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4" r:id="rId2"/>
  </p:sldMasterIdLst>
  <p:notesMasterIdLst>
    <p:notesMasterId r:id="rId122"/>
  </p:notesMasterIdLst>
  <p:sldIdLst>
    <p:sldId id="257" r:id="rId3"/>
    <p:sldId id="2147482504" r:id="rId4"/>
    <p:sldId id="2134805098" r:id="rId5"/>
    <p:sldId id="2147482505" r:id="rId6"/>
    <p:sldId id="2147482418" r:id="rId7"/>
    <p:sldId id="2134805102" r:id="rId8"/>
    <p:sldId id="2147482359" r:id="rId9"/>
    <p:sldId id="2134805101" r:id="rId10"/>
    <p:sldId id="2147482419" r:id="rId11"/>
    <p:sldId id="2134805104" r:id="rId12"/>
    <p:sldId id="2147482338" r:id="rId13"/>
    <p:sldId id="2134804221" r:id="rId14"/>
    <p:sldId id="2147482426" r:id="rId15"/>
    <p:sldId id="2147482362" r:id="rId16"/>
    <p:sldId id="309" r:id="rId17"/>
    <p:sldId id="2147482420" r:id="rId18"/>
    <p:sldId id="2147482423" r:id="rId19"/>
    <p:sldId id="2147482421" r:id="rId20"/>
    <p:sldId id="2147482424" r:id="rId21"/>
    <p:sldId id="2147482422" r:id="rId22"/>
    <p:sldId id="2147482425" r:id="rId23"/>
    <p:sldId id="2147482385" r:id="rId24"/>
    <p:sldId id="2134804188" r:id="rId25"/>
    <p:sldId id="2147482414" r:id="rId26"/>
    <p:sldId id="2147482427" r:id="rId27"/>
    <p:sldId id="2147482386" r:id="rId28"/>
    <p:sldId id="2147482415" r:id="rId29"/>
    <p:sldId id="2147482416" r:id="rId30"/>
    <p:sldId id="2147482387" r:id="rId31"/>
    <p:sldId id="2134804189" r:id="rId32"/>
    <p:sldId id="2147482374" r:id="rId33"/>
    <p:sldId id="2147482428" r:id="rId34"/>
    <p:sldId id="2147482429" r:id="rId35"/>
    <p:sldId id="2147482430" r:id="rId36"/>
    <p:sldId id="2147482431" r:id="rId37"/>
    <p:sldId id="2134804192" r:id="rId38"/>
    <p:sldId id="2147482432" r:id="rId39"/>
    <p:sldId id="2147482435" r:id="rId40"/>
    <p:sldId id="2147482436" r:id="rId41"/>
    <p:sldId id="2147482433" r:id="rId42"/>
    <p:sldId id="2147482437" r:id="rId43"/>
    <p:sldId id="2147482438" r:id="rId44"/>
    <p:sldId id="2147482439" r:id="rId45"/>
    <p:sldId id="2147482440" r:id="rId46"/>
    <p:sldId id="2147482378" r:id="rId47"/>
    <p:sldId id="2147482388" r:id="rId48"/>
    <p:sldId id="2134804195" r:id="rId49"/>
    <p:sldId id="2134804197" r:id="rId50"/>
    <p:sldId id="2147482506" r:id="rId51"/>
    <p:sldId id="2147482441" r:id="rId52"/>
    <p:sldId id="2134804185" r:id="rId53"/>
    <p:sldId id="2147482507" r:id="rId54"/>
    <p:sldId id="2147482393" r:id="rId55"/>
    <p:sldId id="2147482391" r:id="rId56"/>
    <p:sldId id="2147482508" r:id="rId57"/>
    <p:sldId id="281" r:id="rId58"/>
    <p:sldId id="282" r:id="rId59"/>
    <p:sldId id="2147482509" r:id="rId60"/>
    <p:sldId id="2147482390" r:id="rId61"/>
    <p:sldId id="2147482442" r:id="rId62"/>
    <p:sldId id="2147482510" r:id="rId63"/>
    <p:sldId id="2147482511" r:id="rId64"/>
    <p:sldId id="2147482512" r:id="rId65"/>
    <p:sldId id="2147482513" r:id="rId66"/>
    <p:sldId id="2147482514" r:id="rId67"/>
    <p:sldId id="2147482515" r:id="rId68"/>
    <p:sldId id="2147482516" r:id="rId69"/>
    <p:sldId id="2147482517" r:id="rId70"/>
    <p:sldId id="2147482518" r:id="rId71"/>
    <p:sldId id="2147482519" r:id="rId72"/>
    <p:sldId id="2147482520" r:id="rId73"/>
    <p:sldId id="2134804332" r:id="rId74"/>
    <p:sldId id="2147482521" r:id="rId75"/>
    <p:sldId id="2147482522" r:id="rId76"/>
    <p:sldId id="2147482523" r:id="rId77"/>
    <p:sldId id="2147482524" r:id="rId78"/>
    <p:sldId id="2147482525" r:id="rId79"/>
    <p:sldId id="2147482526" r:id="rId80"/>
    <p:sldId id="2147482527" r:id="rId81"/>
    <p:sldId id="2147482528" r:id="rId82"/>
    <p:sldId id="2147482529" r:id="rId83"/>
    <p:sldId id="2147482530" r:id="rId84"/>
    <p:sldId id="2147482531" r:id="rId85"/>
    <p:sldId id="2147482532" r:id="rId86"/>
    <p:sldId id="2147482533" r:id="rId87"/>
    <p:sldId id="2147482534" r:id="rId88"/>
    <p:sldId id="2147482535" r:id="rId89"/>
    <p:sldId id="2147482536" r:id="rId90"/>
    <p:sldId id="2147482537" r:id="rId91"/>
    <p:sldId id="2134804362" r:id="rId92"/>
    <p:sldId id="2134804363" r:id="rId93"/>
    <p:sldId id="2147482538" r:id="rId94"/>
    <p:sldId id="2134804365" r:id="rId95"/>
    <p:sldId id="2147482539" r:id="rId96"/>
    <p:sldId id="2147482540" r:id="rId97"/>
    <p:sldId id="2147482541" r:id="rId98"/>
    <p:sldId id="2147482542" r:id="rId99"/>
    <p:sldId id="2147482543" r:id="rId100"/>
    <p:sldId id="2147482544" r:id="rId101"/>
    <p:sldId id="2147482545" r:id="rId102"/>
    <p:sldId id="2147482461" r:id="rId103"/>
    <p:sldId id="2147482546" r:id="rId104"/>
    <p:sldId id="2147482547" r:id="rId105"/>
    <p:sldId id="2147482548" r:id="rId106"/>
    <p:sldId id="2147482549" r:id="rId107"/>
    <p:sldId id="2147482550" r:id="rId108"/>
    <p:sldId id="2147482551" r:id="rId109"/>
    <p:sldId id="2147482458" r:id="rId110"/>
    <p:sldId id="2134804378" r:id="rId111"/>
    <p:sldId id="2134804381" r:id="rId112"/>
    <p:sldId id="2134804382" r:id="rId113"/>
    <p:sldId id="2134804383" r:id="rId114"/>
    <p:sldId id="2147482462" r:id="rId115"/>
    <p:sldId id="2147482463" r:id="rId116"/>
    <p:sldId id="2134804347" r:id="rId117"/>
    <p:sldId id="2134804350" r:id="rId118"/>
    <p:sldId id="2134804351" r:id="rId119"/>
    <p:sldId id="2134804352" r:id="rId120"/>
    <p:sldId id="2147482552" r:id="rId121"/>
  </p:sldIdLst>
  <p:sldSz cx="12192000" cy="6858000"/>
  <p:notesSz cx="6858000" cy="9144000"/>
  <p:embeddedFontLst>
    <p:embeddedFont>
      <p:font typeface="29LT Bukra Bold" panose="020B0604020202020204" charset="-78"/>
      <p:bold r:id="rId123"/>
    </p:embeddedFont>
    <p:embeddedFont>
      <p:font typeface="29LT Bukra Regular" panose="020B0604020202020204" charset="-78"/>
      <p:regular r:id="rId124"/>
    </p:embeddedFont>
    <p:embeddedFont>
      <p:font typeface="Arial Black" panose="020B0A04020102020204" pitchFamily="34" charset="0"/>
      <p:bold r:id="rId125"/>
    </p:embeddedFont>
    <p:embeddedFont>
      <p:font typeface="Dubai" panose="020B0503030403030204" pitchFamily="34" charset="-78"/>
      <p:regular r:id="rId126"/>
      <p:bold r:id="rId127"/>
    </p:embeddedFont>
    <p:embeddedFont>
      <p:font typeface="Montserrat" panose="00000500000000000000" pitchFamily="2" charset="0"/>
      <p:regular r:id="rId128"/>
      <p:bold r:id="rId129"/>
      <p:italic r:id="rId130"/>
      <p:boldItalic r:id="rId131"/>
    </p:embeddedFont>
    <p:embeddedFont>
      <p:font typeface="Montserrat Light" panose="00000400000000000000" pitchFamily="2" charset="0"/>
      <p:regular r:id="rId132"/>
      <p:italic r:id="rId133"/>
    </p:embeddedFont>
    <p:embeddedFont>
      <p:font typeface="Montserrat Medium" panose="00000600000000000000" pitchFamily="2" charset="0"/>
      <p:regular r:id="rId134"/>
      <p:italic r:id="rId135"/>
    </p:embeddedFont>
    <p:embeddedFont>
      <p:font typeface="Sakkal Majalla" panose="02000000000000000000" pitchFamily="2" charset="-78"/>
      <p:regular r:id="rId136"/>
      <p:bold r:id="rId137"/>
    </p:embeddedFont>
  </p:embeddedFontLst>
  <p:defaultTex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ECEBF3"/>
    <a:srgbClr val="B0CE52"/>
    <a:srgbClr val="F1ECF4"/>
    <a:srgbClr val="ECECF5"/>
    <a:srgbClr val="70B1B6"/>
    <a:srgbClr val="CFD963"/>
    <a:srgbClr val="ECECF4"/>
    <a:srgbClr val="F3F0F7"/>
    <a:srgbClr val="41C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09" autoAdjust="0"/>
    <p:restoredTop sz="83852" autoAdjust="0"/>
  </p:normalViewPr>
  <p:slideViewPr>
    <p:cSldViewPr snapToGrid="0">
      <p:cViewPr varScale="1">
        <p:scale>
          <a:sx n="57" d="100"/>
          <a:sy n="57" d="100"/>
        </p:scale>
        <p:origin x="9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presProps" Target="pres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fntdata"/><Relationship Id="rId128" Type="http://schemas.openxmlformats.org/officeDocument/2006/relationships/font" Target="fonts/font6.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font" Target="fonts/font12.fntdata"/><Relationship Id="rId139"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2.fntdata"/><Relationship Id="rId129" Type="http://schemas.openxmlformats.org/officeDocument/2006/relationships/font" Target="fonts/font7.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8.fntdata"/><Relationship Id="rId135" Type="http://schemas.openxmlformats.org/officeDocument/2006/relationships/font" Target="fonts/font13.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font" Target="fonts/font3.fntdata"/><Relationship Id="rId141"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9.fntdata"/><Relationship Id="rId136" Type="http://schemas.openxmlformats.org/officeDocument/2006/relationships/font" Target="fonts/font14.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font" Target="fonts/font10.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5.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font" Target="fonts/font11.fntdata"/><Relationship Id="rId16"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9605E7-B63E-441D-BF7E-ED3D7DBD419C}"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259B7E1B-5F7C-4F64-AB08-CCC59A43568B}">
      <dgm:prSet phldrT="[Texte]"/>
      <dgm:spPr/>
      <dgm:t>
        <a:bodyPr/>
        <a:lstStyle/>
        <a:p>
          <a:pPr rtl="1"/>
          <a:r>
            <a:rPr lang="ar-MA" dirty="0"/>
            <a:t>اللبنة1</a:t>
          </a:r>
          <a:endParaRPr lang="fr-FR" dirty="0"/>
        </a:p>
      </dgm:t>
    </dgm:pt>
    <dgm:pt modelId="{E04F370F-9E51-4F56-9C8C-96B85D70270C}" type="parTrans" cxnId="{1ADC48F3-38AA-4A4E-B56A-CBB9EBF05475}">
      <dgm:prSet/>
      <dgm:spPr/>
      <dgm:t>
        <a:bodyPr/>
        <a:lstStyle/>
        <a:p>
          <a:endParaRPr lang="fr-FR"/>
        </a:p>
      </dgm:t>
    </dgm:pt>
    <dgm:pt modelId="{A615899B-7F8F-46B8-AE80-FFE385BE5961}" type="sibTrans" cxnId="{1ADC48F3-38AA-4A4E-B56A-CBB9EBF05475}">
      <dgm:prSet/>
      <dgm:spPr/>
      <dgm:t>
        <a:bodyPr/>
        <a:lstStyle/>
        <a:p>
          <a:endParaRPr lang="fr-FR"/>
        </a:p>
      </dgm:t>
    </dgm:pt>
    <dgm:pt modelId="{97240297-F4AE-43AE-9C8D-147C028FA842}">
      <dgm:prSet phldrT="[Texte]"/>
      <dgm:spPr/>
      <dgm:t>
        <a:bodyPr/>
        <a:lstStyle/>
        <a:p>
          <a:pPr rtl="1"/>
          <a:r>
            <a:rPr lang="ar-MA" dirty="0"/>
            <a:t>اللبنة 2</a:t>
          </a:r>
          <a:endParaRPr lang="fr-FR" dirty="0"/>
        </a:p>
      </dgm:t>
    </dgm:pt>
    <dgm:pt modelId="{B5970C32-AC65-4728-8B86-564CDE83BA62}" type="parTrans" cxnId="{4A264A9B-412E-40CD-8F84-58DA0DE6A75B}">
      <dgm:prSet/>
      <dgm:spPr/>
      <dgm:t>
        <a:bodyPr/>
        <a:lstStyle/>
        <a:p>
          <a:endParaRPr lang="fr-FR"/>
        </a:p>
      </dgm:t>
    </dgm:pt>
    <dgm:pt modelId="{4AC867BB-6184-4B11-8BE5-AAA1B171061D}" type="sibTrans" cxnId="{4A264A9B-412E-40CD-8F84-58DA0DE6A75B}">
      <dgm:prSet/>
      <dgm:spPr/>
      <dgm:t>
        <a:bodyPr/>
        <a:lstStyle/>
        <a:p>
          <a:endParaRPr lang="fr-FR"/>
        </a:p>
      </dgm:t>
    </dgm:pt>
    <dgm:pt modelId="{C14D8B23-7D3D-44B9-AEB1-DBD7A00A5BB1}">
      <dgm:prSet phldrT="[Texte]"/>
      <dgm:spPr/>
      <dgm:t>
        <a:bodyPr/>
        <a:lstStyle/>
        <a:p>
          <a:pPr algn="ctr" rtl="1"/>
          <a:r>
            <a:rPr lang="ar-MA" dirty="0"/>
            <a:t>اللبنة 3</a:t>
          </a:r>
          <a:endParaRPr lang="fr-FR" dirty="0"/>
        </a:p>
      </dgm:t>
    </dgm:pt>
    <dgm:pt modelId="{0299409B-F008-4023-AF97-A436C03741FC}" type="parTrans" cxnId="{C6EBF946-363E-4DE3-842A-7495FDE6BFAA}">
      <dgm:prSet/>
      <dgm:spPr/>
      <dgm:t>
        <a:bodyPr/>
        <a:lstStyle/>
        <a:p>
          <a:endParaRPr lang="fr-FR"/>
        </a:p>
      </dgm:t>
    </dgm:pt>
    <dgm:pt modelId="{89AF007D-A14E-44C5-B659-FE27045AF90A}" type="sibTrans" cxnId="{C6EBF946-363E-4DE3-842A-7495FDE6BFAA}">
      <dgm:prSet/>
      <dgm:spPr/>
      <dgm:t>
        <a:bodyPr/>
        <a:lstStyle/>
        <a:p>
          <a:endParaRPr lang="fr-FR"/>
        </a:p>
      </dgm:t>
    </dgm:pt>
    <dgm:pt modelId="{71FE3A36-F130-4E54-BFC5-857BD4032A02}" type="pres">
      <dgm:prSet presAssocID="{769605E7-B63E-441D-BF7E-ED3D7DBD419C}" presName="rootnode" presStyleCnt="0">
        <dgm:presLayoutVars>
          <dgm:chMax/>
          <dgm:chPref/>
          <dgm:dir val="rev"/>
          <dgm:animLvl val="lvl"/>
        </dgm:presLayoutVars>
      </dgm:prSet>
      <dgm:spPr/>
    </dgm:pt>
    <dgm:pt modelId="{BC8BDCA7-EA67-4C05-BDF8-571137F0C6C4}" type="pres">
      <dgm:prSet presAssocID="{259B7E1B-5F7C-4F64-AB08-CCC59A43568B}" presName="composite" presStyleCnt="0"/>
      <dgm:spPr/>
    </dgm:pt>
    <dgm:pt modelId="{EFB53B38-4D5F-47EF-867D-2F5FBB9F2D91}" type="pres">
      <dgm:prSet presAssocID="{259B7E1B-5F7C-4F64-AB08-CCC59A43568B}" presName="LShape" presStyleLbl="alignNode1" presStyleIdx="0" presStyleCnt="5"/>
      <dgm:spPr>
        <a:solidFill>
          <a:srgbClr val="FF8F8F"/>
        </a:solidFill>
      </dgm:spPr>
    </dgm:pt>
    <dgm:pt modelId="{F2148084-C02D-4918-8A22-401107FF2118}" type="pres">
      <dgm:prSet presAssocID="{259B7E1B-5F7C-4F64-AB08-CCC59A43568B}" presName="ParentText" presStyleLbl="revTx" presStyleIdx="0" presStyleCnt="3">
        <dgm:presLayoutVars>
          <dgm:chMax val="0"/>
          <dgm:chPref val="0"/>
          <dgm:bulletEnabled val="1"/>
        </dgm:presLayoutVars>
      </dgm:prSet>
      <dgm:spPr/>
    </dgm:pt>
    <dgm:pt modelId="{A23972CB-2C45-4A33-9D02-609517FB202C}" type="pres">
      <dgm:prSet presAssocID="{259B7E1B-5F7C-4F64-AB08-CCC59A43568B}" presName="Triangle" presStyleLbl="alignNode1" presStyleIdx="1" presStyleCnt="5"/>
      <dgm:spPr>
        <a:solidFill>
          <a:srgbClr val="FF8F8F"/>
        </a:solidFill>
      </dgm:spPr>
    </dgm:pt>
    <dgm:pt modelId="{4ED79E6F-6744-4694-AA12-CEFE9071C7CC}" type="pres">
      <dgm:prSet presAssocID="{A615899B-7F8F-46B8-AE80-FFE385BE5961}" presName="sibTrans" presStyleCnt="0"/>
      <dgm:spPr/>
    </dgm:pt>
    <dgm:pt modelId="{B8924D45-7EC9-4B01-8659-A63E7704927E}" type="pres">
      <dgm:prSet presAssocID="{A615899B-7F8F-46B8-AE80-FFE385BE5961}" presName="space" presStyleCnt="0"/>
      <dgm:spPr/>
    </dgm:pt>
    <dgm:pt modelId="{054F7D7E-BD2C-4D0F-AB1C-5002B7208726}" type="pres">
      <dgm:prSet presAssocID="{97240297-F4AE-43AE-9C8D-147C028FA842}" presName="composite" presStyleCnt="0"/>
      <dgm:spPr/>
    </dgm:pt>
    <dgm:pt modelId="{DF7CB447-5BD6-4A2D-A09F-AC5538B92363}" type="pres">
      <dgm:prSet presAssocID="{97240297-F4AE-43AE-9C8D-147C028FA842}" presName="LShape" presStyleLbl="alignNode1" presStyleIdx="2" presStyleCnt="5"/>
      <dgm:spPr>
        <a:solidFill>
          <a:srgbClr val="6FE4C5"/>
        </a:solidFill>
      </dgm:spPr>
    </dgm:pt>
    <dgm:pt modelId="{B62A310D-5A55-4D82-B756-6DF8C0A119A9}" type="pres">
      <dgm:prSet presAssocID="{97240297-F4AE-43AE-9C8D-147C028FA842}" presName="ParentText" presStyleLbl="revTx" presStyleIdx="1" presStyleCnt="3">
        <dgm:presLayoutVars>
          <dgm:chMax val="0"/>
          <dgm:chPref val="0"/>
          <dgm:bulletEnabled val="1"/>
        </dgm:presLayoutVars>
      </dgm:prSet>
      <dgm:spPr/>
    </dgm:pt>
    <dgm:pt modelId="{7A1E5716-D8F6-4CBA-8693-48E1AB199662}" type="pres">
      <dgm:prSet presAssocID="{97240297-F4AE-43AE-9C8D-147C028FA842}" presName="Triangle" presStyleLbl="alignNode1" presStyleIdx="3" presStyleCnt="5"/>
      <dgm:spPr>
        <a:solidFill>
          <a:srgbClr val="6FE4C5"/>
        </a:solidFill>
      </dgm:spPr>
    </dgm:pt>
    <dgm:pt modelId="{808D187B-6404-41AF-BB1E-929D0024F329}" type="pres">
      <dgm:prSet presAssocID="{4AC867BB-6184-4B11-8BE5-AAA1B171061D}" presName="sibTrans" presStyleCnt="0"/>
      <dgm:spPr/>
    </dgm:pt>
    <dgm:pt modelId="{D7C875E8-AFD7-4D0C-A306-E910C13C44D2}" type="pres">
      <dgm:prSet presAssocID="{4AC867BB-6184-4B11-8BE5-AAA1B171061D}" presName="space" presStyleCnt="0"/>
      <dgm:spPr/>
    </dgm:pt>
    <dgm:pt modelId="{9398CF7D-3774-482A-B9E7-F073DD9D71A2}" type="pres">
      <dgm:prSet presAssocID="{C14D8B23-7D3D-44B9-AEB1-DBD7A00A5BB1}" presName="composite" presStyleCnt="0"/>
      <dgm:spPr/>
    </dgm:pt>
    <dgm:pt modelId="{3147FC7A-AAF4-4A9F-852F-E38913A318C9}" type="pres">
      <dgm:prSet presAssocID="{C14D8B23-7D3D-44B9-AEB1-DBD7A00A5BB1}" presName="LShape" presStyleLbl="alignNode1" presStyleIdx="4" presStyleCnt="5"/>
      <dgm:spPr>
        <a:solidFill>
          <a:srgbClr val="70B1B6"/>
        </a:solidFill>
      </dgm:spPr>
    </dgm:pt>
    <dgm:pt modelId="{5ECF9B2A-0C9A-4905-899D-DA83B0C828FE}" type="pres">
      <dgm:prSet presAssocID="{C14D8B23-7D3D-44B9-AEB1-DBD7A00A5BB1}" presName="ParentText" presStyleLbl="revTx" presStyleIdx="2" presStyleCnt="3">
        <dgm:presLayoutVars>
          <dgm:chMax val="0"/>
          <dgm:chPref val="0"/>
          <dgm:bulletEnabled val="1"/>
        </dgm:presLayoutVars>
      </dgm:prSet>
      <dgm:spPr/>
    </dgm:pt>
  </dgm:ptLst>
  <dgm:cxnLst>
    <dgm:cxn modelId="{EBE8F138-9C68-4BDB-AB32-E790B00F990D}" type="presOf" srcId="{769605E7-B63E-441D-BF7E-ED3D7DBD419C}" destId="{71FE3A36-F130-4E54-BFC5-857BD4032A02}" srcOrd="0" destOrd="0" presId="urn:microsoft.com/office/officeart/2009/3/layout/StepUpProcess"/>
    <dgm:cxn modelId="{C6EBF946-363E-4DE3-842A-7495FDE6BFAA}" srcId="{769605E7-B63E-441D-BF7E-ED3D7DBD419C}" destId="{C14D8B23-7D3D-44B9-AEB1-DBD7A00A5BB1}" srcOrd="2" destOrd="0" parTransId="{0299409B-F008-4023-AF97-A436C03741FC}" sibTransId="{89AF007D-A14E-44C5-B659-FE27045AF90A}"/>
    <dgm:cxn modelId="{4EE2D57C-FED9-422F-B525-D9E6A19EC667}" type="presOf" srcId="{C14D8B23-7D3D-44B9-AEB1-DBD7A00A5BB1}" destId="{5ECF9B2A-0C9A-4905-899D-DA83B0C828FE}" srcOrd="0" destOrd="0" presId="urn:microsoft.com/office/officeart/2009/3/layout/StepUpProcess"/>
    <dgm:cxn modelId="{4A264A9B-412E-40CD-8F84-58DA0DE6A75B}" srcId="{769605E7-B63E-441D-BF7E-ED3D7DBD419C}" destId="{97240297-F4AE-43AE-9C8D-147C028FA842}" srcOrd="1" destOrd="0" parTransId="{B5970C32-AC65-4728-8B86-564CDE83BA62}" sibTransId="{4AC867BB-6184-4B11-8BE5-AAA1B171061D}"/>
    <dgm:cxn modelId="{15564CBF-8221-40CB-BCA5-B9C3B82C8341}" type="presOf" srcId="{259B7E1B-5F7C-4F64-AB08-CCC59A43568B}" destId="{F2148084-C02D-4918-8A22-401107FF2118}" srcOrd="0" destOrd="0" presId="urn:microsoft.com/office/officeart/2009/3/layout/StepUpProcess"/>
    <dgm:cxn modelId="{E3530DD5-1E1D-48DD-879A-BDA60B6D7D0E}" type="presOf" srcId="{97240297-F4AE-43AE-9C8D-147C028FA842}" destId="{B62A310D-5A55-4D82-B756-6DF8C0A119A9}" srcOrd="0" destOrd="0" presId="urn:microsoft.com/office/officeart/2009/3/layout/StepUpProcess"/>
    <dgm:cxn modelId="{1ADC48F3-38AA-4A4E-B56A-CBB9EBF05475}" srcId="{769605E7-B63E-441D-BF7E-ED3D7DBD419C}" destId="{259B7E1B-5F7C-4F64-AB08-CCC59A43568B}" srcOrd="0" destOrd="0" parTransId="{E04F370F-9E51-4F56-9C8C-96B85D70270C}" sibTransId="{A615899B-7F8F-46B8-AE80-FFE385BE5961}"/>
    <dgm:cxn modelId="{84662B2C-E6D8-4407-B209-B916DC010251}" type="presParOf" srcId="{71FE3A36-F130-4E54-BFC5-857BD4032A02}" destId="{BC8BDCA7-EA67-4C05-BDF8-571137F0C6C4}" srcOrd="0" destOrd="0" presId="urn:microsoft.com/office/officeart/2009/3/layout/StepUpProcess"/>
    <dgm:cxn modelId="{CB24837A-E1AC-4A84-BD4F-B627E49CD6CA}" type="presParOf" srcId="{BC8BDCA7-EA67-4C05-BDF8-571137F0C6C4}" destId="{EFB53B38-4D5F-47EF-867D-2F5FBB9F2D91}" srcOrd="0" destOrd="0" presId="urn:microsoft.com/office/officeart/2009/3/layout/StepUpProcess"/>
    <dgm:cxn modelId="{D751E999-747F-4A15-81F6-37324FFF3322}" type="presParOf" srcId="{BC8BDCA7-EA67-4C05-BDF8-571137F0C6C4}" destId="{F2148084-C02D-4918-8A22-401107FF2118}" srcOrd="1" destOrd="0" presId="urn:microsoft.com/office/officeart/2009/3/layout/StepUpProcess"/>
    <dgm:cxn modelId="{A3A3FF57-F5B7-48DE-8B49-3181C7E3637D}" type="presParOf" srcId="{BC8BDCA7-EA67-4C05-BDF8-571137F0C6C4}" destId="{A23972CB-2C45-4A33-9D02-609517FB202C}" srcOrd="2" destOrd="0" presId="urn:microsoft.com/office/officeart/2009/3/layout/StepUpProcess"/>
    <dgm:cxn modelId="{57FEC28A-F68C-432E-9609-08B4BD52B753}" type="presParOf" srcId="{71FE3A36-F130-4E54-BFC5-857BD4032A02}" destId="{4ED79E6F-6744-4694-AA12-CEFE9071C7CC}" srcOrd="1" destOrd="0" presId="urn:microsoft.com/office/officeart/2009/3/layout/StepUpProcess"/>
    <dgm:cxn modelId="{6D6CC8A7-543A-4980-AD75-717D2F0E1839}" type="presParOf" srcId="{4ED79E6F-6744-4694-AA12-CEFE9071C7CC}" destId="{B8924D45-7EC9-4B01-8659-A63E7704927E}" srcOrd="0" destOrd="0" presId="urn:microsoft.com/office/officeart/2009/3/layout/StepUpProcess"/>
    <dgm:cxn modelId="{40A0E521-C014-4F65-A906-19A8BF842C77}" type="presParOf" srcId="{71FE3A36-F130-4E54-BFC5-857BD4032A02}" destId="{054F7D7E-BD2C-4D0F-AB1C-5002B7208726}" srcOrd="2" destOrd="0" presId="urn:microsoft.com/office/officeart/2009/3/layout/StepUpProcess"/>
    <dgm:cxn modelId="{F218EF8A-2ED5-4265-9519-E150ABD7B035}" type="presParOf" srcId="{054F7D7E-BD2C-4D0F-AB1C-5002B7208726}" destId="{DF7CB447-5BD6-4A2D-A09F-AC5538B92363}" srcOrd="0" destOrd="0" presId="urn:microsoft.com/office/officeart/2009/3/layout/StepUpProcess"/>
    <dgm:cxn modelId="{EAAFC4C2-D9FC-41DE-B2C5-EBBF75472DAB}" type="presParOf" srcId="{054F7D7E-BD2C-4D0F-AB1C-5002B7208726}" destId="{B62A310D-5A55-4D82-B756-6DF8C0A119A9}" srcOrd="1" destOrd="0" presId="urn:microsoft.com/office/officeart/2009/3/layout/StepUpProcess"/>
    <dgm:cxn modelId="{9054BEEC-A862-4C4F-BCC7-279147ABB54F}" type="presParOf" srcId="{054F7D7E-BD2C-4D0F-AB1C-5002B7208726}" destId="{7A1E5716-D8F6-4CBA-8693-48E1AB199662}" srcOrd="2" destOrd="0" presId="urn:microsoft.com/office/officeart/2009/3/layout/StepUpProcess"/>
    <dgm:cxn modelId="{600C3ABC-5EFB-4844-990B-D9CBD6744EDB}" type="presParOf" srcId="{71FE3A36-F130-4E54-BFC5-857BD4032A02}" destId="{808D187B-6404-41AF-BB1E-929D0024F329}" srcOrd="3" destOrd="0" presId="urn:microsoft.com/office/officeart/2009/3/layout/StepUpProcess"/>
    <dgm:cxn modelId="{2500B3E3-032F-445D-AD5B-885519C6110D}" type="presParOf" srcId="{808D187B-6404-41AF-BB1E-929D0024F329}" destId="{D7C875E8-AFD7-4D0C-A306-E910C13C44D2}" srcOrd="0" destOrd="0" presId="urn:microsoft.com/office/officeart/2009/3/layout/StepUpProcess"/>
    <dgm:cxn modelId="{85FAB810-E2A6-4DE3-B365-B2CB25389D11}" type="presParOf" srcId="{71FE3A36-F130-4E54-BFC5-857BD4032A02}" destId="{9398CF7D-3774-482A-B9E7-F073DD9D71A2}" srcOrd="4" destOrd="0" presId="urn:microsoft.com/office/officeart/2009/3/layout/StepUpProcess"/>
    <dgm:cxn modelId="{C2767A32-8E8B-459D-92AF-3CE9F38D43C3}" type="presParOf" srcId="{9398CF7D-3774-482A-B9E7-F073DD9D71A2}" destId="{3147FC7A-AAF4-4A9F-852F-E38913A318C9}" srcOrd="0" destOrd="0" presId="urn:microsoft.com/office/officeart/2009/3/layout/StepUpProcess"/>
    <dgm:cxn modelId="{28704BFD-7A95-49AB-936F-DD682A6A3AF8}" type="presParOf" srcId="{9398CF7D-3774-482A-B9E7-F073DD9D71A2}" destId="{5ECF9B2A-0C9A-4905-899D-DA83B0C828FE}" srcOrd="1" destOrd="0" presId="urn:microsoft.com/office/officeart/2009/3/layout/StepUpProcess"/>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9605E7-B63E-441D-BF7E-ED3D7DBD419C}"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259B7E1B-5F7C-4F64-AB08-CCC59A43568B}">
      <dgm:prSet phldrT="[Texte]"/>
      <dgm:spPr/>
      <dgm:t>
        <a:bodyPr/>
        <a:lstStyle/>
        <a:p>
          <a:pPr rtl="1"/>
          <a:r>
            <a:rPr lang="ar-MA" dirty="0"/>
            <a:t>اللبنة 2</a:t>
          </a:r>
          <a:endParaRPr lang="fr-FR" dirty="0"/>
        </a:p>
      </dgm:t>
    </dgm:pt>
    <dgm:pt modelId="{E04F370F-9E51-4F56-9C8C-96B85D70270C}" type="parTrans" cxnId="{1ADC48F3-38AA-4A4E-B56A-CBB9EBF05475}">
      <dgm:prSet/>
      <dgm:spPr/>
      <dgm:t>
        <a:bodyPr/>
        <a:lstStyle/>
        <a:p>
          <a:endParaRPr lang="fr-FR"/>
        </a:p>
      </dgm:t>
    </dgm:pt>
    <dgm:pt modelId="{A615899B-7F8F-46B8-AE80-FFE385BE5961}" type="sibTrans" cxnId="{1ADC48F3-38AA-4A4E-B56A-CBB9EBF05475}">
      <dgm:prSet/>
      <dgm:spPr/>
      <dgm:t>
        <a:bodyPr/>
        <a:lstStyle/>
        <a:p>
          <a:endParaRPr lang="fr-FR"/>
        </a:p>
      </dgm:t>
    </dgm:pt>
    <dgm:pt modelId="{97240297-F4AE-43AE-9C8D-147C028FA842}">
      <dgm:prSet phldrT="[Texte]"/>
      <dgm:spPr/>
      <dgm:t>
        <a:bodyPr/>
        <a:lstStyle/>
        <a:p>
          <a:pPr rtl="1"/>
          <a:r>
            <a:rPr lang="ar-MA"/>
            <a:t>اللبنة 3</a:t>
          </a:r>
          <a:endParaRPr lang="fr-FR" dirty="0"/>
        </a:p>
      </dgm:t>
    </dgm:pt>
    <dgm:pt modelId="{B5970C32-AC65-4728-8B86-564CDE83BA62}" type="parTrans" cxnId="{4A264A9B-412E-40CD-8F84-58DA0DE6A75B}">
      <dgm:prSet/>
      <dgm:spPr/>
      <dgm:t>
        <a:bodyPr/>
        <a:lstStyle/>
        <a:p>
          <a:endParaRPr lang="fr-FR"/>
        </a:p>
      </dgm:t>
    </dgm:pt>
    <dgm:pt modelId="{4AC867BB-6184-4B11-8BE5-AAA1B171061D}" type="sibTrans" cxnId="{4A264A9B-412E-40CD-8F84-58DA0DE6A75B}">
      <dgm:prSet/>
      <dgm:spPr/>
      <dgm:t>
        <a:bodyPr/>
        <a:lstStyle/>
        <a:p>
          <a:endParaRPr lang="fr-FR"/>
        </a:p>
      </dgm:t>
    </dgm:pt>
    <dgm:pt modelId="{71FE3A36-F130-4E54-BFC5-857BD4032A02}" type="pres">
      <dgm:prSet presAssocID="{769605E7-B63E-441D-BF7E-ED3D7DBD419C}" presName="rootnode" presStyleCnt="0">
        <dgm:presLayoutVars>
          <dgm:chMax/>
          <dgm:chPref/>
          <dgm:dir val="rev"/>
          <dgm:animLvl val="lvl"/>
        </dgm:presLayoutVars>
      </dgm:prSet>
      <dgm:spPr/>
    </dgm:pt>
    <dgm:pt modelId="{BC8BDCA7-EA67-4C05-BDF8-571137F0C6C4}" type="pres">
      <dgm:prSet presAssocID="{259B7E1B-5F7C-4F64-AB08-CCC59A43568B}" presName="composite" presStyleCnt="0"/>
      <dgm:spPr/>
    </dgm:pt>
    <dgm:pt modelId="{EFB53B38-4D5F-47EF-867D-2F5FBB9F2D91}" type="pres">
      <dgm:prSet presAssocID="{259B7E1B-5F7C-4F64-AB08-CCC59A43568B}" presName="LShape" presStyleLbl="alignNode1" presStyleIdx="0" presStyleCnt="3"/>
      <dgm:spPr>
        <a:solidFill>
          <a:srgbClr val="FF8F8F"/>
        </a:solidFill>
      </dgm:spPr>
    </dgm:pt>
    <dgm:pt modelId="{F2148084-C02D-4918-8A22-401107FF2118}" type="pres">
      <dgm:prSet presAssocID="{259B7E1B-5F7C-4F64-AB08-CCC59A43568B}" presName="ParentText" presStyleLbl="revTx" presStyleIdx="0" presStyleCnt="2">
        <dgm:presLayoutVars>
          <dgm:chMax val="0"/>
          <dgm:chPref val="0"/>
          <dgm:bulletEnabled val="1"/>
        </dgm:presLayoutVars>
      </dgm:prSet>
      <dgm:spPr/>
    </dgm:pt>
    <dgm:pt modelId="{A23972CB-2C45-4A33-9D02-609517FB202C}" type="pres">
      <dgm:prSet presAssocID="{259B7E1B-5F7C-4F64-AB08-CCC59A43568B}" presName="Triangle" presStyleLbl="alignNode1" presStyleIdx="1" presStyleCnt="3"/>
      <dgm:spPr>
        <a:solidFill>
          <a:srgbClr val="FF8F8F"/>
        </a:solidFill>
      </dgm:spPr>
    </dgm:pt>
    <dgm:pt modelId="{4ED79E6F-6744-4694-AA12-CEFE9071C7CC}" type="pres">
      <dgm:prSet presAssocID="{A615899B-7F8F-46B8-AE80-FFE385BE5961}" presName="sibTrans" presStyleCnt="0"/>
      <dgm:spPr/>
    </dgm:pt>
    <dgm:pt modelId="{B8924D45-7EC9-4B01-8659-A63E7704927E}" type="pres">
      <dgm:prSet presAssocID="{A615899B-7F8F-46B8-AE80-FFE385BE5961}" presName="space" presStyleCnt="0"/>
      <dgm:spPr/>
    </dgm:pt>
    <dgm:pt modelId="{054F7D7E-BD2C-4D0F-AB1C-5002B7208726}" type="pres">
      <dgm:prSet presAssocID="{97240297-F4AE-43AE-9C8D-147C028FA842}" presName="composite" presStyleCnt="0"/>
      <dgm:spPr/>
    </dgm:pt>
    <dgm:pt modelId="{DF7CB447-5BD6-4A2D-A09F-AC5538B92363}" type="pres">
      <dgm:prSet presAssocID="{97240297-F4AE-43AE-9C8D-147C028FA842}" presName="LShape" presStyleLbl="alignNode1" presStyleIdx="2" presStyleCnt="3"/>
      <dgm:spPr>
        <a:solidFill>
          <a:srgbClr val="6FE4C5"/>
        </a:solidFill>
      </dgm:spPr>
    </dgm:pt>
    <dgm:pt modelId="{B62A310D-5A55-4D82-B756-6DF8C0A119A9}" type="pres">
      <dgm:prSet presAssocID="{97240297-F4AE-43AE-9C8D-147C028FA842}" presName="ParentText" presStyleLbl="revTx" presStyleIdx="1" presStyleCnt="2">
        <dgm:presLayoutVars>
          <dgm:chMax val="0"/>
          <dgm:chPref val="0"/>
          <dgm:bulletEnabled val="1"/>
        </dgm:presLayoutVars>
      </dgm:prSet>
      <dgm:spPr/>
    </dgm:pt>
  </dgm:ptLst>
  <dgm:cxnLst>
    <dgm:cxn modelId="{EBE8F138-9C68-4BDB-AB32-E790B00F990D}" type="presOf" srcId="{769605E7-B63E-441D-BF7E-ED3D7DBD419C}" destId="{71FE3A36-F130-4E54-BFC5-857BD4032A02}" srcOrd="0" destOrd="0" presId="urn:microsoft.com/office/officeart/2009/3/layout/StepUpProcess"/>
    <dgm:cxn modelId="{4A264A9B-412E-40CD-8F84-58DA0DE6A75B}" srcId="{769605E7-B63E-441D-BF7E-ED3D7DBD419C}" destId="{97240297-F4AE-43AE-9C8D-147C028FA842}" srcOrd="1" destOrd="0" parTransId="{B5970C32-AC65-4728-8B86-564CDE83BA62}" sibTransId="{4AC867BB-6184-4B11-8BE5-AAA1B171061D}"/>
    <dgm:cxn modelId="{15564CBF-8221-40CB-BCA5-B9C3B82C8341}" type="presOf" srcId="{259B7E1B-5F7C-4F64-AB08-CCC59A43568B}" destId="{F2148084-C02D-4918-8A22-401107FF2118}" srcOrd="0" destOrd="0" presId="urn:microsoft.com/office/officeart/2009/3/layout/StepUpProcess"/>
    <dgm:cxn modelId="{E3530DD5-1E1D-48DD-879A-BDA60B6D7D0E}" type="presOf" srcId="{97240297-F4AE-43AE-9C8D-147C028FA842}" destId="{B62A310D-5A55-4D82-B756-6DF8C0A119A9}" srcOrd="0" destOrd="0" presId="urn:microsoft.com/office/officeart/2009/3/layout/StepUpProcess"/>
    <dgm:cxn modelId="{1ADC48F3-38AA-4A4E-B56A-CBB9EBF05475}" srcId="{769605E7-B63E-441D-BF7E-ED3D7DBD419C}" destId="{259B7E1B-5F7C-4F64-AB08-CCC59A43568B}" srcOrd="0" destOrd="0" parTransId="{E04F370F-9E51-4F56-9C8C-96B85D70270C}" sibTransId="{A615899B-7F8F-46B8-AE80-FFE385BE5961}"/>
    <dgm:cxn modelId="{84662B2C-E6D8-4407-B209-B916DC010251}" type="presParOf" srcId="{71FE3A36-F130-4E54-BFC5-857BD4032A02}" destId="{BC8BDCA7-EA67-4C05-BDF8-571137F0C6C4}" srcOrd="0" destOrd="0" presId="urn:microsoft.com/office/officeart/2009/3/layout/StepUpProcess"/>
    <dgm:cxn modelId="{CB24837A-E1AC-4A84-BD4F-B627E49CD6CA}" type="presParOf" srcId="{BC8BDCA7-EA67-4C05-BDF8-571137F0C6C4}" destId="{EFB53B38-4D5F-47EF-867D-2F5FBB9F2D91}" srcOrd="0" destOrd="0" presId="urn:microsoft.com/office/officeart/2009/3/layout/StepUpProcess"/>
    <dgm:cxn modelId="{D751E999-747F-4A15-81F6-37324FFF3322}" type="presParOf" srcId="{BC8BDCA7-EA67-4C05-BDF8-571137F0C6C4}" destId="{F2148084-C02D-4918-8A22-401107FF2118}" srcOrd="1" destOrd="0" presId="urn:microsoft.com/office/officeart/2009/3/layout/StepUpProcess"/>
    <dgm:cxn modelId="{A3A3FF57-F5B7-48DE-8B49-3181C7E3637D}" type="presParOf" srcId="{BC8BDCA7-EA67-4C05-BDF8-571137F0C6C4}" destId="{A23972CB-2C45-4A33-9D02-609517FB202C}" srcOrd="2" destOrd="0" presId="urn:microsoft.com/office/officeart/2009/3/layout/StepUpProcess"/>
    <dgm:cxn modelId="{57FEC28A-F68C-432E-9609-08B4BD52B753}" type="presParOf" srcId="{71FE3A36-F130-4E54-BFC5-857BD4032A02}" destId="{4ED79E6F-6744-4694-AA12-CEFE9071C7CC}" srcOrd="1" destOrd="0" presId="urn:microsoft.com/office/officeart/2009/3/layout/StepUpProcess"/>
    <dgm:cxn modelId="{6D6CC8A7-543A-4980-AD75-717D2F0E1839}" type="presParOf" srcId="{4ED79E6F-6744-4694-AA12-CEFE9071C7CC}" destId="{B8924D45-7EC9-4B01-8659-A63E7704927E}" srcOrd="0" destOrd="0" presId="urn:microsoft.com/office/officeart/2009/3/layout/StepUpProcess"/>
    <dgm:cxn modelId="{40A0E521-C014-4F65-A906-19A8BF842C77}" type="presParOf" srcId="{71FE3A36-F130-4E54-BFC5-857BD4032A02}" destId="{054F7D7E-BD2C-4D0F-AB1C-5002B7208726}" srcOrd="2" destOrd="0" presId="urn:microsoft.com/office/officeart/2009/3/layout/StepUpProcess"/>
    <dgm:cxn modelId="{F218EF8A-2ED5-4265-9519-E150ABD7B035}" type="presParOf" srcId="{054F7D7E-BD2C-4D0F-AB1C-5002B7208726}" destId="{DF7CB447-5BD6-4A2D-A09F-AC5538B92363}" srcOrd="0" destOrd="0" presId="urn:microsoft.com/office/officeart/2009/3/layout/StepUpProcess"/>
    <dgm:cxn modelId="{EAAFC4C2-D9FC-41DE-B2C5-EBBF75472DAB}" type="presParOf" srcId="{054F7D7E-BD2C-4D0F-AB1C-5002B7208726}" destId="{B62A310D-5A55-4D82-B756-6DF8C0A119A9}" srcOrd="1" destOrd="0" presId="urn:microsoft.com/office/officeart/2009/3/layout/StepUpProcess"/>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9605E7-B63E-441D-BF7E-ED3D7DBD419C}"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259B7E1B-5F7C-4F64-AB08-CCC59A43568B}">
      <dgm:prSet phldrT="[Texte]"/>
      <dgm:spPr/>
      <dgm:t>
        <a:bodyPr/>
        <a:lstStyle/>
        <a:p>
          <a:pPr rtl="1"/>
          <a:r>
            <a:rPr lang="ar-MA" dirty="0"/>
            <a:t>اللبنة1</a:t>
          </a:r>
          <a:endParaRPr lang="fr-FR" dirty="0"/>
        </a:p>
      </dgm:t>
    </dgm:pt>
    <dgm:pt modelId="{E04F370F-9E51-4F56-9C8C-96B85D70270C}" type="parTrans" cxnId="{1ADC48F3-38AA-4A4E-B56A-CBB9EBF05475}">
      <dgm:prSet/>
      <dgm:spPr/>
      <dgm:t>
        <a:bodyPr/>
        <a:lstStyle/>
        <a:p>
          <a:endParaRPr lang="fr-FR"/>
        </a:p>
      </dgm:t>
    </dgm:pt>
    <dgm:pt modelId="{A615899B-7F8F-46B8-AE80-FFE385BE5961}" type="sibTrans" cxnId="{1ADC48F3-38AA-4A4E-B56A-CBB9EBF05475}">
      <dgm:prSet/>
      <dgm:spPr/>
      <dgm:t>
        <a:bodyPr/>
        <a:lstStyle/>
        <a:p>
          <a:endParaRPr lang="fr-FR"/>
        </a:p>
      </dgm:t>
    </dgm:pt>
    <dgm:pt modelId="{97240297-F4AE-43AE-9C8D-147C028FA842}">
      <dgm:prSet phldrT="[Texte]"/>
      <dgm:spPr/>
      <dgm:t>
        <a:bodyPr/>
        <a:lstStyle/>
        <a:p>
          <a:pPr rtl="1"/>
          <a:r>
            <a:rPr lang="ar-MA" dirty="0"/>
            <a:t>اللبنة 2</a:t>
          </a:r>
          <a:endParaRPr lang="fr-FR" dirty="0"/>
        </a:p>
      </dgm:t>
    </dgm:pt>
    <dgm:pt modelId="{B5970C32-AC65-4728-8B86-564CDE83BA62}" type="parTrans" cxnId="{4A264A9B-412E-40CD-8F84-58DA0DE6A75B}">
      <dgm:prSet/>
      <dgm:spPr/>
      <dgm:t>
        <a:bodyPr/>
        <a:lstStyle/>
        <a:p>
          <a:endParaRPr lang="fr-FR"/>
        </a:p>
      </dgm:t>
    </dgm:pt>
    <dgm:pt modelId="{4AC867BB-6184-4B11-8BE5-AAA1B171061D}" type="sibTrans" cxnId="{4A264A9B-412E-40CD-8F84-58DA0DE6A75B}">
      <dgm:prSet/>
      <dgm:spPr/>
      <dgm:t>
        <a:bodyPr/>
        <a:lstStyle/>
        <a:p>
          <a:endParaRPr lang="fr-FR"/>
        </a:p>
      </dgm:t>
    </dgm:pt>
    <dgm:pt modelId="{C14D8B23-7D3D-44B9-AEB1-DBD7A00A5BB1}">
      <dgm:prSet phldrT="[Texte]"/>
      <dgm:spPr/>
      <dgm:t>
        <a:bodyPr/>
        <a:lstStyle/>
        <a:p>
          <a:pPr algn="ctr" rtl="1"/>
          <a:r>
            <a:rPr lang="ar-MA" dirty="0"/>
            <a:t>اللبنة 3</a:t>
          </a:r>
          <a:endParaRPr lang="fr-FR" dirty="0"/>
        </a:p>
      </dgm:t>
    </dgm:pt>
    <dgm:pt modelId="{0299409B-F008-4023-AF97-A436C03741FC}" type="parTrans" cxnId="{C6EBF946-363E-4DE3-842A-7495FDE6BFAA}">
      <dgm:prSet/>
      <dgm:spPr/>
      <dgm:t>
        <a:bodyPr/>
        <a:lstStyle/>
        <a:p>
          <a:endParaRPr lang="fr-FR"/>
        </a:p>
      </dgm:t>
    </dgm:pt>
    <dgm:pt modelId="{89AF007D-A14E-44C5-B659-FE27045AF90A}" type="sibTrans" cxnId="{C6EBF946-363E-4DE3-842A-7495FDE6BFAA}">
      <dgm:prSet/>
      <dgm:spPr/>
      <dgm:t>
        <a:bodyPr/>
        <a:lstStyle/>
        <a:p>
          <a:endParaRPr lang="fr-FR"/>
        </a:p>
      </dgm:t>
    </dgm:pt>
    <dgm:pt modelId="{557F3A8E-1CE6-46A1-8924-8D4A2DA1D137}">
      <dgm:prSet phldrT="[Texte]"/>
      <dgm:spPr/>
      <dgm:t>
        <a:bodyPr/>
        <a:lstStyle/>
        <a:p>
          <a:pPr algn="r" rtl="1"/>
          <a:r>
            <a:rPr lang="ar-MA" dirty="0"/>
            <a:t>اللبنة 4</a:t>
          </a:r>
          <a:endParaRPr lang="fr-FR" dirty="0"/>
        </a:p>
      </dgm:t>
    </dgm:pt>
    <dgm:pt modelId="{A7DAE240-2B57-4150-8991-2722E3ECDE2A}" type="sibTrans" cxnId="{ABB2C0D6-C9C4-44E9-A875-D32E4AE5DBDE}">
      <dgm:prSet/>
      <dgm:spPr/>
      <dgm:t>
        <a:bodyPr/>
        <a:lstStyle/>
        <a:p>
          <a:endParaRPr lang="fr-FR"/>
        </a:p>
      </dgm:t>
    </dgm:pt>
    <dgm:pt modelId="{4D02F53D-98AF-4BE5-BE58-25F58F5584C8}" type="parTrans" cxnId="{ABB2C0D6-C9C4-44E9-A875-D32E4AE5DBDE}">
      <dgm:prSet/>
      <dgm:spPr/>
      <dgm:t>
        <a:bodyPr/>
        <a:lstStyle/>
        <a:p>
          <a:endParaRPr lang="fr-FR"/>
        </a:p>
      </dgm:t>
    </dgm:pt>
    <dgm:pt modelId="{71FE3A36-F130-4E54-BFC5-857BD4032A02}" type="pres">
      <dgm:prSet presAssocID="{769605E7-B63E-441D-BF7E-ED3D7DBD419C}" presName="rootnode" presStyleCnt="0">
        <dgm:presLayoutVars>
          <dgm:chMax/>
          <dgm:chPref/>
          <dgm:dir val="rev"/>
          <dgm:animLvl val="lvl"/>
        </dgm:presLayoutVars>
      </dgm:prSet>
      <dgm:spPr/>
    </dgm:pt>
    <dgm:pt modelId="{BC8BDCA7-EA67-4C05-BDF8-571137F0C6C4}" type="pres">
      <dgm:prSet presAssocID="{259B7E1B-5F7C-4F64-AB08-CCC59A43568B}" presName="composite" presStyleCnt="0"/>
      <dgm:spPr/>
    </dgm:pt>
    <dgm:pt modelId="{EFB53B38-4D5F-47EF-867D-2F5FBB9F2D91}" type="pres">
      <dgm:prSet presAssocID="{259B7E1B-5F7C-4F64-AB08-CCC59A43568B}" presName="LShape" presStyleLbl="alignNode1" presStyleIdx="0" presStyleCnt="7"/>
      <dgm:spPr>
        <a:solidFill>
          <a:srgbClr val="FF8F8F"/>
        </a:solidFill>
      </dgm:spPr>
    </dgm:pt>
    <dgm:pt modelId="{F2148084-C02D-4918-8A22-401107FF2118}" type="pres">
      <dgm:prSet presAssocID="{259B7E1B-5F7C-4F64-AB08-CCC59A43568B}" presName="ParentText" presStyleLbl="revTx" presStyleIdx="0" presStyleCnt="4">
        <dgm:presLayoutVars>
          <dgm:chMax val="0"/>
          <dgm:chPref val="0"/>
          <dgm:bulletEnabled val="1"/>
        </dgm:presLayoutVars>
      </dgm:prSet>
      <dgm:spPr/>
    </dgm:pt>
    <dgm:pt modelId="{A23972CB-2C45-4A33-9D02-609517FB202C}" type="pres">
      <dgm:prSet presAssocID="{259B7E1B-5F7C-4F64-AB08-CCC59A43568B}" presName="Triangle" presStyleLbl="alignNode1" presStyleIdx="1" presStyleCnt="7"/>
      <dgm:spPr>
        <a:solidFill>
          <a:srgbClr val="FF8F8F"/>
        </a:solidFill>
      </dgm:spPr>
    </dgm:pt>
    <dgm:pt modelId="{4ED79E6F-6744-4694-AA12-CEFE9071C7CC}" type="pres">
      <dgm:prSet presAssocID="{A615899B-7F8F-46B8-AE80-FFE385BE5961}" presName="sibTrans" presStyleCnt="0"/>
      <dgm:spPr/>
    </dgm:pt>
    <dgm:pt modelId="{B8924D45-7EC9-4B01-8659-A63E7704927E}" type="pres">
      <dgm:prSet presAssocID="{A615899B-7F8F-46B8-AE80-FFE385BE5961}" presName="space" presStyleCnt="0"/>
      <dgm:spPr/>
    </dgm:pt>
    <dgm:pt modelId="{054F7D7E-BD2C-4D0F-AB1C-5002B7208726}" type="pres">
      <dgm:prSet presAssocID="{97240297-F4AE-43AE-9C8D-147C028FA842}" presName="composite" presStyleCnt="0"/>
      <dgm:spPr/>
    </dgm:pt>
    <dgm:pt modelId="{DF7CB447-5BD6-4A2D-A09F-AC5538B92363}" type="pres">
      <dgm:prSet presAssocID="{97240297-F4AE-43AE-9C8D-147C028FA842}" presName="LShape" presStyleLbl="alignNode1" presStyleIdx="2" presStyleCnt="7"/>
      <dgm:spPr>
        <a:solidFill>
          <a:srgbClr val="6FE4C5"/>
        </a:solidFill>
      </dgm:spPr>
    </dgm:pt>
    <dgm:pt modelId="{B62A310D-5A55-4D82-B756-6DF8C0A119A9}" type="pres">
      <dgm:prSet presAssocID="{97240297-F4AE-43AE-9C8D-147C028FA842}" presName="ParentText" presStyleLbl="revTx" presStyleIdx="1" presStyleCnt="4">
        <dgm:presLayoutVars>
          <dgm:chMax val="0"/>
          <dgm:chPref val="0"/>
          <dgm:bulletEnabled val="1"/>
        </dgm:presLayoutVars>
      </dgm:prSet>
      <dgm:spPr/>
    </dgm:pt>
    <dgm:pt modelId="{7A1E5716-D8F6-4CBA-8693-48E1AB199662}" type="pres">
      <dgm:prSet presAssocID="{97240297-F4AE-43AE-9C8D-147C028FA842}" presName="Triangle" presStyleLbl="alignNode1" presStyleIdx="3" presStyleCnt="7"/>
      <dgm:spPr>
        <a:solidFill>
          <a:srgbClr val="6FE4C5"/>
        </a:solidFill>
      </dgm:spPr>
    </dgm:pt>
    <dgm:pt modelId="{808D187B-6404-41AF-BB1E-929D0024F329}" type="pres">
      <dgm:prSet presAssocID="{4AC867BB-6184-4B11-8BE5-AAA1B171061D}" presName="sibTrans" presStyleCnt="0"/>
      <dgm:spPr/>
    </dgm:pt>
    <dgm:pt modelId="{D7C875E8-AFD7-4D0C-A306-E910C13C44D2}" type="pres">
      <dgm:prSet presAssocID="{4AC867BB-6184-4B11-8BE5-AAA1B171061D}" presName="space" presStyleCnt="0"/>
      <dgm:spPr/>
    </dgm:pt>
    <dgm:pt modelId="{9398CF7D-3774-482A-B9E7-F073DD9D71A2}" type="pres">
      <dgm:prSet presAssocID="{C14D8B23-7D3D-44B9-AEB1-DBD7A00A5BB1}" presName="composite" presStyleCnt="0"/>
      <dgm:spPr/>
    </dgm:pt>
    <dgm:pt modelId="{3147FC7A-AAF4-4A9F-852F-E38913A318C9}" type="pres">
      <dgm:prSet presAssocID="{C14D8B23-7D3D-44B9-AEB1-DBD7A00A5BB1}" presName="LShape" presStyleLbl="alignNode1" presStyleIdx="4" presStyleCnt="7"/>
      <dgm:spPr>
        <a:solidFill>
          <a:srgbClr val="70B1B6"/>
        </a:solidFill>
      </dgm:spPr>
    </dgm:pt>
    <dgm:pt modelId="{5ECF9B2A-0C9A-4905-899D-DA83B0C828FE}" type="pres">
      <dgm:prSet presAssocID="{C14D8B23-7D3D-44B9-AEB1-DBD7A00A5BB1}" presName="ParentText" presStyleLbl="revTx" presStyleIdx="2" presStyleCnt="4">
        <dgm:presLayoutVars>
          <dgm:chMax val="0"/>
          <dgm:chPref val="0"/>
          <dgm:bulletEnabled val="1"/>
        </dgm:presLayoutVars>
      </dgm:prSet>
      <dgm:spPr/>
    </dgm:pt>
    <dgm:pt modelId="{B79CF703-B49C-4E86-B3C4-D027D3E687EB}" type="pres">
      <dgm:prSet presAssocID="{C14D8B23-7D3D-44B9-AEB1-DBD7A00A5BB1}" presName="Triangle" presStyleLbl="alignNode1" presStyleIdx="5" presStyleCnt="7"/>
      <dgm:spPr/>
    </dgm:pt>
    <dgm:pt modelId="{B9C7C122-973A-4C6E-BB25-38C1B54C44B6}" type="pres">
      <dgm:prSet presAssocID="{89AF007D-A14E-44C5-B659-FE27045AF90A}" presName="sibTrans" presStyleCnt="0"/>
      <dgm:spPr/>
    </dgm:pt>
    <dgm:pt modelId="{FB1B7407-C64E-425A-BDF9-2CB104F746AD}" type="pres">
      <dgm:prSet presAssocID="{89AF007D-A14E-44C5-B659-FE27045AF90A}" presName="space" presStyleCnt="0"/>
      <dgm:spPr/>
    </dgm:pt>
    <dgm:pt modelId="{65EE0175-9B1B-4698-B3C8-3FEE62697681}" type="pres">
      <dgm:prSet presAssocID="{557F3A8E-1CE6-46A1-8924-8D4A2DA1D137}" presName="composite" presStyleCnt="0"/>
      <dgm:spPr/>
    </dgm:pt>
    <dgm:pt modelId="{0B8E471C-8BA2-4838-8664-481A73B5EB83}" type="pres">
      <dgm:prSet presAssocID="{557F3A8E-1CE6-46A1-8924-8D4A2DA1D137}" presName="LShape" presStyleLbl="alignNode1" presStyleIdx="6" presStyleCnt="7"/>
      <dgm:spPr/>
    </dgm:pt>
    <dgm:pt modelId="{24E7CC92-7D16-4D48-924E-297F06C9526C}" type="pres">
      <dgm:prSet presAssocID="{557F3A8E-1CE6-46A1-8924-8D4A2DA1D137}" presName="ParentText" presStyleLbl="revTx" presStyleIdx="3" presStyleCnt="4">
        <dgm:presLayoutVars>
          <dgm:chMax val="0"/>
          <dgm:chPref val="0"/>
          <dgm:bulletEnabled val="1"/>
        </dgm:presLayoutVars>
      </dgm:prSet>
      <dgm:spPr/>
    </dgm:pt>
  </dgm:ptLst>
  <dgm:cxnLst>
    <dgm:cxn modelId="{EBE8F138-9C68-4BDB-AB32-E790B00F990D}" type="presOf" srcId="{769605E7-B63E-441D-BF7E-ED3D7DBD419C}" destId="{71FE3A36-F130-4E54-BFC5-857BD4032A02}" srcOrd="0" destOrd="0" presId="urn:microsoft.com/office/officeart/2009/3/layout/StepUpProcess"/>
    <dgm:cxn modelId="{C6EBF946-363E-4DE3-842A-7495FDE6BFAA}" srcId="{769605E7-B63E-441D-BF7E-ED3D7DBD419C}" destId="{C14D8B23-7D3D-44B9-AEB1-DBD7A00A5BB1}" srcOrd="2" destOrd="0" parTransId="{0299409B-F008-4023-AF97-A436C03741FC}" sibTransId="{89AF007D-A14E-44C5-B659-FE27045AF90A}"/>
    <dgm:cxn modelId="{76561E58-635C-47E6-B78E-5D3D828DBC47}" type="presOf" srcId="{557F3A8E-1CE6-46A1-8924-8D4A2DA1D137}" destId="{24E7CC92-7D16-4D48-924E-297F06C9526C}" srcOrd="0" destOrd="0" presId="urn:microsoft.com/office/officeart/2009/3/layout/StepUpProcess"/>
    <dgm:cxn modelId="{4EE2D57C-FED9-422F-B525-D9E6A19EC667}" type="presOf" srcId="{C14D8B23-7D3D-44B9-AEB1-DBD7A00A5BB1}" destId="{5ECF9B2A-0C9A-4905-899D-DA83B0C828FE}" srcOrd="0" destOrd="0" presId="urn:microsoft.com/office/officeart/2009/3/layout/StepUpProcess"/>
    <dgm:cxn modelId="{4A264A9B-412E-40CD-8F84-58DA0DE6A75B}" srcId="{769605E7-B63E-441D-BF7E-ED3D7DBD419C}" destId="{97240297-F4AE-43AE-9C8D-147C028FA842}" srcOrd="1" destOrd="0" parTransId="{B5970C32-AC65-4728-8B86-564CDE83BA62}" sibTransId="{4AC867BB-6184-4B11-8BE5-AAA1B171061D}"/>
    <dgm:cxn modelId="{15564CBF-8221-40CB-BCA5-B9C3B82C8341}" type="presOf" srcId="{259B7E1B-5F7C-4F64-AB08-CCC59A43568B}" destId="{F2148084-C02D-4918-8A22-401107FF2118}" srcOrd="0" destOrd="0" presId="urn:microsoft.com/office/officeart/2009/3/layout/StepUpProcess"/>
    <dgm:cxn modelId="{E3530DD5-1E1D-48DD-879A-BDA60B6D7D0E}" type="presOf" srcId="{97240297-F4AE-43AE-9C8D-147C028FA842}" destId="{B62A310D-5A55-4D82-B756-6DF8C0A119A9}" srcOrd="0" destOrd="0" presId="urn:microsoft.com/office/officeart/2009/3/layout/StepUpProcess"/>
    <dgm:cxn modelId="{ABB2C0D6-C9C4-44E9-A875-D32E4AE5DBDE}" srcId="{769605E7-B63E-441D-BF7E-ED3D7DBD419C}" destId="{557F3A8E-1CE6-46A1-8924-8D4A2DA1D137}" srcOrd="3" destOrd="0" parTransId="{4D02F53D-98AF-4BE5-BE58-25F58F5584C8}" sibTransId="{A7DAE240-2B57-4150-8991-2722E3ECDE2A}"/>
    <dgm:cxn modelId="{1ADC48F3-38AA-4A4E-B56A-CBB9EBF05475}" srcId="{769605E7-B63E-441D-BF7E-ED3D7DBD419C}" destId="{259B7E1B-5F7C-4F64-AB08-CCC59A43568B}" srcOrd="0" destOrd="0" parTransId="{E04F370F-9E51-4F56-9C8C-96B85D70270C}" sibTransId="{A615899B-7F8F-46B8-AE80-FFE385BE5961}"/>
    <dgm:cxn modelId="{84662B2C-E6D8-4407-B209-B916DC010251}" type="presParOf" srcId="{71FE3A36-F130-4E54-BFC5-857BD4032A02}" destId="{BC8BDCA7-EA67-4C05-BDF8-571137F0C6C4}" srcOrd="0" destOrd="0" presId="urn:microsoft.com/office/officeart/2009/3/layout/StepUpProcess"/>
    <dgm:cxn modelId="{CB24837A-E1AC-4A84-BD4F-B627E49CD6CA}" type="presParOf" srcId="{BC8BDCA7-EA67-4C05-BDF8-571137F0C6C4}" destId="{EFB53B38-4D5F-47EF-867D-2F5FBB9F2D91}" srcOrd="0" destOrd="0" presId="urn:microsoft.com/office/officeart/2009/3/layout/StepUpProcess"/>
    <dgm:cxn modelId="{D751E999-747F-4A15-81F6-37324FFF3322}" type="presParOf" srcId="{BC8BDCA7-EA67-4C05-BDF8-571137F0C6C4}" destId="{F2148084-C02D-4918-8A22-401107FF2118}" srcOrd="1" destOrd="0" presId="urn:microsoft.com/office/officeart/2009/3/layout/StepUpProcess"/>
    <dgm:cxn modelId="{A3A3FF57-F5B7-48DE-8B49-3181C7E3637D}" type="presParOf" srcId="{BC8BDCA7-EA67-4C05-BDF8-571137F0C6C4}" destId="{A23972CB-2C45-4A33-9D02-609517FB202C}" srcOrd="2" destOrd="0" presId="urn:microsoft.com/office/officeart/2009/3/layout/StepUpProcess"/>
    <dgm:cxn modelId="{57FEC28A-F68C-432E-9609-08B4BD52B753}" type="presParOf" srcId="{71FE3A36-F130-4E54-BFC5-857BD4032A02}" destId="{4ED79E6F-6744-4694-AA12-CEFE9071C7CC}" srcOrd="1" destOrd="0" presId="urn:microsoft.com/office/officeart/2009/3/layout/StepUpProcess"/>
    <dgm:cxn modelId="{6D6CC8A7-543A-4980-AD75-717D2F0E1839}" type="presParOf" srcId="{4ED79E6F-6744-4694-AA12-CEFE9071C7CC}" destId="{B8924D45-7EC9-4B01-8659-A63E7704927E}" srcOrd="0" destOrd="0" presId="urn:microsoft.com/office/officeart/2009/3/layout/StepUpProcess"/>
    <dgm:cxn modelId="{40A0E521-C014-4F65-A906-19A8BF842C77}" type="presParOf" srcId="{71FE3A36-F130-4E54-BFC5-857BD4032A02}" destId="{054F7D7E-BD2C-4D0F-AB1C-5002B7208726}" srcOrd="2" destOrd="0" presId="urn:microsoft.com/office/officeart/2009/3/layout/StepUpProcess"/>
    <dgm:cxn modelId="{F218EF8A-2ED5-4265-9519-E150ABD7B035}" type="presParOf" srcId="{054F7D7E-BD2C-4D0F-AB1C-5002B7208726}" destId="{DF7CB447-5BD6-4A2D-A09F-AC5538B92363}" srcOrd="0" destOrd="0" presId="urn:microsoft.com/office/officeart/2009/3/layout/StepUpProcess"/>
    <dgm:cxn modelId="{EAAFC4C2-D9FC-41DE-B2C5-EBBF75472DAB}" type="presParOf" srcId="{054F7D7E-BD2C-4D0F-AB1C-5002B7208726}" destId="{B62A310D-5A55-4D82-B756-6DF8C0A119A9}" srcOrd="1" destOrd="0" presId="urn:microsoft.com/office/officeart/2009/3/layout/StepUpProcess"/>
    <dgm:cxn modelId="{9054BEEC-A862-4C4F-BCC7-279147ABB54F}" type="presParOf" srcId="{054F7D7E-BD2C-4D0F-AB1C-5002B7208726}" destId="{7A1E5716-D8F6-4CBA-8693-48E1AB199662}" srcOrd="2" destOrd="0" presId="urn:microsoft.com/office/officeart/2009/3/layout/StepUpProcess"/>
    <dgm:cxn modelId="{600C3ABC-5EFB-4844-990B-D9CBD6744EDB}" type="presParOf" srcId="{71FE3A36-F130-4E54-BFC5-857BD4032A02}" destId="{808D187B-6404-41AF-BB1E-929D0024F329}" srcOrd="3" destOrd="0" presId="urn:microsoft.com/office/officeart/2009/3/layout/StepUpProcess"/>
    <dgm:cxn modelId="{2500B3E3-032F-445D-AD5B-885519C6110D}" type="presParOf" srcId="{808D187B-6404-41AF-BB1E-929D0024F329}" destId="{D7C875E8-AFD7-4D0C-A306-E910C13C44D2}" srcOrd="0" destOrd="0" presId="urn:microsoft.com/office/officeart/2009/3/layout/StepUpProcess"/>
    <dgm:cxn modelId="{85FAB810-E2A6-4DE3-B365-B2CB25389D11}" type="presParOf" srcId="{71FE3A36-F130-4E54-BFC5-857BD4032A02}" destId="{9398CF7D-3774-482A-B9E7-F073DD9D71A2}" srcOrd="4" destOrd="0" presId="urn:microsoft.com/office/officeart/2009/3/layout/StepUpProcess"/>
    <dgm:cxn modelId="{C2767A32-8E8B-459D-92AF-3CE9F38D43C3}" type="presParOf" srcId="{9398CF7D-3774-482A-B9E7-F073DD9D71A2}" destId="{3147FC7A-AAF4-4A9F-852F-E38913A318C9}" srcOrd="0" destOrd="0" presId="urn:microsoft.com/office/officeart/2009/3/layout/StepUpProcess"/>
    <dgm:cxn modelId="{28704BFD-7A95-49AB-936F-DD682A6A3AF8}" type="presParOf" srcId="{9398CF7D-3774-482A-B9E7-F073DD9D71A2}" destId="{5ECF9B2A-0C9A-4905-899D-DA83B0C828FE}" srcOrd="1" destOrd="0" presId="urn:microsoft.com/office/officeart/2009/3/layout/StepUpProcess"/>
    <dgm:cxn modelId="{4200374C-04C2-41B8-9FDC-1B33CBCDF603}" type="presParOf" srcId="{9398CF7D-3774-482A-B9E7-F073DD9D71A2}" destId="{B79CF703-B49C-4E86-B3C4-D027D3E687EB}" srcOrd="2" destOrd="0" presId="urn:microsoft.com/office/officeart/2009/3/layout/StepUpProcess"/>
    <dgm:cxn modelId="{C218F1F1-0CE1-42F4-A8AA-E0DABAEFE0AF}" type="presParOf" srcId="{71FE3A36-F130-4E54-BFC5-857BD4032A02}" destId="{B9C7C122-973A-4C6E-BB25-38C1B54C44B6}" srcOrd="5" destOrd="0" presId="urn:microsoft.com/office/officeart/2009/3/layout/StepUpProcess"/>
    <dgm:cxn modelId="{F46FE015-1F29-4D14-BB39-8498246988F4}" type="presParOf" srcId="{B9C7C122-973A-4C6E-BB25-38C1B54C44B6}" destId="{FB1B7407-C64E-425A-BDF9-2CB104F746AD}" srcOrd="0" destOrd="0" presId="urn:microsoft.com/office/officeart/2009/3/layout/StepUpProcess"/>
    <dgm:cxn modelId="{C5703EB4-E84C-429C-AA02-6B21213DA7F2}" type="presParOf" srcId="{71FE3A36-F130-4E54-BFC5-857BD4032A02}" destId="{65EE0175-9B1B-4698-B3C8-3FEE62697681}" srcOrd="6" destOrd="0" presId="urn:microsoft.com/office/officeart/2009/3/layout/StepUpProcess"/>
    <dgm:cxn modelId="{72D2746E-74EE-4BE2-AD48-D6A1EDCEACDC}" type="presParOf" srcId="{65EE0175-9B1B-4698-B3C8-3FEE62697681}" destId="{0B8E471C-8BA2-4838-8664-481A73B5EB83}" srcOrd="0" destOrd="0" presId="urn:microsoft.com/office/officeart/2009/3/layout/StepUpProcess"/>
    <dgm:cxn modelId="{17912CCB-FE4D-4C08-9733-1F6EA4E5F8C9}" type="presParOf" srcId="{65EE0175-9B1B-4698-B3C8-3FEE62697681}" destId="{24E7CC92-7D16-4D48-924E-297F06C9526C}" srcOrd="1" destOrd="0" presId="urn:microsoft.com/office/officeart/2009/3/layout/StepUp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9605E7-B63E-441D-BF7E-ED3D7DBD419C}"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259B7E1B-5F7C-4F64-AB08-CCC59A43568B}">
      <dgm:prSet phldrT="[Texte]"/>
      <dgm:spPr/>
      <dgm:t>
        <a:bodyPr/>
        <a:lstStyle/>
        <a:p>
          <a:pPr rtl="1"/>
          <a:r>
            <a:rPr lang="ar-MA" dirty="0"/>
            <a:t>اللبنة 2</a:t>
          </a:r>
          <a:endParaRPr lang="fr-FR" dirty="0"/>
        </a:p>
      </dgm:t>
    </dgm:pt>
    <dgm:pt modelId="{E04F370F-9E51-4F56-9C8C-96B85D70270C}" type="parTrans" cxnId="{1ADC48F3-38AA-4A4E-B56A-CBB9EBF05475}">
      <dgm:prSet/>
      <dgm:spPr/>
      <dgm:t>
        <a:bodyPr/>
        <a:lstStyle/>
        <a:p>
          <a:endParaRPr lang="fr-FR"/>
        </a:p>
      </dgm:t>
    </dgm:pt>
    <dgm:pt modelId="{A615899B-7F8F-46B8-AE80-FFE385BE5961}" type="sibTrans" cxnId="{1ADC48F3-38AA-4A4E-B56A-CBB9EBF05475}">
      <dgm:prSet/>
      <dgm:spPr/>
      <dgm:t>
        <a:bodyPr/>
        <a:lstStyle/>
        <a:p>
          <a:endParaRPr lang="fr-FR"/>
        </a:p>
      </dgm:t>
    </dgm:pt>
    <dgm:pt modelId="{97240297-F4AE-43AE-9C8D-147C028FA842}">
      <dgm:prSet phldrT="[Texte]"/>
      <dgm:spPr/>
      <dgm:t>
        <a:bodyPr/>
        <a:lstStyle/>
        <a:p>
          <a:pPr rtl="1"/>
          <a:r>
            <a:rPr lang="ar-MA" dirty="0"/>
            <a:t>اللبنة 3</a:t>
          </a:r>
          <a:endParaRPr lang="fr-FR" dirty="0"/>
        </a:p>
      </dgm:t>
    </dgm:pt>
    <dgm:pt modelId="{B5970C32-AC65-4728-8B86-564CDE83BA62}" type="parTrans" cxnId="{4A264A9B-412E-40CD-8F84-58DA0DE6A75B}">
      <dgm:prSet/>
      <dgm:spPr/>
      <dgm:t>
        <a:bodyPr/>
        <a:lstStyle/>
        <a:p>
          <a:endParaRPr lang="fr-FR"/>
        </a:p>
      </dgm:t>
    </dgm:pt>
    <dgm:pt modelId="{4AC867BB-6184-4B11-8BE5-AAA1B171061D}" type="sibTrans" cxnId="{4A264A9B-412E-40CD-8F84-58DA0DE6A75B}">
      <dgm:prSet/>
      <dgm:spPr/>
      <dgm:t>
        <a:bodyPr/>
        <a:lstStyle/>
        <a:p>
          <a:endParaRPr lang="fr-FR"/>
        </a:p>
      </dgm:t>
    </dgm:pt>
    <dgm:pt modelId="{03FE4A91-8B6D-4438-8B1D-60490897E76A}">
      <dgm:prSet phldrT="[Texte]"/>
      <dgm:spPr/>
      <dgm:t>
        <a:bodyPr/>
        <a:lstStyle/>
        <a:p>
          <a:pPr rtl="1"/>
          <a:r>
            <a:rPr lang="ar-MA" dirty="0"/>
            <a:t>اللبنة 4</a:t>
          </a:r>
          <a:endParaRPr lang="fr-FR" dirty="0"/>
        </a:p>
      </dgm:t>
    </dgm:pt>
    <dgm:pt modelId="{92D0C47A-209A-43A1-8270-6D97E56D3579}" type="parTrans" cxnId="{E1E182EA-47F5-463E-A2CF-5C2446984A5F}">
      <dgm:prSet/>
      <dgm:spPr/>
      <dgm:t>
        <a:bodyPr/>
        <a:lstStyle/>
        <a:p>
          <a:endParaRPr lang="fr-FR"/>
        </a:p>
      </dgm:t>
    </dgm:pt>
    <dgm:pt modelId="{9CCBA202-77BE-48D8-914C-86C7F9A53DDB}" type="sibTrans" cxnId="{E1E182EA-47F5-463E-A2CF-5C2446984A5F}">
      <dgm:prSet/>
      <dgm:spPr/>
      <dgm:t>
        <a:bodyPr/>
        <a:lstStyle/>
        <a:p>
          <a:endParaRPr lang="fr-FR"/>
        </a:p>
      </dgm:t>
    </dgm:pt>
    <dgm:pt modelId="{06760032-0FA8-4098-B52D-2F2E25132A29}">
      <dgm:prSet phldrT="[Texte]"/>
      <dgm:spPr/>
      <dgm:t>
        <a:bodyPr/>
        <a:lstStyle/>
        <a:p>
          <a:pPr rtl="1"/>
          <a:r>
            <a:rPr lang="ar-MA" dirty="0"/>
            <a:t>اللبنة 5</a:t>
          </a:r>
          <a:endParaRPr lang="fr-FR" dirty="0"/>
        </a:p>
      </dgm:t>
    </dgm:pt>
    <dgm:pt modelId="{1874083F-E236-4B16-96FA-6E2C7556958C}" type="parTrans" cxnId="{51BD3B0E-64B1-43D2-B76F-8F9B1CF1793B}">
      <dgm:prSet/>
      <dgm:spPr/>
      <dgm:t>
        <a:bodyPr/>
        <a:lstStyle/>
        <a:p>
          <a:endParaRPr lang="fr-FR"/>
        </a:p>
      </dgm:t>
    </dgm:pt>
    <dgm:pt modelId="{475D11DB-576D-480D-859B-0A6A888E2380}" type="sibTrans" cxnId="{51BD3B0E-64B1-43D2-B76F-8F9B1CF1793B}">
      <dgm:prSet/>
      <dgm:spPr/>
      <dgm:t>
        <a:bodyPr/>
        <a:lstStyle/>
        <a:p>
          <a:endParaRPr lang="fr-FR"/>
        </a:p>
      </dgm:t>
    </dgm:pt>
    <dgm:pt modelId="{71FE3A36-F130-4E54-BFC5-857BD4032A02}" type="pres">
      <dgm:prSet presAssocID="{769605E7-B63E-441D-BF7E-ED3D7DBD419C}" presName="rootnode" presStyleCnt="0">
        <dgm:presLayoutVars>
          <dgm:chMax/>
          <dgm:chPref/>
          <dgm:dir val="rev"/>
          <dgm:animLvl val="lvl"/>
        </dgm:presLayoutVars>
      </dgm:prSet>
      <dgm:spPr/>
    </dgm:pt>
    <dgm:pt modelId="{BC8BDCA7-EA67-4C05-BDF8-571137F0C6C4}" type="pres">
      <dgm:prSet presAssocID="{259B7E1B-5F7C-4F64-AB08-CCC59A43568B}" presName="composite" presStyleCnt="0"/>
      <dgm:spPr/>
    </dgm:pt>
    <dgm:pt modelId="{EFB53B38-4D5F-47EF-867D-2F5FBB9F2D91}" type="pres">
      <dgm:prSet presAssocID="{259B7E1B-5F7C-4F64-AB08-CCC59A43568B}" presName="LShape" presStyleLbl="alignNode1" presStyleIdx="0" presStyleCnt="7"/>
      <dgm:spPr>
        <a:solidFill>
          <a:srgbClr val="FF8F8F"/>
        </a:solidFill>
      </dgm:spPr>
    </dgm:pt>
    <dgm:pt modelId="{F2148084-C02D-4918-8A22-401107FF2118}" type="pres">
      <dgm:prSet presAssocID="{259B7E1B-5F7C-4F64-AB08-CCC59A43568B}" presName="ParentText" presStyleLbl="revTx" presStyleIdx="0" presStyleCnt="4">
        <dgm:presLayoutVars>
          <dgm:chMax val="0"/>
          <dgm:chPref val="0"/>
          <dgm:bulletEnabled val="1"/>
        </dgm:presLayoutVars>
      </dgm:prSet>
      <dgm:spPr/>
    </dgm:pt>
    <dgm:pt modelId="{A23972CB-2C45-4A33-9D02-609517FB202C}" type="pres">
      <dgm:prSet presAssocID="{259B7E1B-5F7C-4F64-AB08-CCC59A43568B}" presName="Triangle" presStyleLbl="alignNode1" presStyleIdx="1" presStyleCnt="7"/>
      <dgm:spPr>
        <a:solidFill>
          <a:srgbClr val="FF8F8F"/>
        </a:solidFill>
      </dgm:spPr>
    </dgm:pt>
    <dgm:pt modelId="{4ED79E6F-6744-4694-AA12-CEFE9071C7CC}" type="pres">
      <dgm:prSet presAssocID="{A615899B-7F8F-46B8-AE80-FFE385BE5961}" presName="sibTrans" presStyleCnt="0"/>
      <dgm:spPr/>
    </dgm:pt>
    <dgm:pt modelId="{B8924D45-7EC9-4B01-8659-A63E7704927E}" type="pres">
      <dgm:prSet presAssocID="{A615899B-7F8F-46B8-AE80-FFE385BE5961}" presName="space" presStyleCnt="0"/>
      <dgm:spPr/>
    </dgm:pt>
    <dgm:pt modelId="{054F7D7E-BD2C-4D0F-AB1C-5002B7208726}" type="pres">
      <dgm:prSet presAssocID="{97240297-F4AE-43AE-9C8D-147C028FA842}" presName="composite" presStyleCnt="0"/>
      <dgm:spPr/>
    </dgm:pt>
    <dgm:pt modelId="{DF7CB447-5BD6-4A2D-A09F-AC5538B92363}" type="pres">
      <dgm:prSet presAssocID="{97240297-F4AE-43AE-9C8D-147C028FA842}" presName="LShape" presStyleLbl="alignNode1" presStyleIdx="2" presStyleCnt="7"/>
      <dgm:spPr>
        <a:solidFill>
          <a:srgbClr val="6FE4C5"/>
        </a:solidFill>
      </dgm:spPr>
    </dgm:pt>
    <dgm:pt modelId="{B62A310D-5A55-4D82-B756-6DF8C0A119A9}" type="pres">
      <dgm:prSet presAssocID="{97240297-F4AE-43AE-9C8D-147C028FA842}" presName="ParentText" presStyleLbl="revTx" presStyleIdx="1" presStyleCnt="4">
        <dgm:presLayoutVars>
          <dgm:chMax val="0"/>
          <dgm:chPref val="0"/>
          <dgm:bulletEnabled val="1"/>
        </dgm:presLayoutVars>
      </dgm:prSet>
      <dgm:spPr/>
    </dgm:pt>
    <dgm:pt modelId="{DA7C2392-0AB5-4BFF-B311-715DBC5D46A5}" type="pres">
      <dgm:prSet presAssocID="{97240297-F4AE-43AE-9C8D-147C028FA842}" presName="Triangle" presStyleLbl="alignNode1" presStyleIdx="3" presStyleCnt="7"/>
      <dgm:spPr/>
    </dgm:pt>
    <dgm:pt modelId="{7BFD06AF-DA83-4719-B0AB-9CAE297AFB2F}" type="pres">
      <dgm:prSet presAssocID="{4AC867BB-6184-4B11-8BE5-AAA1B171061D}" presName="sibTrans" presStyleCnt="0"/>
      <dgm:spPr/>
    </dgm:pt>
    <dgm:pt modelId="{939EE3EB-3FD9-4DF7-AA49-6DA4560AE838}" type="pres">
      <dgm:prSet presAssocID="{4AC867BB-6184-4B11-8BE5-AAA1B171061D}" presName="space" presStyleCnt="0"/>
      <dgm:spPr/>
    </dgm:pt>
    <dgm:pt modelId="{B2408C47-4C2B-4D2B-8DDE-0620E5F57FD3}" type="pres">
      <dgm:prSet presAssocID="{03FE4A91-8B6D-4438-8B1D-60490897E76A}" presName="composite" presStyleCnt="0"/>
      <dgm:spPr/>
    </dgm:pt>
    <dgm:pt modelId="{4B641361-CD6E-4E71-B309-3815157F889B}" type="pres">
      <dgm:prSet presAssocID="{03FE4A91-8B6D-4438-8B1D-60490897E76A}" presName="LShape" presStyleLbl="alignNode1" presStyleIdx="4" presStyleCnt="7"/>
      <dgm:spPr/>
    </dgm:pt>
    <dgm:pt modelId="{0DCB2841-B8EB-4452-9605-6C449207A9CA}" type="pres">
      <dgm:prSet presAssocID="{03FE4A91-8B6D-4438-8B1D-60490897E76A}" presName="ParentText" presStyleLbl="revTx" presStyleIdx="2" presStyleCnt="4">
        <dgm:presLayoutVars>
          <dgm:chMax val="0"/>
          <dgm:chPref val="0"/>
          <dgm:bulletEnabled val="1"/>
        </dgm:presLayoutVars>
      </dgm:prSet>
      <dgm:spPr/>
    </dgm:pt>
    <dgm:pt modelId="{7185645B-7A2E-449E-9CF4-6257310FE67F}" type="pres">
      <dgm:prSet presAssocID="{03FE4A91-8B6D-4438-8B1D-60490897E76A}" presName="Triangle" presStyleLbl="alignNode1" presStyleIdx="5" presStyleCnt="7"/>
      <dgm:spPr/>
    </dgm:pt>
    <dgm:pt modelId="{258E268B-986A-4A3A-955E-EBDCEAF6A238}" type="pres">
      <dgm:prSet presAssocID="{9CCBA202-77BE-48D8-914C-86C7F9A53DDB}" presName="sibTrans" presStyleCnt="0"/>
      <dgm:spPr/>
    </dgm:pt>
    <dgm:pt modelId="{E3B007ED-A5BA-43D4-BD21-DBF89400F3A6}" type="pres">
      <dgm:prSet presAssocID="{9CCBA202-77BE-48D8-914C-86C7F9A53DDB}" presName="space" presStyleCnt="0"/>
      <dgm:spPr/>
    </dgm:pt>
    <dgm:pt modelId="{9CCA6F3B-7D23-4984-9766-F00516C297B7}" type="pres">
      <dgm:prSet presAssocID="{06760032-0FA8-4098-B52D-2F2E25132A29}" presName="composite" presStyleCnt="0"/>
      <dgm:spPr/>
    </dgm:pt>
    <dgm:pt modelId="{A6CFAE83-F0B3-4403-B077-099DE0550646}" type="pres">
      <dgm:prSet presAssocID="{06760032-0FA8-4098-B52D-2F2E25132A29}" presName="LShape" presStyleLbl="alignNode1" presStyleIdx="6" presStyleCnt="7"/>
      <dgm:spPr/>
    </dgm:pt>
    <dgm:pt modelId="{FEA91D69-6873-4994-AC5A-2984F1D2A7DE}" type="pres">
      <dgm:prSet presAssocID="{06760032-0FA8-4098-B52D-2F2E25132A29}" presName="ParentText" presStyleLbl="revTx" presStyleIdx="3" presStyleCnt="4">
        <dgm:presLayoutVars>
          <dgm:chMax val="0"/>
          <dgm:chPref val="0"/>
          <dgm:bulletEnabled val="1"/>
        </dgm:presLayoutVars>
      </dgm:prSet>
      <dgm:spPr/>
    </dgm:pt>
  </dgm:ptLst>
  <dgm:cxnLst>
    <dgm:cxn modelId="{51BD3B0E-64B1-43D2-B76F-8F9B1CF1793B}" srcId="{769605E7-B63E-441D-BF7E-ED3D7DBD419C}" destId="{06760032-0FA8-4098-B52D-2F2E25132A29}" srcOrd="3" destOrd="0" parTransId="{1874083F-E236-4B16-96FA-6E2C7556958C}" sibTransId="{475D11DB-576D-480D-859B-0A6A888E2380}"/>
    <dgm:cxn modelId="{EBE8F138-9C68-4BDB-AB32-E790B00F990D}" type="presOf" srcId="{769605E7-B63E-441D-BF7E-ED3D7DBD419C}" destId="{71FE3A36-F130-4E54-BFC5-857BD4032A02}" srcOrd="0" destOrd="0" presId="urn:microsoft.com/office/officeart/2009/3/layout/StepUpProcess"/>
    <dgm:cxn modelId="{100D8588-AC56-42DB-9241-8DA9E161B04D}" type="presOf" srcId="{06760032-0FA8-4098-B52D-2F2E25132A29}" destId="{FEA91D69-6873-4994-AC5A-2984F1D2A7DE}" srcOrd="0" destOrd="0" presId="urn:microsoft.com/office/officeart/2009/3/layout/StepUpProcess"/>
    <dgm:cxn modelId="{C8DE0293-E636-428C-A70F-C24C4F2CEDCE}" type="presOf" srcId="{03FE4A91-8B6D-4438-8B1D-60490897E76A}" destId="{0DCB2841-B8EB-4452-9605-6C449207A9CA}" srcOrd="0" destOrd="0" presId="urn:microsoft.com/office/officeart/2009/3/layout/StepUpProcess"/>
    <dgm:cxn modelId="{4A264A9B-412E-40CD-8F84-58DA0DE6A75B}" srcId="{769605E7-B63E-441D-BF7E-ED3D7DBD419C}" destId="{97240297-F4AE-43AE-9C8D-147C028FA842}" srcOrd="1" destOrd="0" parTransId="{B5970C32-AC65-4728-8B86-564CDE83BA62}" sibTransId="{4AC867BB-6184-4B11-8BE5-AAA1B171061D}"/>
    <dgm:cxn modelId="{15564CBF-8221-40CB-BCA5-B9C3B82C8341}" type="presOf" srcId="{259B7E1B-5F7C-4F64-AB08-CCC59A43568B}" destId="{F2148084-C02D-4918-8A22-401107FF2118}" srcOrd="0" destOrd="0" presId="urn:microsoft.com/office/officeart/2009/3/layout/StepUpProcess"/>
    <dgm:cxn modelId="{E3530DD5-1E1D-48DD-879A-BDA60B6D7D0E}" type="presOf" srcId="{97240297-F4AE-43AE-9C8D-147C028FA842}" destId="{B62A310D-5A55-4D82-B756-6DF8C0A119A9}" srcOrd="0" destOrd="0" presId="urn:microsoft.com/office/officeart/2009/3/layout/StepUpProcess"/>
    <dgm:cxn modelId="{E1E182EA-47F5-463E-A2CF-5C2446984A5F}" srcId="{769605E7-B63E-441D-BF7E-ED3D7DBD419C}" destId="{03FE4A91-8B6D-4438-8B1D-60490897E76A}" srcOrd="2" destOrd="0" parTransId="{92D0C47A-209A-43A1-8270-6D97E56D3579}" sibTransId="{9CCBA202-77BE-48D8-914C-86C7F9A53DDB}"/>
    <dgm:cxn modelId="{1ADC48F3-38AA-4A4E-B56A-CBB9EBF05475}" srcId="{769605E7-B63E-441D-BF7E-ED3D7DBD419C}" destId="{259B7E1B-5F7C-4F64-AB08-CCC59A43568B}" srcOrd="0" destOrd="0" parTransId="{E04F370F-9E51-4F56-9C8C-96B85D70270C}" sibTransId="{A615899B-7F8F-46B8-AE80-FFE385BE5961}"/>
    <dgm:cxn modelId="{84662B2C-E6D8-4407-B209-B916DC010251}" type="presParOf" srcId="{71FE3A36-F130-4E54-BFC5-857BD4032A02}" destId="{BC8BDCA7-EA67-4C05-BDF8-571137F0C6C4}" srcOrd="0" destOrd="0" presId="urn:microsoft.com/office/officeart/2009/3/layout/StepUpProcess"/>
    <dgm:cxn modelId="{CB24837A-E1AC-4A84-BD4F-B627E49CD6CA}" type="presParOf" srcId="{BC8BDCA7-EA67-4C05-BDF8-571137F0C6C4}" destId="{EFB53B38-4D5F-47EF-867D-2F5FBB9F2D91}" srcOrd="0" destOrd="0" presId="urn:microsoft.com/office/officeart/2009/3/layout/StepUpProcess"/>
    <dgm:cxn modelId="{D751E999-747F-4A15-81F6-37324FFF3322}" type="presParOf" srcId="{BC8BDCA7-EA67-4C05-BDF8-571137F0C6C4}" destId="{F2148084-C02D-4918-8A22-401107FF2118}" srcOrd="1" destOrd="0" presId="urn:microsoft.com/office/officeart/2009/3/layout/StepUpProcess"/>
    <dgm:cxn modelId="{A3A3FF57-F5B7-48DE-8B49-3181C7E3637D}" type="presParOf" srcId="{BC8BDCA7-EA67-4C05-BDF8-571137F0C6C4}" destId="{A23972CB-2C45-4A33-9D02-609517FB202C}" srcOrd="2" destOrd="0" presId="urn:microsoft.com/office/officeart/2009/3/layout/StepUpProcess"/>
    <dgm:cxn modelId="{57FEC28A-F68C-432E-9609-08B4BD52B753}" type="presParOf" srcId="{71FE3A36-F130-4E54-BFC5-857BD4032A02}" destId="{4ED79E6F-6744-4694-AA12-CEFE9071C7CC}" srcOrd="1" destOrd="0" presId="urn:microsoft.com/office/officeart/2009/3/layout/StepUpProcess"/>
    <dgm:cxn modelId="{6D6CC8A7-543A-4980-AD75-717D2F0E1839}" type="presParOf" srcId="{4ED79E6F-6744-4694-AA12-CEFE9071C7CC}" destId="{B8924D45-7EC9-4B01-8659-A63E7704927E}" srcOrd="0" destOrd="0" presId="urn:microsoft.com/office/officeart/2009/3/layout/StepUpProcess"/>
    <dgm:cxn modelId="{40A0E521-C014-4F65-A906-19A8BF842C77}" type="presParOf" srcId="{71FE3A36-F130-4E54-BFC5-857BD4032A02}" destId="{054F7D7E-BD2C-4D0F-AB1C-5002B7208726}" srcOrd="2" destOrd="0" presId="urn:microsoft.com/office/officeart/2009/3/layout/StepUpProcess"/>
    <dgm:cxn modelId="{F218EF8A-2ED5-4265-9519-E150ABD7B035}" type="presParOf" srcId="{054F7D7E-BD2C-4D0F-AB1C-5002B7208726}" destId="{DF7CB447-5BD6-4A2D-A09F-AC5538B92363}" srcOrd="0" destOrd="0" presId="urn:microsoft.com/office/officeart/2009/3/layout/StepUpProcess"/>
    <dgm:cxn modelId="{EAAFC4C2-D9FC-41DE-B2C5-EBBF75472DAB}" type="presParOf" srcId="{054F7D7E-BD2C-4D0F-AB1C-5002B7208726}" destId="{B62A310D-5A55-4D82-B756-6DF8C0A119A9}" srcOrd="1" destOrd="0" presId="urn:microsoft.com/office/officeart/2009/3/layout/StepUpProcess"/>
    <dgm:cxn modelId="{7DAC0198-BDCF-4B7A-959F-6768783760A3}" type="presParOf" srcId="{054F7D7E-BD2C-4D0F-AB1C-5002B7208726}" destId="{DA7C2392-0AB5-4BFF-B311-715DBC5D46A5}" srcOrd="2" destOrd="0" presId="urn:microsoft.com/office/officeart/2009/3/layout/StepUpProcess"/>
    <dgm:cxn modelId="{2CBFE477-E303-466C-9668-E88457780E34}" type="presParOf" srcId="{71FE3A36-F130-4E54-BFC5-857BD4032A02}" destId="{7BFD06AF-DA83-4719-B0AB-9CAE297AFB2F}" srcOrd="3" destOrd="0" presId="urn:microsoft.com/office/officeart/2009/3/layout/StepUpProcess"/>
    <dgm:cxn modelId="{D7A80C0D-CD1E-4539-AEB3-0A1CE7A9D70D}" type="presParOf" srcId="{7BFD06AF-DA83-4719-B0AB-9CAE297AFB2F}" destId="{939EE3EB-3FD9-4DF7-AA49-6DA4560AE838}" srcOrd="0" destOrd="0" presId="urn:microsoft.com/office/officeart/2009/3/layout/StepUpProcess"/>
    <dgm:cxn modelId="{FB122D4B-6E8F-4E1A-966D-3377905BDAF9}" type="presParOf" srcId="{71FE3A36-F130-4E54-BFC5-857BD4032A02}" destId="{B2408C47-4C2B-4D2B-8DDE-0620E5F57FD3}" srcOrd="4" destOrd="0" presId="urn:microsoft.com/office/officeart/2009/3/layout/StepUpProcess"/>
    <dgm:cxn modelId="{D0839B55-4AE7-4413-B882-3F9A4D885472}" type="presParOf" srcId="{B2408C47-4C2B-4D2B-8DDE-0620E5F57FD3}" destId="{4B641361-CD6E-4E71-B309-3815157F889B}" srcOrd="0" destOrd="0" presId="urn:microsoft.com/office/officeart/2009/3/layout/StepUpProcess"/>
    <dgm:cxn modelId="{AA439679-97EC-46BD-9E9F-0B8D1C4C47DC}" type="presParOf" srcId="{B2408C47-4C2B-4D2B-8DDE-0620E5F57FD3}" destId="{0DCB2841-B8EB-4452-9605-6C449207A9CA}" srcOrd="1" destOrd="0" presId="urn:microsoft.com/office/officeart/2009/3/layout/StepUpProcess"/>
    <dgm:cxn modelId="{0511DF78-0200-4437-9B8E-A2B21743AB2F}" type="presParOf" srcId="{B2408C47-4C2B-4D2B-8DDE-0620E5F57FD3}" destId="{7185645B-7A2E-449E-9CF4-6257310FE67F}" srcOrd="2" destOrd="0" presId="urn:microsoft.com/office/officeart/2009/3/layout/StepUpProcess"/>
    <dgm:cxn modelId="{135A90AE-621D-4E70-86FB-F655C5A6F3CF}" type="presParOf" srcId="{71FE3A36-F130-4E54-BFC5-857BD4032A02}" destId="{258E268B-986A-4A3A-955E-EBDCEAF6A238}" srcOrd="5" destOrd="0" presId="urn:microsoft.com/office/officeart/2009/3/layout/StepUpProcess"/>
    <dgm:cxn modelId="{280DCB0A-836C-4928-ABB8-36391C0EA570}" type="presParOf" srcId="{258E268B-986A-4A3A-955E-EBDCEAF6A238}" destId="{E3B007ED-A5BA-43D4-BD21-DBF89400F3A6}" srcOrd="0" destOrd="0" presId="urn:microsoft.com/office/officeart/2009/3/layout/StepUpProcess"/>
    <dgm:cxn modelId="{1E9D899D-49FE-4A42-8DF9-479AB411E1D8}" type="presParOf" srcId="{71FE3A36-F130-4E54-BFC5-857BD4032A02}" destId="{9CCA6F3B-7D23-4984-9766-F00516C297B7}" srcOrd="6" destOrd="0" presId="urn:microsoft.com/office/officeart/2009/3/layout/StepUpProcess"/>
    <dgm:cxn modelId="{94B489BC-F982-4E63-9B5F-5FDD3166943D}" type="presParOf" srcId="{9CCA6F3B-7D23-4984-9766-F00516C297B7}" destId="{A6CFAE83-F0B3-4403-B077-099DE0550646}" srcOrd="0" destOrd="0" presId="urn:microsoft.com/office/officeart/2009/3/layout/StepUpProcess"/>
    <dgm:cxn modelId="{FFFFAB09-B742-4878-B54C-3A945A3D36AF}" type="presParOf" srcId="{9CCA6F3B-7D23-4984-9766-F00516C297B7}" destId="{FEA91D69-6873-4994-AC5A-2984F1D2A7DE}" srcOrd="1" destOrd="0" presId="urn:microsoft.com/office/officeart/2009/3/layout/StepUp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53B38-4D5F-47EF-867D-2F5FBB9F2D91}">
      <dsp:nvSpPr>
        <dsp:cNvPr id="0" name=""/>
        <dsp:cNvSpPr/>
      </dsp:nvSpPr>
      <dsp:spPr>
        <a:xfrm rot="10800000">
          <a:off x="6983235" y="1386334"/>
          <a:ext cx="2535830" cy="1520909"/>
        </a:xfrm>
        <a:prstGeom prst="corner">
          <a:avLst>
            <a:gd name="adj1" fmla="val 16120"/>
            <a:gd name="adj2" fmla="val 1611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148084-C02D-4918-8A22-401107FF2118}">
      <dsp:nvSpPr>
        <dsp:cNvPr id="0" name=""/>
        <dsp:cNvSpPr/>
      </dsp:nvSpPr>
      <dsp:spPr>
        <a:xfrm>
          <a:off x="6978163" y="1637561"/>
          <a:ext cx="2287319" cy="2002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410" tIns="232410" rIns="232410" bIns="232410" numCol="1" spcCol="1270" anchor="t" anchorCtr="0">
          <a:noAutofit/>
        </a:bodyPr>
        <a:lstStyle/>
        <a:p>
          <a:pPr marL="0" lvl="0" indent="0" algn="ctr" defTabSz="2711450" rtl="1">
            <a:lnSpc>
              <a:spcPct val="90000"/>
            </a:lnSpc>
            <a:spcBef>
              <a:spcPct val="0"/>
            </a:spcBef>
            <a:spcAft>
              <a:spcPct val="35000"/>
            </a:spcAft>
            <a:buNone/>
          </a:pPr>
          <a:r>
            <a:rPr lang="ar-MA" sz="6100" kern="1200" dirty="0"/>
            <a:t>اللبنة1</a:t>
          </a:r>
          <a:endParaRPr lang="fr-FR" sz="6100" kern="1200" dirty="0"/>
        </a:p>
      </dsp:txBody>
      <dsp:txXfrm>
        <a:off x="6978163" y="1637561"/>
        <a:ext cx="2287319" cy="2002746"/>
      </dsp:txXfrm>
    </dsp:sp>
    <dsp:sp modelId="{A23972CB-2C45-4A33-9D02-609517FB202C}">
      <dsp:nvSpPr>
        <dsp:cNvPr id="0" name=""/>
        <dsp:cNvSpPr/>
      </dsp:nvSpPr>
      <dsp:spPr>
        <a:xfrm rot="5400000">
          <a:off x="6978163" y="695092"/>
          <a:ext cx="431091" cy="431091"/>
        </a:xfrm>
        <a:prstGeom prst="triangle">
          <a:avLst>
            <a:gd name="adj" fmla="val 10000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CB447-5BD6-4A2D-A09F-AC5538B92363}">
      <dsp:nvSpPr>
        <dsp:cNvPr id="0" name=""/>
        <dsp:cNvSpPr/>
      </dsp:nvSpPr>
      <dsp:spPr>
        <a:xfrm rot="10800000">
          <a:off x="4181142" y="694209"/>
          <a:ext cx="2535830" cy="1520909"/>
        </a:xfrm>
        <a:prstGeom prst="corner">
          <a:avLst>
            <a:gd name="adj1" fmla="val 16120"/>
            <a:gd name="adj2" fmla="val 16110"/>
          </a:avLst>
        </a:prstGeom>
        <a:solidFill>
          <a:srgbClr val="6FE4C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A310D-5A55-4D82-B756-6DF8C0A119A9}">
      <dsp:nvSpPr>
        <dsp:cNvPr id="0" name=""/>
        <dsp:cNvSpPr/>
      </dsp:nvSpPr>
      <dsp:spPr>
        <a:xfrm>
          <a:off x="4176070" y="945436"/>
          <a:ext cx="2287319" cy="2002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410" tIns="232410" rIns="232410" bIns="232410" numCol="1" spcCol="1270" anchor="t" anchorCtr="0">
          <a:noAutofit/>
        </a:bodyPr>
        <a:lstStyle/>
        <a:p>
          <a:pPr marL="0" lvl="0" indent="0" algn="ctr" defTabSz="2711450" rtl="1">
            <a:lnSpc>
              <a:spcPct val="90000"/>
            </a:lnSpc>
            <a:spcBef>
              <a:spcPct val="0"/>
            </a:spcBef>
            <a:spcAft>
              <a:spcPct val="35000"/>
            </a:spcAft>
            <a:buNone/>
          </a:pPr>
          <a:r>
            <a:rPr lang="ar-MA" sz="6100" kern="1200" dirty="0"/>
            <a:t>اللبنة 2</a:t>
          </a:r>
          <a:endParaRPr lang="fr-FR" sz="6100" kern="1200" dirty="0"/>
        </a:p>
      </dsp:txBody>
      <dsp:txXfrm>
        <a:off x="4176070" y="945436"/>
        <a:ext cx="2287319" cy="2002746"/>
      </dsp:txXfrm>
    </dsp:sp>
    <dsp:sp modelId="{7A1E5716-D8F6-4CBA-8693-48E1AB199662}">
      <dsp:nvSpPr>
        <dsp:cNvPr id="0" name=""/>
        <dsp:cNvSpPr/>
      </dsp:nvSpPr>
      <dsp:spPr>
        <a:xfrm rot="5400000">
          <a:off x="4176070" y="2967"/>
          <a:ext cx="431091" cy="431091"/>
        </a:xfrm>
        <a:prstGeom prst="triangle">
          <a:avLst>
            <a:gd name="adj" fmla="val 100000"/>
          </a:avLst>
        </a:prstGeom>
        <a:solidFill>
          <a:srgbClr val="6FE4C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47FC7A-AAF4-4A9F-852F-E38913A318C9}">
      <dsp:nvSpPr>
        <dsp:cNvPr id="0" name=""/>
        <dsp:cNvSpPr/>
      </dsp:nvSpPr>
      <dsp:spPr>
        <a:xfrm rot="10800000">
          <a:off x="1379049" y="2083"/>
          <a:ext cx="2535830" cy="1520909"/>
        </a:xfrm>
        <a:prstGeom prst="corner">
          <a:avLst>
            <a:gd name="adj1" fmla="val 16120"/>
            <a:gd name="adj2" fmla="val 16110"/>
          </a:avLst>
        </a:prstGeom>
        <a:solidFill>
          <a:srgbClr val="70B1B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CF9B2A-0C9A-4905-899D-DA83B0C828FE}">
      <dsp:nvSpPr>
        <dsp:cNvPr id="0" name=""/>
        <dsp:cNvSpPr/>
      </dsp:nvSpPr>
      <dsp:spPr>
        <a:xfrm>
          <a:off x="1373978" y="253310"/>
          <a:ext cx="2287319" cy="2002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410" tIns="232410" rIns="232410" bIns="232410" numCol="1" spcCol="1270" anchor="t" anchorCtr="0">
          <a:noAutofit/>
        </a:bodyPr>
        <a:lstStyle/>
        <a:p>
          <a:pPr marL="0" lvl="0" indent="0" algn="ctr" defTabSz="2711450" rtl="1">
            <a:lnSpc>
              <a:spcPct val="90000"/>
            </a:lnSpc>
            <a:spcBef>
              <a:spcPct val="0"/>
            </a:spcBef>
            <a:spcAft>
              <a:spcPct val="35000"/>
            </a:spcAft>
            <a:buNone/>
          </a:pPr>
          <a:r>
            <a:rPr lang="ar-MA" sz="6100" kern="1200" dirty="0"/>
            <a:t>اللبنة 3</a:t>
          </a:r>
          <a:endParaRPr lang="fr-FR" sz="6100" kern="1200" dirty="0"/>
        </a:p>
      </dsp:txBody>
      <dsp:txXfrm>
        <a:off x="1373978" y="253310"/>
        <a:ext cx="2287319" cy="20027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53B38-4D5F-47EF-867D-2F5FBB9F2D91}">
      <dsp:nvSpPr>
        <dsp:cNvPr id="0" name=""/>
        <dsp:cNvSpPr/>
      </dsp:nvSpPr>
      <dsp:spPr>
        <a:xfrm rot="10800000">
          <a:off x="5614139" y="856358"/>
          <a:ext cx="3133036" cy="1879094"/>
        </a:xfrm>
        <a:prstGeom prst="corner">
          <a:avLst>
            <a:gd name="adj1" fmla="val 16120"/>
            <a:gd name="adj2" fmla="val 1611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148084-C02D-4918-8A22-401107FF2118}">
      <dsp:nvSpPr>
        <dsp:cNvPr id="0" name=""/>
        <dsp:cNvSpPr/>
      </dsp:nvSpPr>
      <dsp:spPr>
        <a:xfrm>
          <a:off x="5607873" y="1166751"/>
          <a:ext cx="2825999" cy="2474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ctr" defTabSz="2889250" rtl="1">
            <a:lnSpc>
              <a:spcPct val="90000"/>
            </a:lnSpc>
            <a:spcBef>
              <a:spcPct val="0"/>
            </a:spcBef>
            <a:spcAft>
              <a:spcPct val="35000"/>
            </a:spcAft>
            <a:buNone/>
          </a:pPr>
          <a:r>
            <a:rPr lang="ar-MA" sz="6500" kern="1200" dirty="0"/>
            <a:t>اللبنة 2</a:t>
          </a:r>
          <a:endParaRPr lang="fr-FR" sz="6500" kern="1200" dirty="0"/>
        </a:p>
      </dsp:txBody>
      <dsp:txXfrm>
        <a:off x="5607873" y="1166751"/>
        <a:ext cx="2825999" cy="2474407"/>
      </dsp:txXfrm>
    </dsp:sp>
    <dsp:sp modelId="{A23972CB-2C45-4A33-9D02-609517FB202C}">
      <dsp:nvSpPr>
        <dsp:cNvPr id="0" name=""/>
        <dsp:cNvSpPr/>
      </dsp:nvSpPr>
      <dsp:spPr>
        <a:xfrm rot="5400000">
          <a:off x="5607873" y="2324"/>
          <a:ext cx="532616" cy="532616"/>
        </a:xfrm>
        <a:prstGeom prst="triangle">
          <a:avLst>
            <a:gd name="adj" fmla="val 10000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CB447-5BD6-4A2D-A09F-AC5538B92363}">
      <dsp:nvSpPr>
        <dsp:cNvPr id="0" name=""/>
        <dsp:cNvSpPr/>
      </dsp:nvSpPr>
      <dsp:spPr>
        <a:xfrm rot="10800000">
          <a:off x="2152133" y="1232"/>
          <a:ext cx="3133036" cy="1879094"/>
        </a:xfrm>
        <a:prstGeom prst="corner">
          <a:avLst>
            <a:gd name="adj1" fmla="val 16120"/>
            <a:gd name="adj2" fmla="val 16110"/>
          </a:avLst>
        </a:prstGeom>
        <a:solidFill>
          <a:srgbClr val="6FE4C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A310D-5A55-4D82-B756-6DF8C0A119A9}">
      <dsp:nvSpPr>
        <dsp:cNvPr id="0" name=""/>
        <dsp:cNvSpPr/>
      </dsp:nvSpPr>
      <dsp:spPr>
        <a:xfrm>
          <a:off x="2145867" y="311625"/>
          <a:ext cx="2825999" cy="2474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ctr" defTabSz="2889250" rtl="1">
            <a:lnSpc>
              <a:spcPct val="90000"/>
            </a:lnSpc>
            <a:spcBef>
              <a:spcPct val="0"/>
            </a:spcBef>
            <a:spcAft>
              <a:spcPct val="35000"/>
            </a:spcAft>
            <a:buNone/>
          </a:pPr>
          <a:r>
            <a:rPr lang="ar-MA" sz="6500" kern="1200"/>
            <a:t>اللبنة 3</a:t>
          </a:r>
          <a:endParaRPr lang="fr-FR" sz="6500" kern="1200" dirty="0"/>
        </a:p>
      </dsp:txBody>
      <dsp:txXfrm>
        <a:off x="2145867" y="311625"/>
        <a:ext cx="2825999" cy="2474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53B38-4D5F-47EF-867D-2F5FBB9F2D91}">
      <dsp:nvSpPr>
        <dsp:cNvPr id="0" name=""/>
        <dsp:cNvSpPr/>
      </dsp:nvSpPr>
      <dsp:spPr>
        <a:xfrm rot="10800000">
          <a:off x="7915943" y="1746553"/>
          <a:ext cx="2131567" cy="1278445"/>
        </a:xfrm>
        <a:prstGeom prst="corner">
          <a:avLst>
            <a:gd name="adj1" fmla="val 16120"/>
            <a:gd name="adj2" fmla="val 1611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148084-C02D-4918-8A22-401107FF2118}">
      <dsp:nvSpPr>
        <dsp:cNvPr id="0" name=""/>
        <dsp:cNvSpPr/>
      </dsp:nvSpPr>
      <dsp:spPr>
        <a:xfrm>
          <a:off x="7911679" y="1957730"/>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اللبنة1</a:t>
          </a:r>
          <a:endParaRPr lang="fr-FR" sz="5100" kern="1200" dirty="0"/>
        </a:p>
      </dsp:txBody>
      <dsp:txXfrm>
        <a:off x="7911679" y="1957730"/>
        <a:ext cx="1922674" cy="1683468"/>
      </dsp:txXfrm>
    </dsp:sp>
    <dsp:sp modelId="{A23972CB-2C45-4A33-9D02-609517FB202C}">
      <dsp:nvSpPr>
        <dsp:cNvPr id="0" name=""/>
        <dsp:cNvSpPr/>
      </dsp:nvSpPr>
      <dsp:spPr>
        <a:xfrm rot="5400000">
          <a:off x="7911679" y="1165509"/>
          <a:ext cx="362366" cy="362366"/>
        </a:xfrm>
        <a:prstGeom prst="triangle">
          <a:avLst>
            <a:gd name="adj" fmla="val 10000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CB447-5BD6-4A2D-A09F-AC5538B92363}">
      <dsp:nvSpPr>
        <dsp:cNvPr id="0" name=""/>
        <dsp:cNvSpPr/>
      </dsp:nvSpPr>
      <dsp:spPr>
        <a:xfrm rot="10800000">
          <a:off x="5560560" y="1164767"/>
          <a:ext cx="2131567" cy="1278445"/>
        </a:xfrm>
        <a:prstGeom prst="corner">
          <a:avLst>
            <a:gd name="adj1" fmla="val 16120"/>
            <a:gd name="adj2" fmla="val 16110"/>
          </a:avLst>
        </a:prstGeom>
        <a:solidFill>
          <a:srgbClr val="6FE4C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A310D-5A55-4D82-B756-6DF8C0A119A9}">
      <dsp:nvSpPr>
        <dsp:cNvPr id="0" name=""/>
        <dsp:cNvSpPr/>
      </dsp:nvSpPr>
      <dsp:spPr>
        <a:xfrm>
          <a:off x="5556297" y="1375943"/>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 2</a:t>
          </a:r>
          <a:endParaRPr lang="fr-FR" sz="5100" kern="1200" dirty="0"/>
        </a:p>
      </dsp:txBody>
      <dsp:txXfrm>
        <a:off x="5556297" y="1375943"/>
        <a:ext cx="1922674" cy="1683468"/>
      </dsp:txXfrm>
    </dsp:sp>
    <dsp:sp modelId="{7A1E5716-D8F6-4CBA-8693-48E1AB199662}">
      <dsp:nvSpPr>
        <dsp:cNvPr id="0" name=""/>
        <dsp:cNvSpPr/>
      </dsp:nvSpPr>
      <dsp:spPr>
        <a:xfrm rot="5400000">
          <a:off x="5556297" y="583723"/>
          <a:ext cx="362366" cy="362366"/>
        </a:xfrm>
        <a:prstGeom prst="triangle">
          <a:avLst>
            <a:gd name="adj" fmla="val 100000"/>
          </a:avLst>
        </a:prstGeom>
        <a:solidFill>
          <a:srgbClr val="6FE4C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47FC7A-AAF4-4A9F-852F-E38913A318C9}">
      <dsp:nvSpPr>
        <dsp:cNvPr id="0" name=""/>
        <dsp:cNvSpPr/>
      </dsp:nvSpPr>
      <dsp:spPr>
        <a:xfrm rot="10800000">
          <a:off x="3205178" y="582980"/>
          <a:ext cx="2131567" cy="1278445"/>
        </a:xfrm>
        <a:prstGeom prst="corner">
          <a:avLst>
            <a:gd name="adj1" fmla="val 16120"/>
            <a:gd name="adj2" fmla="val 16110"/>
          </a:avLst>
        </a:prstGeom>
        <a:solidFill>
          <a:srgbClr val="70B1B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CF9B2A-0C9A-4905-899D-DA83B0C828FE}">
      <dsp:nvSpPr>
        <dsp:cNvPr id="0" name=""/>
        <dsp:cNvSpPr/>
      </dsp:nvSpPr>
      <dsp:spPr>
        <a:xfrm>
          <a:off x="3200915" y="794156"/>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 3</a:t>
          </a:r>
          <a:endParaRPr lang="fr-FR" sz="5100" kern="1200" dirty="0"/>
        </a:p>
      </dsp:txBody>
      <dsp:txXfrm>
        <a:off x="3200915" y="794156"/>
        <a:ext cx="1922674" cy="1683468"/>
      </dsp:txXfrm>
    </dsp:sp>
    <dsp:sp modelId="{B79CF703-B49C-4E86-B3C4-D027D3E687EB}">
      <dsp:nvSpPr>
        <dsp:cNvPr id="0" name=""/>
        <dsp:cNvSpPr/>
      </dsp:nvSpPr>
      <dsp:spPr>
        <a:xfrm rot="5400000">
          <a:off x="3200915" y="1936"/>
          <a:ext cx="362366" cy="362366"/>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8E471C-8BA2-4838-8664-481A73B5EB83}">
      <dsp:nvSpPr>
        <dsp:cNvPr id="0" name=""/>
        <dsp:cNvSpPr/>
      </dsp:nvSpPr>
      <dsp:spPr>
        <a:xfrm rot="10800000">
          <a:off x="849796" y="1193"/>
          <a:ext cx="2131567" cy="12784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7CC92-7D16-4D48-924E-297F06C9526C}">
      <dsp:nvSpPr>
        <dsp:cNvPr id="0" name=""/>
        <dsp:cNvSpPr/>
      </dsp:nvSpPr>
      <dsp:spPr>
        <a:xfrm>
          <a:off x="845533" y="212369"/>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r" defTabSz="2266950" rtl="1">
            <a:lnSpc>
              <a:spcPct val="90000"/>
            </a:lnSpc>
            <a:spcBef>
              <a:spcPct val="0"/>
            </a:spcBef>
            <a:spcAft>
              <a:spcPct val="35000"/>
            </a:spcAft>
            <a:buNone/>
          </a:pPr>
          <a:r>
            <a:rPr lang="ar-MA" sz="5100" kern="1200" dirty="0"/>
            <a:t>اللبنة 4</a:t>
          </a:r>
          <a:endParaRPr lang="fr-FR" sz="5100" kern="1200" dirty="0"/>
        </a:p>
      </dsp:txBody>
      <dsp:txXfrm>
        <a:off x="845533" y="212369"/>
        <a:ext cx="1922674" cy="16834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53B38-4D5F-47EF-867D-2F5FBB9F2D91}">
      <dsp:nvSpPr>
        <dsp:cNvPr id="0" name=""/>
        <dsp:cNvSpPr/>
      </dsp:nvSpPr>
      <dsp:spPr>
        <a:xfrm rot="10800000">
          <a:off x="7915943" y="1746553"/>
          <a:ext cx="2131567" cy="1278445"/>
        </a:xfrm>
        <a:prstGeom prst="corner">
          <a:avLst>
            <a:gd name="adj1" fmla="val 16120"/>
            <a:gd name="adj2" fmla="val 1611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148084-C02D-4918-8A22-401107FF2118}">
      <dsp:nvSpPr>
        <dsp:cNvPr id="0" name=""/>
        <dsp:cNvSpPr/>
      </dsp:nvSpPr>
      <dsp:spPr>
        <a:xfrm>
          <a:off x="7911679" y="1957730"/>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 2</a:t>
          </a:r>
          <a:endParaRPr lang="fr-FR" sz="5100" kern="1200" dirty="0"/>
        </a:p>
      </dsp:txBody>
      <dsp:txXfrm>
        <a:off x="7911679" y="1957730"/>
        <a:ext cx="1922674" cy="1683468"/>
      </dsp:txXfrm>
    </dsp:sp>
    <dsp:sp modelId="{A23972CB-2C45-4A33-9D02-609517FB202C}">
      <dsp:nvSpPr>
        <dsp:cNvPr id="0" name=""/>
        <dsp:cNvSpPr/>
      </dsp:nvSpPr>
      <dsp:spPr>
        <a:xfrm rot="5400000">
          <a:off x="7911679" y="1165509"/>
          <a:ext cx="362366" cy="362366"/>
        </a:xfrm>
        <a:prstGeom prst="triangle">
          <a:avLst>
            <a:gd name="adj" fmla="val 100000"/>
          </a:avLst>
        </a:prstGeom>
        <a:solidFill>
          <a:srgbClr val="FF8F8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CB447-5BD6-4A2D-A09F-AC5538B92363}">
      <dsp:nvSpPr>
        <dsp:cNvPr id="0" name=""/>
        <dsp:cNvSpPr/>
      </dsp:nvSpPr>
      <dsp:spPr>
        <a:xfrm rot="10800000">
          <a:off x="5560560" y="1164767"/>
          <a:ext cx="2131567" cy="1278445"/>
        </a:xfrm>
        <a:prstGeom prst="corner">
          <a:avLst>
            <a:gd name="adj1" fmla="val 16120"/>
            <a:gd name="adj2" fmla="val 16110"/>
          </a:avLst>
        </a:prstGeom>
        <a:solidFill>
          <a:srgbClr val="6FE4C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A310D-5A55-4D82-B756-6DF8C0A119A9}">
      <dsp:nvSpPr>
        <dsp:cNvPr id="0" name=""/>
        <dsp:cNvSpPr/>
      </dsp:nvSpPr>
      <dsp:spPr>
        <a:xfrm>
          <a:off x="5556297" y="1375943"/>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 3</a:t>
          </a:r>
          <a:endParaRPr lang="fr-FR" sz="5100" kern="1200" dirty="0"/>
        </a:p>
      </dsp:txBody>
      <dsp:txXfrm>
        <a:off x="5556297" y="1375943"/>
        <a:ext cx="1922674" cy="1683468"/>
      </dsp:txXfrm>
    </dsp:sp>
    <dsp:sp modelId="{DA7C2392-0AB5-4BFF-B311-715DBC5D46A5}">
      <dsp:nvSpPr>
        <dsp:cNvPr id="0" name=""/>
        <dsp:cNvSpPr/>
      </dsp:nvSpPr>
      <dsp:spPr>
        <a:xfrm rot="5400000">
          <a:off x="5556297" y="583723"/>
          <a:ext cx="362366" cy="362366"/>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641361-CD6E-4E71-B309-3815157F889B}">
      <dsp:nvSpPr>
        <dsp:cNvPr id="0" name=""/>
        <dsp:cNvSpPr/>
      </dsp:nvSpPr>
      <dsp:spPr>
        <a:xfrm rot="10800000">
          <a:off x="3205178" y="582980"/>
          <a:ext cx="2131567" cy="12784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CB2841-B8EB-4452-9605-6C449207A9CA}">
      <dsp:nvSpPr>
        <dsp:cNvPr id="0" name=""/>
        <dsp:cNvSpPr/>
      </dsp:nvSpPr>
      <dsp:spPr>
        <a:xfrm>
          <a:off x="3200915" y="794156"/>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 4</a:t>
          </a:r>
          <a:endParaRPr lang="fr-FR" sz="5100" kern="1200" dirty="0"/>
        </a:p>
      </dsp:txBody>
      <dsp:txXfrm>
        <a:off x="3200915" y="794156"/>
        <a:ext cx="1922674" cy="1683468"/>
      </dsp:txXfrm>
    </dsp:sp>
    <dsp:sp modelId="{7185645B-7A2E-449E-9CF4-6257310FE67F}">
      <dsp:nvSpPr>
        <dsp:cNvPr id="0" name=""/>
        <dsp:cNvSpPr/>
      </dsp:nvSpPr>
      <dsp:spPr>
        <a:xfrm rot="5400000">
          <a:off x="3200915" y="1936"/>
          <a:ext cx="362366" cy="362366"/>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FAE83-F0B3-4403-B077-099DE0550646}">
      <dsp:nvSpPr>
        <dsp:cNvPr id="0" name=""/>
        <dsp:cNvSpPr/>
      </dsp:nvSpPr>
      <dsp:spPr>
        <a:xfrm rot="10800000">
          <a:off x="849796" y="1193"/>
          <a:ext cx="2131567" cy="12784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91D69-6873-4994-AC5A-2984F1D2A7DE}">
      <dsp:nvSpPr>
        <dsp:cNvPr id="0" name=""/>
        <dsp:cNvSpPr/>
      </dsp:nvSpPr>
      <dsp:spPr>
        <a:xfrm>
          <a:off x="845533" y="212369"/>
          <a:ext cx="1922674" cy="1683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ctr" defTabSz="2266950" rtl="1">
            <a:lnSpc>
              <a:spcPct val="90000"/>
            </a:lnSpc>
            <a:spcBef>
              <a:spcPct val="0"/>
            </a:spcBef>
            <a:spcAft>
              <a:spcPct val="35000"/>
            </a:spcAft>
            <a:buNone/>
          </a:pPr>
          <a:r>
            <a:rPr lang="ar-MA" sz="5100" kern="1200" dirty="0"/>
            <a:t>اللبنة 5</a:t>
          </a:r>
          <a:endParaRPr lang="fr-FR" sz="5100" kern="1200" dirty="0"/>
        </a:p>
      </dsp:txBody>
      <dsp:txXfrm>
        <a:off x="845533" y="212369"/>
        <a:ext cx="1922674" cy="168346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24EF7B-80F7-4BF6-B8F8-60A1AED9B758}" type="datetimeFigureOut">
              <a:rPr lang="fr-FR" smtClean="0"/>
              <a:t>20/05/2024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274D7-35C8-4A2E-B234-4DA53546B77D}" type="slidenum">
              <a:rPr lang="fr-FR" smtClean="0"/>
              <a:t>‹N°›</a:t>
            </a:fld>
            <a:endParaRPr lang="fr-FR"/>
          </a:p>
        </p:txBody>
      </p:sp>
    </p:spTree>
    <p:extLst>
      <p:ext uri="{BB962C8B-B14F-4D97-AF65-F5344CB8AC3E}">
        <p14:creationId xmlns:p14="http://schemas.microsoft.com/office/powerpoint/2010/main" val="225721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7B274D7-35C8-4A2E-B234-4DA53546B77D}" type="slidenum">
              <a:rPr lang="fr-FR" smtClean="0"/>
              <a:t>5</a:t>
            </a:fld>
            <a:endParaRPr lang="fr-FR"/>
          </a:p>
        </p:txBody>
      </p:sp>
    </p:spTree>
    <p:extLst>
      <p:ext uri="{BB962C8B-B14F-4D97-AF65-F5344CB8AC3E}">
        <p14:creationId xmlns:p14="http://schemas.microsoft.com/office/powerpoint/2010/main" val="3847263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MA" dirty="0"/>
              <a:t>دعوة المستفيدين إلى التذكير برائز الموضعة وسيرورة التمرير وشروطه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33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MA" dirty="0"/>
              <a:t>دعوة المستفيدين إلى التذكير برائز الموضعة وسيرورة التمرير وشروطه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37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MA" dirty="0"/>
              <a:t>دعوة المستفيدين إلى التذكير برائز الموضعة وسيرورة التمرير وشروطه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8960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MA" dirty="0"/>
              <a:t>دعوة المستفيدين إلى التذكير برائز الموضعة وسيرورة التمرير وشروطه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578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859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859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b="1" dirty="0">
                <a:solidFill>
                  <a:srgbClr val="FF0000"/>
                </a:solidFill>
              </a:rPr>
              <a:t>يعد مستوى الموضع "جمع" عتبة تمييز مساري الدعم </a:t>
            </a:r>
          </a:p>
          <a:p>
            <a:r>
              <a:rPr lang="ar-MA" b="1" dirty="0">
                <a:solidFill>
                  <a:srgbClr val="FF0000"/>
                </a:solidFill>
              </a:rPr>
              <a:t>قبل الجمع يوجهون إلى المسار الأول </a:t>
            </a:r>
          </a:p>
          <a:p>
            <a:r>
              <a:rPr lang="ar-MA" b="1" dirty="0">
                <a:solidFill>
                  <a:srgbClr val="FF0000"/>
                </a:solidFill>
              </a:rPr>
              <a:t>الجمع فما فوق يوجهون إلى المسار الثاني </a:t>
            </a:r>
            <a:endParaRPr lang="fr-FR" b="1" dirty="0">
              <a:solidFill>
                <a:srgbClr val="FF0000"/>
              </a:solidFill>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5679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5446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2493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0589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0561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7165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8645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كراسة خاصة لكل مستوى دراسي</a:t>
            </a:r>
          </a:p>
          <a:p>
            <a:r>
              <a:rPr lang="ar-MA" dirty="0"/>
              <a:t>تتضمن روائز للتحقق نهاية كل لبنة أو مرحلة  </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2992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بطاقات للقص في كراسة خاصة بكل متعلم </a:t>
            </a:r>
          </a:p>
          <a:p>
            <a:r>
              <a:rPr lang="ar-MA" dirty="0"/>
              <a:t>خشيبات وحزم </a:t>
            </a:r>
          </a:p>
          <a:p>
            <a:r>
              <a:rPr lang="ar-MA" dirty="0"/>
              <a:t>جداول ولوحات خاصة بكل متعلم </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5816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637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4008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2377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1276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0450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0348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18019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4516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365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7170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8704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9812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6280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7986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0269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يسمى أيضا مفكرة العدد</a:t>
            </a:r>
          </a:p>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58283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64321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2197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319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17668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71707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98123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6280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008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25121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أساسا للاشتغال على الأعداد من فئة المئات</a:t>
            </a:r>
          </a:p>
          <a:p>
            <a:pPr marL="0" lvl="0" indent="0" algn="l" rtl="0">
              <a:spcBef>
                <a:spcPts val="0"/>
              </a:spcBef>
              <a:spcAft>
                <a:spcPts val="0"/>
              </a:spcAft>
              <a:buNone/>
            </a:pPr>
            <a:r>
              <a:rPr lang="ar-MA" dirty="0"/>
              <a:t>يعتبر النشاط محوريا في اللبنة الثانية </a:t>
            </a: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5071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70114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1045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41148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0417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45678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60438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بالأساس لتقديم وحدات الألف </a:t>
            </a:r>
          </a:p>
          <a:p>
            <a:pPr marL="0" lvl="0" indent="0" algn="l" rtl="0">
              <a:spcBef>
                <a:spcPts val="0"/>
              </a:spcBef>
              <a:spcAft>
                <a:spcPts val="0"/>
              </a:spcAft>
              <a:buNone/>
            </a:pPr>
            <a:r>
              <a:rPr lang="ar-MA" dirty="0"/>
              <a:t>لكن يتم استثمار البطاقات إلى حدود العشرات في اللبنة الأولى مع المستوى الثاني </a:t>
            </a:r>
          </a:p>
          <a:p>
            <a:pPr marL="0" lvl="0" indent="0" algn="l" rtl="0">
              <a:spcBef>
                <a:spcPts val="0"/>
              </a:spcBef>
              <a:spcAft>
                <a:spcPts val="0"/>
              </a:spcAft>
              <a:buNone/>
            </a:pPr>
            <a:r>
              <a:rPr lang="ar-MA" dirty="0"/>
              <a:t>أو إلى فئة المئات في اللبنة الثانية </a:t>
            </a: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24384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81494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2260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33707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22234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23577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8404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71707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98123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6280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21007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4167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بالأساس لتقديم الأعداد الكبيرة</a:t>
            </a:r>
          </a:p>
          <a:p>
            <a:pPr marL="0" lvl="0" indent="0" algn="l" rtl="0">
              <a:spcBef>
                <a:spcPts val="0"/>
              </a:spcBef>
              <a:spcAft>
                <a:spcPts val="0"/>
              </a:spcAft>
              <a:buNone/>
            </a:pPr>
            <a:r>
              <a:rPr lang="ar-MA" dirty="0"/>
              <a:t>لكن يتم استثمار البطاقات إلى حدود العشرات في اللبنة الأولى مع المستوى الثاني </a:t>
            </a:r>
          </a:p>
          <a:p>
            <a:pPr marL="0" lvl="0" indent="0" algn="l" rtl="0">
              <a:spcBef>
                <a:spcPts val="0"/>
              </a:spcBef>
              <a:spcAft>
                <a:spcPts val="0"/>
              </a:spcAft>
              <a:buNone/>
            </a:pPr>
            <a:r>
              <a:rPr lang="ar-MA" dirty="0"/>
              <a:t>أو إلى فئة المئات في اللبنة الثانية</a:t>
            </a:r>
          </a:p>
          <a:p>
            <a:pPr marL="0" lvl="0" indent="0" algn="l" rtl="0">
              <a:spcBef>
                <a:spcPts val="0"/>
              </a:spcBef>
              <a:spcAft>
                <a:spcPts val="0"/>
              </a:spcAft>
              <a:buNone/>
            </a:pPr>
            <a:r>
              <a:rPr lang="ar-MA" dirty="0"/>
              <a:t>وإلى وحدات الألف مع متعلمي المستوى الرابع  </a:t>
            </a:r>
          </a:p>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3394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71707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98123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6280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61846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28118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26841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71707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98123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6280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294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7089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1434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42901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8128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839788" y="365125"/>
            <a:ext cx="10515600" cy="1325563"/>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67061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72563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91660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173464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08937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69550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616159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623129" y="1659235"/>
            <a:ext cx="7656985" cy="4577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667"/>
              <a:buNone/>
              <a:defRPr sz="2667">
                <a:latin typeface="Montserrat"/>
                <a:ea typeface="Montserrat"/>
                <a:cs typeface="Montserrat"/>
                <a:sym typeface="Montserra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623128" y="849675"/>
            <a:ext cx="7656984" cy="7229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267">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623129" y="2203517"/>
            <a:ext cx="7656985" cy="113135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9A92"/>
              </a:buClr>
              <a:buSzPts val="2133"/>
              <a:buNone/>
              <a:defRPr sz="2133" b="0" i="0">
                <a:solidFill>
                  <a:srgbClr val="009A92"/>
                </a:solidFill>
                <a:latin typeface="Montserrat Light"/>
                <a:ea typeface="Montserrat Light"/>
                <a:cs typeface="Montserrat Light"/>
                <a:sym typeface="Montserrat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623129" y="3556275"/>
            <a:ext cx="7656985" cy="17588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D4D4D"/>
              </a:buClr>
              <a:buSzPts val="1600"/>
              <a:buNone/>
              <a:defRPr sz="1600" b="0" i="0">
                <a:solidFill>
                  <a:srgbClr val="4D4D4D"/>
                </a:solidFill>
                <a:latin typeface="Montserrat Medium"/>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‹N°›</a:t>
            </a:fld>
            <a:endParaRPr/>
          </a:p>
        </p:txBody>
      </p:sp>
    </p:spTree>
    <p:extLst>
      <p:ext uri="{BB962C8B-B14F-4D97-AF65-F5344CB8AC3E}">
        <p14:creationId xmlns:p14="http://schemas.microsoft.com/office/powerpoint/2010/main" val="2161001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85B27B-B586-4C11-9BFD-8350DAA227D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E23A9E2-36E1-770B-8567-FE2E732B2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991E247-548B-C1F5-A815-783DEC59ECAA}"/>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5" name="Espace réservé du pied de page 4">
            <a:extLst>
              <a:ext uri="{FF2B5EF4-FFF2-40B4-BE49-F238E27FC236}">
                <a16:creationId xmlns:a16="http://schemas.microsoft.com/office/drawing/2014/main" id="{63BF5AAF-3AFB-75C4-D6EF-EA05B1BE7B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331825-E82B-4BB4-8CDF-9BA429F6F9CA}"/>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3686690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47C5A9-1013-AC3C-2CFB-0FFE4209170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1217D77-2088-F4D9-DBC8-716B9259779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D7BC6BB-A255-5A3F-6CCF-0074E8D1503A}"/>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5" name="Espace réservé du pied de page 4">
            <a:extLst>
              <a:ext uri="{FF2B5EF4-FFF2-40B4-BE49-F238E27FC236}">
                <a16:creationId xmlns:a16="http://schemas.microsoft.com/office/drawing/2014/main" id="{1F867B4E-FB3C-CA26-0CB3-E52E7956EB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71D087-C20D-8F1C-4B78-4A93A09F03A4}"/>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1660766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BC233B-6023-7852-6F1C-58F35D0DD01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D117D7F-B416-41E7-F452-5BA00EF2DA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1AD5EB8-91E6-7778-EB90-3EF37C9F4CF0}"/>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5" name="Espace réservé du pied de page 4">
            <a:extLst>
              <a:ext uri="{FF2B5EF4-FFF2-40B4-BE49-F238E27FC236}">
                <a16:creationId xmlns:a16="http://schemas.microsoft.com/office/drawing/2014/main" id="{C6BB3EAC-1929-7179-6DFC-43B97C2FA60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F066048-134F-57AA-854F-9E6B4CC0DB03}"/>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1219714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4E121E-83E1-6D2E-FA46-F58539F7DA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121176C-4C2C-9A2C-48C6-01BE810374A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EBD6ED3-B294-8D91-EBF0-27054230040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FD97C3C-95D5-6F73-08D6-8F3A3FB8D5CB}"/>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6" name="Espace réservé du pied de page 5">
            <a:extLst>
              <a:ext uri="{FF2B5EF4-FFF2-40B4-BE49-F238E27FC236}">
                <a16:creationId xmlns:a16="http://schemas.microsoft.com/office/drawing/2014/main" id="{14D341D9-FD47-6479-5915-453065C87E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963EAD-DD21-9938-7EAA-FDD83010D07E}"/>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2936655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DE4324-615F-083A-53EB-474EFBA4AE0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E4E590A-9C57-2A5F-0EC1-D3E983DDA6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7792902-1B25-6C84-8700-0E79EBBC248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B713DBA-6178-8E23-0CD7-E28C83A7BC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53C1394-526B-95AF-574E-1D14B27E0D2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C2A44D3-D939-9DF8-D156-892EA4214779}"/>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8" name="Espace réservé du pied de page 7">
            <a:extLst>
              <a:ext uri="{FF2B5EF4-FFF2-40B4-BE49-F238E27FC236}">
                <a16:creationId xmlns:a16="http://schemas.microsoft.com/office/drawing/2014/main" id="{F6EB716F-F3AF-8377-CED5-2681F501C83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65A57C7-EA1F-F45D-8F98-396F469A0E4D}"/>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1261165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C0B85-2B65-4658-D41C-D04521286A9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1ECEE77-4CD4-08ED-160D-E1C33B5791E9}"/>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4" name="Espace réservé du pied de page 3">
            <a:extLst>
              <a:ext uri="{FF2B5EF4-FFF2-40B4-BE49-F238E27FC236}">
                <a16:creationId xmlns:a16="http://schemas.microsoft.com/office/drawing/2014/main" id="{6F7596FA-5303-D599-DEE7-D5717469B02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B9E6C03-0EDD-FB9E-5867-656ACCCC9A40}"/>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1125830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9141349-4349-9AE0-4D02-383DFA5489FB}"/>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3" name="Espace réservé du pied de page 2">
            <a:extLst>
              <a:ext uri="{FF2B5EF4-FFF2-40B4-BE49-F238E27FC236}">
                <a16:creationId xmlns:a16="http://schemas.microsoft.com/office/drawing/2014/main" id="{48C9DEEB-16E6-28B1-A5A1-63064AB13CC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4F3E4EE-6DB2-7FE3-BAAA-C06531ACD7FD}"/>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622648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417751-A944-EAD0-3D11-E976FA67C2C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FCCF15-3A7E-4B84-E85C-5E8D61E0A4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4B94F22-663A-8ABC-A2E3-73DAC8A9E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0D9829-3436-97D8-29BE-57B6B2116492}"/>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6" name="Espace réservé du pied de page 5">
            <a:extLst>
              <a:ext uri="{FF2B5EF4-FFF2-40B4-BE49-F238E27FC236}">
                <a16:creationId xmlns:a16="http://schemas.microsoft.com/office/drawing/2014/main" id="{DBDB9AA1-7C91-132C-010A-4780C373042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BF951C7-AD25-33D8-2BC8-4A1FA35BF2C8}"/>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6723080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3107F3-82DF-4574-8B0C-E43ADB9CD77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CE76E26-8DCB-A88A-6A66-30746FA576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D28D4C9-2A1A-8D32-92DC-3F221C6083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6E4ACC-2F8A-511F-A16A-177B698C75F8}"/>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6" name="Espace réservé du pied de page 5">
            <a:extLst>
              <a:ext uri="{FF2B5EF4-FFF2-40B4-BE49-F238E27FC236}">
                <a16:creationId xmlns:a16="http://schemas.microsoft.com/office/drawing/2014/main" id="{70106391-6058-E4E4-F7FD-274BE873111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894DE2E-9A21-4F47-BD39-C787DB448A06}"/>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6916873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A5CE44-5529-CDC2-58C6-38B3509876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2E8140E-5FC9-DF3F-0CAF-8DB6B23FFE1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8A4E9A-DECE-4B87-3F4C-1BCC635AE885}"/>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5" name="Espace réservé du pied de page 4">
            <a:extLst>
              <a:ext uri="{FF2B5EF4-FFF2-40B4-BE49-F238E27FC236}">
                <a16:creationId xmlns:a16="http://schemas.microsoft.com/office/drawing/2014/main" id="{09C1C0BA-382B-76CC-AE3C-0E860018125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83B5A5-8BBE-D613-E2F7-D452C93242B9}"/>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2243621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A18639E-5D0E-4C04-CD0F-C1404E0FD27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5A613E-E4B8-86BC-E85A-1E56A330222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241B1E-4998-AE53-FCE2-A24E5B70F3B5}"/>
              </a:ext>
            </a:extLst>
          </p:cNvPr>
          <p:cNvSpPr>
            <a:spLocks noGrp="1"/>
          </p:cNvSpPr>
          <p:nvPr>
            <p:ph type="dt" sz="half" idx="10"/>
          </p:nvPr>
        </p:nvSpPr>
        <p:spPr/>
        <p:txBody>
          <a:bodyPr/>
          <a:lstStyle/>
          <a:p>
            <a:fld id="{7BCD9871-28BD-4121-A833-1D0C44974764}" type="datetimeFigureOut">
              <a:rPr lang="fr-FR" smtClean="0"/>
              <a:t>20/05/2024</a:t>
            </a:fld>
            <a:endParaRPr lang="fr-FR"/>
          </a:p>
        </p:txBody>
      </p:sp>
      <p:sp>
        <p:nvSpPr>
          <p:cNvPr id="5" name="Espace réservé du pied de page 4">
            <a:extLst>
              <a:ext uri="{FF2B5EF4-FFF2-40B4-BE49-F238E27FC236}">
                <a16:creationId xmlns:a16="http://schemas.microsoft.com/office/drawing/2014/main" id="{10E08960-9FAA-42AA-5D1C-49657D4127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1D7851-C99F-518B-09BE-7A8C38400280}"/>
              </a:ext>
            </a:extLst>
          </p:cNvPr>
          <p:cNvSpPr>
            <a:spLocks noGrp="1"/>
          </p:cNvSpPr>
          <p:nvPr>
            <p:ph type="sldNum" sz="quarter" idx="12"/>
          </p:nvPr>
        </p:nvSpPr>
        <p:spPr/>
        <p:txBody>
          <a:bodyPr/>
          <a:lstStyle/>
          <a:p>
            <a:fld id="{5A98EC5B-005F-41AE-BC99-C9C551DE4F36}" type="slidenum">
              <a:rPr lang="fr-FR" smtClean="0"/>
              <a:t>‹N°›</a:t>
            </a:fld>
            <a:endParaRPr lang="fr-FR"/>
          </a:p>
        </p:txBody>
      </p:sp>
    </p:spTree>
    <p:extLst>
      <p:ext uri="{BB962C8B-B14F-4D97-AF65-F5344CB8AC3E}">
        <p14:creationId xmlns:p14="http://schemas.microsoft.com/office/powerpoint/2010/main" val="1731518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3403266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AC30BF-BB4C-78D5-4C99-3BEE873D32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6709558-F542-50B6-DB97-3778C9C68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FCCB971-B117-D82A-0792-452F5916C2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CD9871-28BD-4121-A833-1D0C44974764}" type="datetimeFigureOut">
              <a:rPr lang="fr-FR" smtClean="0"/>
              <a:t>20/05/2024</a:t>
            </a:fld>
            <a:endParaRPr lang="fr-FR"/>
          </a:p>
        </p:txBody>
      </p:sp>
      <p:sp>
        <p:nvSpPr>
          <p:cNvPr id="5" name="Espace réservé du pied de page 4">
            <a:extLst>
              <a:ext uri="{FF2B5EF4-FFF2-40B4-BE49-F238E27FC236}">
                <a16:creationId xmlns:a16="http://schemas.microsoft.com/office/drawing/2014/main" id="{612907B8-F348-9166-ACC8-3F165B920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2221B93-0FBE-D4F4-3967-8C296C166C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98EC5B-005F-41AE-BC99-C9C551DE4F36}" type="slidenum">
              <a:rPr lang="fr-FR" smtClean="0"/>
              <a:t>‹N°›</a:t>
            </a:fld>
            <a:endParaRPr lang="fr-FR"/>
          </a:p>
        </p:txBody>
      </p:sp>
    </p:spTree>
    <p:extLst>
      <p:ext uri="{BB962C8B-B14F-4D97-AF65-F5344CB8AC3E}">
        <p14:creationId xmlns:p14="http://schemas.microsoft.com/office/powerpoint/2010/main" val="295046320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jpeg"/><Relationship Id="rId9" Type="http://schemas.openxmlformats.org/officeDocument/2006/relationships/image" Target="../media/image13.png"/><Relationship Id="rId14" Type="http://schemas.openxmlformats.org/officeDocument/2006/relationships/image" Target="../media/image18.sv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5.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4.png"/><Relationship Id="rId5" Type="http://schemas.openxmlformats.org/officeDocument/2006/relationships/image" Target="../media/image33.e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3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4.xml"/><Relationship Id="rId7"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3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5.xml"/><Relationship Id="rId7" Type="http://schemas.openxmlformats.org/officeDocument/2006/relationships/image" Target="../media/image42.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3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33.emf"/><Relationship Id="rId5" Type="http://schemas.openxmlformats.org/officeDocument/2006/relationships/oleObject" Target="../embeddings/oleObject3.bin"/><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33.emf"/><Relationship Id="rId5" Type="http://schemas.openxmlformats.org/officeDocument/2006/relationships/oleObject" Target="../embeddings/oleObject3.bin"/><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1.jpeg"/><Relationship Id="rId9" Type="http://schemas.microsoft.com/office/2007/relationships/diagramDrawing" Target="../diagrams/drawing1.xml"/></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1.jpeg"/><Relationship Id="rId9" Type="http://schemas.microsoft.com/office/2007/relationships/diagramDrawing" Target="../diagrams/drawing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1.jpeg"/></Relationships>
</file>

<file path=ppt/slides/_rels/slide4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19.jp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4.sv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3.png"/></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5.png"/><Relationship Id="rId7"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60.png"/><Relationship Id="rId5" Type="http://schemas.microsoft.com/office/2007/relationships/hdphoto" Target="../media/hdphoto2.wdp"/><Relationship Id="rId4" Type="http://schemas.openxmlformats.org/officeDocument/2006/relationships/image" Target="../media/image76.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76.png"/></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76.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79.png"/><Relationship Id="rId5" Type="http://schemas.microsoft.com/office/2007/relationships/hdphoto" Target="../media/hdphoto2.wdp"/><Relationship Id="rId4" Type="http://schemas.openxmlformats.org/officeDocument/2006/relationships/image" Target="../media/image76.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69.jpeg"/><Relationship Id="rId4" Type="http://schemas.openxmlformats.org/officeDocument/2006/relationships/image" Target="../media/image45.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1.pn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81.png"/></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81.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69.jpeg"/><Relationship Id="rId4" Type="http://schemas.openxmlformats.org/officeDocument/2006/relationships/image" Target="../media/image45.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71.png"/></Relationships>
</file>

<file path=ppt/slides/_rels/slide83.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5.png"/><Relationship Id="rId7"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82.png"/><Relationship Id="rId5" Type="http://schemas.microsoft.com/office/2007/relationships/hdphoto" Target="../media/hdphoto3.wdp"/><Relationship Id="rId4" Type="http://schemas.openxmlformats.org/officeDocument/2006/relationships/image" Target="../media/image83.png"/></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83.png"/><Relationship Id="rId4" Type="http://schemas.openxmlformats.org/officeDocument/2006/relationships/image" Target="../media/image82.png"/></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82.png"/><Relationship Id="rId5" Type="http://schemas.microsoft.com/office/2007/relationships/hdphoto" Target="../media/hdphoto3.wdp"/><Relationship Id="rId4" Type="http://schemas.openxmlformats.org/officeDocument/2006/relationships/image" Target="../media/image83.png"/></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69.jpeg"/><Relationship Id="rId4" Type="http://schemas.openxmlformats.org/officeDocument/2006/relationships/image" Target="../media/image45.png"/></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71.png"/></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image" Target="../media/image85.png"/><Relationship Id="rId5" Type="http://schemas.openxmlformats.org/officeDocument/2006/relationships/image" Target="../media/image74.svg"/><Relationship Id="rId4" Type="http://schemas.openxmlformats.org/officeDocument/2006/relationships/image" Target="../media/image73.png"/></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85.png"/></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85.png"/></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85.png"/><Relationship Id="rId4" Type="http://schemas.openxmlformats.org/officeDocument/2006/relationships/image" Target="../media/image84.png"/></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69.jpeg"/><Relationship Id="rId4" Type="http://schemas.openxmlformats.org/officeDocument/2006/relationships/image" Target="../media/image45.png"/></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71.png"/></Relationships>
</file>

<file path=ppt/slides/_rels/slide9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5.png"/><Relationship Id="rId7"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74.svg"/></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8.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56.png"/></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89.png"/></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45.png"/></Relationships>
</file>

<file path=ppt/slides/_rels/slide10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0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4.svg"/><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4.png"/></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45.png"/></Relationships>
</file>

<file path=ppt/slides/_rels/slide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0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png"/><Relationship Id="rId7" Type="http://schemas.openxmlformats.org/officeDocument/2006/relationships/image" Target="../media/image61.png"/><Relationship Id="rId2" Type="http://schemas.openxmlformats.org/officeDocument/2006/relationships/notesSlide" Target="../notesSlides/notesSlide63.xml"/><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74.svg"/><Relationship Id="rId4" Type="http://schemas.openxmlformats.org/officeDocument/2006/relationships/image" Target="../media/image73.png"/></Relationships>
</file>

<file path=ppt/slides/_rels/slide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90.png"/></Relationships>
</file>

<file path=ppt/slides/_rels/slide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45.png"/></Relationships>
</file>

<file path=ppt/slides/_rels/slide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2.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91.png"/></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91.png"/></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2600736" y="1976689"/>
            <a:ext cx="9144000" cy="2764028"/>
          </a:xfrm>
        </p:spPr>
        <p:txBody>
          <a:bodyPr vert="horz" lIns="91440" tIns="45720" rIns="91440" bIns="45720" rtlCol="0" anchor="ctr">
            <a:normAutofit fontScale="90000"/>
          </a:bodyPr>
          <a:lstStyle/>
          <a:p>
            <a:pPr algn="ctr">
              <a:lnSpc>
                <a:spcPct val="150000"/>
              </a:lnSpc>
            </a:pPr>
            <a:r>
              <a:rPr lang="ar-MA" sz="5300" b="1" dirty="0">
                <a:solidFill>
                  <a:schemeClr val="accent1">
                    <a:lumMod val="50000"/>
                  </a:schemeClr>
                </a:solidFill>
                <a:latin typeface="29LT Bukra Bold" pitchFamily="34" charset="-78"/>
                <a:ea typeface="Calibri" panose="020F0502020204030204" pitchFamily="34" charset="0"/>
                <a:cs typeface="29LT Bukra Bold" pitchFamily="34" charset="-78"/>
              </a:rPr>
              <a:t>الدورة الوطنية للتكوين في مقاربات التدريس الفعال</a:t>
            </a:r>
            <a:br>
              <a:rPr lang="ar-MA" sz="6000" b="1"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4900" b="1" dirty="0">
                <a:solidFill>
                  <a:srgbClr val="DD992E"/>
                </a:solidFill>
                <a:latin typeface="29LT Bukra Bold" pitchFamily="34" charset="-78"/>
                <a:ea typeface="Calibri" panose="020F0502020204030204" pitchFamily="34" charset="0"/>
                <a:cs typeface="29LT Bukra Bold" pitchFamily="34" charset="-78"/>
              </a:rPr>
              <a:t>لفائدة أساتذة مؤسسات الريادة </a:t>
            </a:r>
            <a:endParaRPr lang="en-US" sz="6000" b="1" kern="1200" dirty="0">
              <a:solidFill>
                <a:srgbClr val="DD992E"/>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9337224" y="5179069"/>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11040653" y="6195665"/>
            <a:ext cx="466790" cy="485843"/>
          </a:xfrm>
          <a:prstGeom prst="rect">
            <a:avLst/>
          </a:prstGeom>
        </p:spPr>
      </p:pic>
      <p:sp>
        <p:nvSpPr>
          <p:cNvPr id="14" name="Organigramme : Alternative 13">
            <a:extLst>
              <a:ext uri="{FF2B5EF4-FFF2-40B4-BE49-F238E27FC236}">
                <a16:creationId xmlns:a16="http://schemas.microsoft.com/office/drawing/2014/main" id="{86591FED-4E26-93FC-8187-8181B28C446C}"/>
              </a:ext>
            </a:extLst>
          </p:cNvPr>
          <p:cNvSpPr/>
          <p:nvPr/>
        </p:nvSpPr>
        <p:spPr>
          <a:xfrm>
            <a:off x="0" y="6120471"/>
            <a:ext cx="12192000" cy="774909"/>
          </a:xfrm>
          <a:prstGeom prst="flowChartAlternateProcess">
            <a:avLst/>
          </a:prstGeom>
          <a:solidFill>
            <a:schemeClr val="bg1">
              <a:alpha val="51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خلال الفترة : من 27 ماي إلى 04 يونيو  2024</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74E0D27-4A65-729E-6E63-49401F4C4102}"/>
              </a:ext>
            </a:extLst>
          </p:cNvPr>
          <p:cNvSpPr txBox="1"/>
          <p:nvPr/>
        </p:nvSpPr>
        <p:spPr>
          <a:xfrm>
            <a:off x="4322159" y="5004397"/>
            <a:ext cx="6096000" cy="76944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موسم 2024 -2025</a:t>
            </a:r>
          </a:p>
        </p:txBody>
      </p:sp>
      <p:grpSp>
        <p:nvGrpSpPr>
          <p:cNvPr id="2" name="Groupe 1">
            <a:extLst>
              <a:ext uri="{FF2B5EF4-FFF2-40B4-BE49-F238E27FC236}">
                <a16:creationId xmlns:a16="http://schemas.microsoft.com/office/drawing/2014/main" id="{E218260A-27AD-E98C-C2D8-D74F833CD96C}"/>
              </a:ext>
            </a:extLst>
          </p:cNvPr>
          <p:cNvGrpSpPr/>
          <p:nvPr/>
        </p:nvGrpSpPr>
        <p:grpSpPr>
          <a:xfrm>
            <a:off x="4474560" y="5255392"/>
            <a:ext cx="928535" cy="254766"/>
            <a:chOff x="7444508" y="6389679"/>
            <a:chExt cx="928535" cy="254766"/>
          </a:xfrm>
        </p:grpSpPr>
        <p:sp>
          <p:nvSpPr>
            <p:cNvPr id="3" name="Oval 8">
              <a:extLst>
                <a:ext uri="{FF2B5EF4-FFF2-40B4-BE49-F238E27FC236}">
                  <a16:creationId xmlns:a16="http://schemas.microsoft.com/office/drawing/2014/main" id="{394C9703-F327-8B26-E527-E51AF68566C1}"/>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9">
              <a:extLst>
                <a:ext uri="{FF2B5EF4-FFF2-40B4-BE49-F238E27FC236}">
                  <a16:creationId xmlns:a16="http://schemas.microsoft.com/office/drawing/2014/main" id="{3C299617-41C2-F18B-14D3-5403C5D16F02}"/>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0">
              <a:extLst>
                <a:ext uri="{FF2B5EF4-FFF2-40B4-BE49-F238E27FC236}">
                  <a16:creationId xmlns:a16="http://schemas.microsoft.com/office/drawing/2014/main" id="{FBB0C501-EB17-69C5-F0CE-5E00BBA05CBF}"/>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6" name="Image 15">
            <a:extLst>
              <a:ext uri="{FF2B5EF4-FFF2-40B4-BE49-F238E27FC236}">
                <a16:creationId xmlns:a16="http://schemas.microsoft.com/office/drawing/2014/main" id="{CBFED395-2D86-6C5D-88EB-24235310A8AF}"/>
              </a:ext>
            </a:extLst>
          </p:cNvPr>
          <p:cNvPicPr>
            <a:picLocks noChangeAspect="1"/>
          </p:cNvPicPr>
          <p:nvPr/>
        </p:nvPicPr>
        <p:blipFill>
          <a:blip r:embed="rId4"/>
          <a:stretch>
            <a:fillRect/>
          </a:stretch>
        </p:blipFill>
        <p:spPr>
          <a:xfrm rot="20877816">
            <a:off x="609152" y="2836195"/>
            <a:ext cx="1956507" cy="2764028"/>
          </a:xfrm>
          <a:prstGeom prst="rect">
            <a:avLst/>
          </a:prstGeom>
          <a:effectLst>
            <a:outerShdw blurRad="63500" sx="102000" sy="102000" algn="ctr" rotWithShape="0">
              <a:prstClr val="black">
                <a:alpha val="40000"/>
              </a:prstClr>
            </a:outerShdw>
          </a:effectLst>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5">
            <a:alphaModFix/>
          </a:blip>
          <a:srcRect/>
          <a:stretch/>
        </p:blipFill>
        <p:spPr>
          <a:xfrm>
            <a:off x="269820" y="6120471"/>
            <a:ext cx="2091808" cy="642793"/>
          </a:xfrm>
          <a:prstGeom prst="rect">
            <a:avLst/>
          </a:prstGeom>
          <a:noFill/>
          <a:ln>
            <a:noFill/>
          </a:ln>
        </p:spPr>
      </p:pic>
    </p:spTree>
    <p:extLst>
      <p:ext uri="{BB962C8B-B14F-4D97-AF65-F5344CB8AC3E}">
        <p14:creationId xmlns:p14="http://schemas.microsoft.com/office/powerpoint/2010/main" val="397273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1384585" y="2046986"/>
            <a:ext cx="9144000" cy="2764028"/>
          </a:xfrm>
        </p:spPr>
        <p:txBody>
          <a:bodyPr vert="horz" lIns="91440" tIns="45720" rIns="91440" bIns="45720" rtlCol="0" anchor="ctr">
            <a:normAutofit/>
          </a:bodyPr>
          <a:lstStyle/>
          <a:p>
            <a:pPr algn="ctr"/>
            <a:r>
              <a:rPr lang="ar-MA" sz="5300" b="1" dirty="0">
                <a:solidFill>
                  <a:schemeClr val="accent1">
                    <a:lumMod val="50000"/>
                  </a:schemeClr>
                </a:solidFill>
                <a:latin typeface="29LT Bukra Bold" pitchFamily="34" charset="-78"/>
                <a:ea typeface="Calibri" panose="020F0502020204030204" pitchFamily="34" charset="0"/>
                <a:cs typeface="29LT Bukra Bold" pitchFamily="34" charset="-78"/>
              </a:rPr>
              <a:t>اليوم السادس</a:t>
            </a:r>
            <a:endParaRPr lang="en-US" sz="6000" b="1"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5631732" y="5599969"/>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10201210" y="6195665"/>
            <a:ext cx="466790" cy="485843"/>
          </a:xfrm>
          <a:prstGeom prst="rect">
            <a:avLst/>
          </a:prstGeom>
        </p:spPr>
      </p:pic>
      <p:sp>
        <p:nvSpPr>
          <p:cNvPr id="14" name="Organigramme : Alternative 13">
            <a:extLst>
              <a:ext uri="{FF2B5EF4-FFF2-40B4-BE49-F238E27FC236}">
                <a16:creationId xmlns:a16="http://schemas.microsoft.com/office/drawing/2014/main" id="{86591FED-4E26-93FC-8187-8181B28C446C}"/>
              </a:ext>
            </a:extLst>
          </p:cNvPr>
          <p:cNvSpPr/>
          <p:nvPr/>
        </p:nvSpPr>
        <p:spPr>
          <a:xfrm>
            <a:off x="10421" y="6069803"/>
            <a:ext cx="12192000" cy="774909"/>
          </a:xfrm>
          <a:prstGeom prst="flowChartAlternateProcess">
            <a:avLst/>
          </a:prstGeom>
          <a:solidFill>
            <a:schemeClr val="bg1">
              <a:alpha val="51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فاتح يونيو 2024 </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4">
            <a:alphaModFix/>
          </a:blip>
          <a:srcRect/>
          <a:stretch/>
        </p:blipFill>
        <p:spPr>
          <a:xfrm>
            <a:off x="136237" y="6195665"/>
            <a:ext cx="2091808" cy="642793"/>
          </a:xfrm>
          <a:prstGeom prst="rect">
            <a:avLst/>
          </a:prstGeom>
          <a:noFill/>
          <a:ln>
            <a:noFill/>
          </a:ln>
        </p:spPr>
      </p:pic>
    </p:spTree>
    <p:extLst>
      <p:ext uri="{BB962C8B-B14F-4D97-AF65-F5344CB8AC3E}">
        <p14:creationId xmlns:p14="http://schemas.microsoft.com/office/powerpoint/2010/main" val="80112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12032" y="-4552"/>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7409727" y="867150"/>
            <a:ext cx="5007123" cy="1230748"/>
          </a:xfrm>
        </p:spPr>
        <p:txBody>
          <a:bodyPr vert="horz" lIns="91440" tIns="45720" rIns="91440" bIns="45720" rtlCol="0" anchor="ctr">
            <a:normAutofit fontScale="90000"/>
          </a:bodyPr>
          <a:lstStyle/>
          <a:p>
            <a:pPr algn="ctr">
              <a:lnSpc>
                <a:spcPct val="150000"/>
              </a:lnSpc>
            </a:pP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برنامج عمل </a:t>
            </a:r>
            <a:b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اليوم السادس</a:t>
            </a:r>
            <a:endParaRPr lang="en-US" sz="3600"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9571898" y="3688044"/>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9802771" y="2984590"/>
            <a:ext cx="466790" cy="485843"/>
          </a:xfrm>
          <a:prstGeom prst="rect">
            <a:avLst/>
          </a:prstGeom>
        </p:spPr>
      </p:pic>
      <p:pic>
        <p:nvPicPr>
          <p:cNvPr id="12" name="Image 11">
            <a:extLst>
              <a:ext uri="{FF2B5EF4-FFF2-40B4-BE49-F238E27FC236}">
                <a16:creationId xmlns:a16="http://schemas.microsoft.com/office/drawing/2014/main" id="{8CFF7B68-2993-24B9-6F52-81B72C04F5DB}"/>
              </a:ext>
            </a:extLst>
          </p:cNvPr>
          <p:cNvPicPr>
            <a:picLocks noChangeAspect="1"/>
          </p:cNvPicPr>
          <p:nvPr/>
        </p:nvPicPr>
        <p:blipFill>
          <a:blip r:embed="rId4"/>
          <a:stretch>
            <a:fillRect/>
          </a:stretch>
        </p:blipFill>
        <p:spPr>
          <a:xfrm>
            <a:off x="38826" y="698067"/>
            <a:ext cx="8349542" cy="5452762"/>
          </a:xfrm>
          <a:prstGeom prst="rect">
            <a:avLst/>
          </a:prstGeom>
        </p:spPr>
      </p:pic>
    </p:spTree>
    <p:extLst>
      <p:ext uri="{BB962C8B-B14F-4D97-AF65-F5344CB8AC3E}">
        <p14:creationId xmlns:p14="http://schemas.microsoft.com/office/powerpoint/2010/main" val="274439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12032" y="-4552"/>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7765999" y="874645"/>
            <a:ext cx="5007123" cy="1230748"/>
          </a:xfrm>
        </p:spPr>
        <p:txBody>
          <a:bodyPr vert="horz" lIns="91440" tIns="45720" rIns="91440" bIns="45720" rtlCol="0" anchor="ctr">
            <a:normAutofit fontScale="90000"/>
          </a:bodyPr>
          <a:lstStyle/>
          <a:p>
            <a:pPr algn="ctr">
              <a:lnSpc>
                <a:spcPct val="150000"/>
              </a:lnSpc>
            </a:pP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برنامج عمل </a:t>
            </a:r>
            <a:b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اليوم السادس </a:t>
            </a:r>
            <a:endParaRPr lang="en-US" sz="3600"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9571898" y="3688044"/>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9802771" y="2984590"/>
            <a:ext cx="466790" cy="485843"/>
          </a:xfrm>
          <a:prstGeom prst="rect">
            <a:avLst/>
          </a:prstGeom>
        </p:spPr>
      </p:pic>
      <p:pic>
        <p:nvPicPr>
          <p:cNvPr id="12" name="Image 11">
            <a:extLst>
              <a:ext uri="{FF2B5EF4-FFF2-40B4-BE49-F238E27FC236}">
                <a16:creationId xmlns:a16="http://schemas.microsoft.com/office/drawing/2014/main" id="{1645500B-D8D9-E7D6-96D8-796F301A420A}"/>
              </a:ext>
            </a:extLst>
          </p:cNvPr>
          <p:cNvPicPr>
            <a:picLocks noChangeAspect="1"/>
          </p:cNvPicPr>
          <p:nvPr/>
        </p:nvPicPr>
        <p:blipFill>
          <a:blip r:embed="rId4"/>
          <a:stretch>
            <a:fillRect/>
          </a:stretch>
        </p:blipFill>
        <p:spPr>
          <a:xfrm>
            <a:off x="-12032" y="462971"/>
            <a:ext cx="8990776" cy="5932058"/>
          </a:xfrm>
          <a:prstGeom prst="rect">
            <a:avLst/>
          </a:prstGeom>
        </p:spPr>
      </p:pic>
    </p:spTree>
    <p:extLst>
      <p:ext uri="{BB962C8B-B14F-4D97-AF65-F5344CB8AC3E}">
        <p14:creationId xmlns:p14="http://schemas.microsoft.com/office/powerpoint/2010/main" val="306756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3"/>
          <a:srcRect t="3067" b="13512"/>
          <a:stretch/>
        </p:blipFill>
        <p:spPr>
          <a:xfrm>
            <a:off x="0" y="0"/>
            <a:ext cx="12192000" cy="6858000"/>
          </a:xfrm>
          <a:prstGeom prst="rect">
            <a:avLst/>
          </a:prstGeom>
        </p:spPr>
      </p:pic>
      <p:sp>
        <p:nvSpPr>
          <p:cNvPr id="7" name="Titre 6">
            <a:extLst>
              <a:ext uri="{FF2B5EF4-FFF2-40B4-BE49-F238E27FC236}">
                <a16:creationId xmlns:a16="http://schemas.microsoft.com/office/drawing/2014/main" id="{E968343B-B003-6D3B-634F-EA7271A6BA4A}"/>
              </a:ext>
            </a:extLst>
          </p:cNvPr>
          <p:cNvSpPr>
            <a:spLocks noGrp="1"/>
          </p:cNvSpPr>
          <p:nvPr>
            <p:ph type="title"/>
          </p:nvPr>
        </p:nvSpPr>
        <p:spPr>
          <a:xfrm>
            <a:off x="838200" y="290174"/>
            <a:ext cx="10515600" cy="1325563"/>
          </a:xfrm>
        </p:spPr>
        <p:txBody>
          <a:bodyPr/>
          <a:lstStyle/>
          <a:p>
            <a:pPr algn="ctr" rtl="1"/>
            <a:r>
              <a:rPr lang="ar-MA" dirty="0">
                <a:latin typeface="29LT Bukra Bold" panose="020B0604020202020204" charset="-78"/>
                <a:cs typeface="29LT Bukra Bold" panose="020B0604020202020204" charset="-78"/>
              </a:rPr>
              <a:t>قراءة تقرير اليوم الرابع </a:t>
            </a:r>
            <a:br>
              <a:rPr lang="ar-MA" dirty="0">
                <a:latin typeface="29LT Bukra Bold" panose="020B0604020202020204" charset="-78"/>
                <a:cs typeface="29LT Bukra Bold" panose="020B0604020202020204" charset="-78"/>
              </a:rPr>
            </a:br>
            <a:r>
              <a:rPr lang="ar-MA" dirty="0">
                <a:latin typeface="29LT Bukra Bold" panose="020B0604020202020204" charset="-78"/>
                <a:cs typeface="29LT Bukra Bold" panose="020B0604020202020204" charset="-78"/>
              </a:rPr>
              <a:t> </a:t>
            </a:r>
            <a:endParaRPr lang="fr-FR" dirty="0">
              <a:latin typeface="29LT Bukra Bold" panose="020B0604020202020204" charset="-78"/>
              <a:cs typeface="29LT Bukra Bold" panose="020B0604020202020204" charset="-78"/>
            </a:endParaRPr>
          </a:p>
        </p:txBody>
      </p:sp>
      <p:pic>
        <p:nvPicPr>
          <p:cNvPr id="1026" name="Picture 2" descr="Teamwork Icons Black 428796 Vector Art at Vecteezy">
            <a:extLst>
              <a:ext uri="{FF2B5EF4-FFF2-40B4-BE49-F238E27FC236}">
                <a16:creationId xmlns:a16="http://schemas.microsoft.com/office/drawing/2014/main" id="{0206CF42-F941-0742-CE5F-AFF8152E0C5D}"/>
              </a:ext>
            </a:extLst>
          </p:cNvPr>
          <p:cNvPicPr>
            <a:picLocks noChangeAspect="1" noChangeArrowheads="1"/>
          </p:cNvPicPr>
          <p:nvPr/>
        </p:nvPicPr>
        <p:blipFill rotWithShape="1">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t="36218" r="47183" b="32962"/>
          <a:stretch/>
        </p:blipFill>
        <p:spPr bwMode="auto">
          <a:xfrm>
            <a:off x="318698" y="1932675"/>
            <a:ext cx="3622164" cy="21136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eamwork Icons Black 428796 Vector Art at Vecteezy">
            <a:extLst>
              <a:ext uri="{FF2B5EF4-FFF2-40B4-BE49-F238E27FC236}">
                <a16:creationId xmlns:a16="http://schemas.microsoft.com/office/drawing/2014/main" id="{DFBE11CE-49EC-04E1-7371-58DEFAEFE80A}"/>
              </a:ext>
            </a:extLst>
          </p:cNvPr>
          <p:cNvPicPr>
            <a:picLocks noChangeAspect="1" noChangeArrowheads="1"/>
          </p:cNvPicPr>
          <p:nvPr/>
        </p:nvPicPr>
        <p:blipFill rotWithShape="1">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2185" t="34733" r="44998" b="34447"/>
          <a:stretch/>
        </p:blipFill>
        <p:spPr bwMode="auto">
          <a:xfrm>
            <a:off x="1797003" y="4373699"/>
            <a:ext cx="3622164" cy="21136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Teamwork Icons Black 428796 Vector Art at Vecteezy">
            <a:extLst>
              <a:ext uri="{FF2B5EF4-FFF2-40B4-BE49-F238E27FC236}">
                <a16:creationId xmlns:a16="http://schemas.microsoft.com/office/drawing/2014/main" id="{BF42A45B-FC46-C840-0894-D5D8B34CA69F}"/>
              </a:ext>
            </a:extLst>
          </p:cNvPr>
          <p:cNvPicPr>
            <a:picLocks noChangeAspect="1" noChangeArrowheads="1"/>
          </p:cNvPicPr>
          <p:nvPr/>
        </p:nvPicPr>
        <p:blipFill rotWithShape="1">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51287" t="36218" b="32962"/>
          <a:stretch/>
        </p:blipFill>
        <p:spPr bwMode="auto">
          <a:xfrm>
            <a:off x="8426117" y="1610922"/>
            <a:ext cx="3340767" cy="21136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eamwork Icons Black 428796 Vector Art at Vecteezy">
            <a:extLst>
              <a:ext uri="{FF2B5EF4-FFF2-40B4-BE49-F238E27FC236}">
                <a16:creationId xmlns:a16="http://schemas.microsoft.com/office/drawing/2014/main" id="{E30B2DF8-74CE-94B8-3B12-F2EA0420D7DD}"/>
              </a:ext>
            </a:extLst>
          </p:cNvPr>
          <p:cNvPicPr>
            <a:picLocks noChangeAspect="1" noChangeArrowheads="1"/>
          </p:cNvPicPr>
          <p:nvPr/>
        </p:nvPicPr>
        <p:blipFill rotWithShape="1">
          <a:blip r:embed="rId4">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l="2185" t="34733" r="44998" b="34447"/>
          <a:stretch/>
        </p:blipFill>
        <p:spPr bwMode="auto">
          <a:xfrm>
            <a:off x="6250734" y="4363227"/>
            <a:ext cx="3622164" cy="2113614"/>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que 10" descr="Badge 1 contour">
            <a:extLst>
              <a:ext uri="{FF2B5EF4-FFF2-40B4-BE49-F238E27FC236}">
                <a16:creationId xmlns:a16="http://schemas.microsoft.com/office/drawing/2014/main" id="{4FE068AE-5B9E-BFC5-E811-CA29AEC0C5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16227" y="1264479"/>
            <a:ext cx="914400" cy="914400"/>
          </a:xfrm>
          <a:prstGeom prst="rect">
            <a:avLst/>
          </a:prstGeom>
        </p:spPr>
      </p:pic>
      <p:pic>
        <p:nvPicPr>
          <p:cNvPr id="18" name="Graphique 17" descr="Badge 5 contour">
            <a:extLst>
              <a:ext uri="{FF2B5EF4-FFF2-40B4-BE49-F238E27FC236}">
                <a16:creationId xmlns:a16="http://schemas.microsoft.com/office/drawing/2014/main" id="{14E737EB-84DA-18DF-0F2B-53CC584E6D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09231" y="3634059"/>
            <a:ext cx="914400" cy="914400"/>
          </a:xfrm>
          <a:prstGeom prst="rect">
            <a:avLst/>
          </a:prstGeom>
        </p:spPr>
      </p:pic>
      <p:pic>
        <p:nvPicPr>
          <p:cNvPr id="20" name="Graphique 19" descr="Badge 4 contour">
            <a:extLst>
              <a:ext uri="{FF2B5EF4-FFF2-40B4-BE49-F238E27FC236}">
                <a16:creationId xmlns:a16="http://schemas.microsoft.com/office/drawing/2014/main" id="{01D8F451-CCD2-A13D-723B-10845B3F24E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51429" y="3688000"/>
            <a:ext cx="914400" cy="914400"/>
          </a:xfrm>
          <a:prstGeom prst="rect">
            <a:avLst/>
          </a:prstGeom>
        </p:spPr>
      </p:pic>
      <p:pic>
        <p:nvPicPr>
          <p:cNvPr id="22" name="Graphique 21" descr="Badge 3 contour">
            <a:extLst>
              <a:ext uri="{FF2B5EF4-FFF2-40B4-BE49-F238E27FC236}">
                <a16:creationId xmlns:a16="http://schemas.microsoft.com/office/drawing/2014/main" id="{51607F99-ECF5-89DE-E5C8-5D3A3D349C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39300" y="1086757"/>
            <a:ext cx="914400" cy="914400"/>
          </a:xfrm>
          <a:prstGeom prst="rect">
            <a:avLst/>
          </a:prstGeom>
        </p:spPr>
      </p:pic>
      <p:pic>
        <p:nvPicPr>
          <p:cNvPr id="24" name="Graphique 23" descr="Badge contour">
            <a:extLst>
              <a:ext uri="{FF2B5EF4-FFF2-40B4-BE49-F238E27FC236}">
                <a16:creationId xmlns:a16="http://schemas.microsoft.com/office/drawing/2014/main" id="{D5817562-C752-4622-2E9D-B584792E453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19167" y="991511"/>
            <a:ext cx="914400" cy="914400"/>
          </a:xfrm>
          <a:prstGeom prst="rect">
            <a:avLst/>
          </a:prstGeom>
        </p:spPr>
      </p:pic>
      <p:sp>
        <p:nvSpPr>
          <p:cNvPr id="3" name="Étoile : 5 branches 2">
            <a:extLst>
              <a:ext uri="{FF2B5EF4-FFF2-40B4-BE49-F238E27FC236}">
                <a16:creationId xmlns:a16="http://schemas.microsoft.com/office/drawing/2014/main" id="{F6816125-7F5D-04A0-B551-26BC92E3F7A7}"/>
              </a:ext>
            </a:extLst>
          </p:cNvPr>
          <p:cNvSpPr/>
          <p:nvPr/>
        </p:nvSpPr>
        <p:spPr>
          <a:xfrm>
            <a:off x="1577202" y="25110"/>
            <a:ext cx="1034321" cy="1094282"/>
          </a:xfrm>
          <a:prstGeom prst="star5">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2" descr="Teamwork Icons Black 428796 Vector Art at Vecteezy">
            <a:extLst>
              <a:ext uri="{FF2B5EF4-FFF2-40B4-BE49-F238E27FC236}">
                <a16:creationId xmlns:a16="http://schemas.microsoft.com/office/drawing/2014/main" id="{8A0E72C4-D679-7F5C-0052-93764D3F66E9}"/>
              </a:ext>
            </a:extLst>
          </p:cNvPr>
          <p:cNvPicPr>
            <a:picLocks noChangeAspect="1" noChangeArrowheads="1"/>
          </p:cNvPicPr>
          <p:nvPr/>
        </p:nvPicPr>
        <p:blipFill rotWithShape="1">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51287" t="36218" b="32962"/>
          <a:stretch/>
        </p:blipFill>
        <p:spPr bwMode="auto">
          <a:xfrm>
            <a:off x="4363028" y="1488328"/>
            <a:ext cx="3340767" cy="211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5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12032" y="10438"/>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3330935" y="851435"/>
            <a:ext cx="5911121" cy="1230748"/>
          </a:xfrm>
        </p:spPr>
        <p:txBody>
          <a:bodyPr vert="horz" lIns="91440" tIns="45720" rIns="91440" bIns="45720" rtlCol="0" anchor="ctr">
            <a:normAutofit fontScale="90000"/>
          </a:bodyPr>
          <a:lstStyle/>
          <a:p>
            <a:pPr algn="ctr">
              <a:lnSpc>
                <a:spcPct val="150000"/>
              </a:lnSpc>
            </a:pPr>
            <a:r>
              <a:rPr lang="ar-MA" sz="3200" dirty="0">
                <a:solidFill>
                  <a:srgbClr val="C3D215"/>
                </a:solidFill>
                <a:latin typeface="29LT Bukra Bold" pitchFamily="34" charset="-78"/>
                <a:ea typeface="Calibri" panose="020F0502020204030204" pitchFamily="34" charset="0"/>
                <a:cs typeface="29LT Bukra Bold" pitchFamily="34" charset="-78"/>
              </a:rPr>
              <a:t>الهدف العام لورشات طارل في الرياضيات</a:t>
            </a:r>
            <a:endParaRPr lang="en-US" sz="3600" kern="1200" dirty="0">
              <a:solidFill>
                <a:srgbClr val="C3D215"/>
              </a:solidFill>
              <a:latin typeface="29LT Bukra Bold" pitchFamily="34" charset="-78"/>
              <a:ea typeface="Calibri" panose="020F0502020204030204" pitchFamily="34" charset="0"/>
              <a:cs typeface="29LT Bukra Bold" pitchFamily="34" charset="-78"/>
            </a:endParaRPr>
          </a:p>
        </p:txBody>
      </p:sp>
      <p:sp>
        <p:nvSpPr>
          <p:cNvPr id="4" name="Titre 1">
            <a:extLst>
              <a:ext uri="{FF2B5EF4-FFF2-40B4-BE49-F238E27FC236}">
                <a16:creationId xmlns:a16="http://schemas.microsoft.com/office/drawing/2014/main" id="{1E50CE9E-F88E-AB8E-E0A9-122340E69A9D}"/>
              </a:ext>
            </a:extLst>
          </p:cNvPr>
          <p:cNvSpPr txBox="1">
            <a:spLocks/>
          </p:cNvSpPr>
          <p:nvPr/>
        </p:nvSpPr>
        <p:spPr>
          <a:xfrm>
            <a:off x="989350" y="2427678"/>
            <a:ext cx="10594293" cy="32685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00000"/>
              </a:lnSpc>
            </a:pPr>
            <a:r>
              <a:rPr lang="ar-MA" sz="4000" b="1" dirty="0">
                <a:solidFill>
                  <a:schemeClr val="accent1">
                    <a:lumMod val="50000"/>
                  </a:schemeClr>
                </a:solidFill>
                <a:latin typeface="29LT Bukra Bold" pitchFamily="34" charset="-78"/>
                <a:ea typeface="Calibri" panose="020F0502020204030204" pitchFamily="34" charset="0"/>
                <a:cs typeface="29LT Bukra Bold" pitchFamily="34" charset="-78"/>
              </a:rPr>
              <a:t>تملك مقاربة طارل في الرياضيات: المبادئ، هيكلة برنامج الدعم، محاكاة الأنشطة. </a:t>
            </a:r>
            <a:endParaRPr lang="en-US" b="1" dirty="0">
              <a:solidFill>
                <a:srgbClr val="FCBF18"/>
              </a:solidFill>
              <a:latin typeface="29LT Bukra Bold" pitchFamily="34" charset="-78"/>
              <a:ea typeface="Calibri" panose="020F0502020204030204" pitchFamily="34" charset="0"/>
              <a:cs typeface="29LT Bukra Bold" pitchFamily="34" charset="-78"/>
            </a:endParaRPr>
          </a:p>
        </p:txBody>
      </p:sp>
    </p:spTree>
    <p:extLst>
      <p:ext uri="{BB962C8B-B14F-4D97-AF65-F5344CB8AC3E}">
        <p14:creationId xmlns:p14="http://schemas.microsoft.com/office/powerpoint/2010/main" val="400376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977710">
            <a:off x="10872626" y="5231373"/>
            <a:ext cx="645295" cy="1330922"/>
          </a:xfrm>
          <a:prstGeom prst="rect">
            <a:avLst/>
          </a:prstGeom>
        </p:spPr>
      </p:pic>
      <p:pic>
        <p:nvPicPr>
          <p:cNvPr id="7" name="Picture 6">
            <a:extLst>
              <a:ext uri="{FF2B5EF4-FFF2-40B4-BE49-F238E27FC236}">
                <a16:creationId xmlns:a16="http://schemas.microsoft.com/office/drawing/2014/main" id="{894AA0E4-62D8-01A0-B707-1D33C6726DD4}"/>
              </a:ext>
            </a:extLst>
          </p:cNvPr>
          <p:cNvPicPr>
            <a:picLocks noChangeAspect="1"/>
          </p:cNvPicPr>
          <p:nvPr/>
        </p:nvPicPr>
        <p:blipFill>
          <a:blip r:embed="rId3"/>
          <a:stretch>
            <a:fillRect/>
          </a:stretch>
        </p:blipFill>
        <p:spPr>
          <a:xfrm rot="18145867">
            <a:off x="941656" y="5112112"/>
            <a:ext cx="904706" cy="1865956"/>
          </a:xfrm>
          <a:prstGeom prst="rect">
            <a:avLst/>
          </a:prstGeom>
          <a:noFill/>
          <a:ln>
            <a:noFill/>
          </a:ln>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050094" y="5896834"/>
            <a:ext cx="2091808" cy="642793"/>
          </a:xfrm>
          <a:prstGeom prst="rect">
            <a:avLst/>
          </a:prstGeom>
          <a:noFill/>
          <a:ln>
            <a:noFill/>
          </a:ln>
        </p:spPr>
      </p:pic>
      <p:sp>
        <p:nvSpPr>
          <p:cNvPr id="3" name="ZoneTexte 2">
            <a:extLst>
              <a:ext uri="{FF2B5EF4-FFF2-40B4-BE49-F238E27FC236}">
                <a16:creationId xmlns:a16="http://schemas.microsoft.com/office/drawing/2014/main" id="{A6091E92-B7F1-DC66-9C20-87794B7A1599}"/>
              </a:ext>
            </a:extLst>
          </p:cNvPr>
          <p:cNvSpPr txBox="1"/>
          <p:nvPr/>
        </p:nvSpPr>
        <p:spPr>
          <a:xfrm>
            <a:off x="3048000" y="3148168"/>
            <a:ext cx="6096000" cy="64633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لماذا طارل في الرياضيات؟ </a:t>
            </a:r>
            <a:endParaRPr kumimoji="0" lang="fr-F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5912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5DAB54C-8968-96D2-3DAD-DDD721548B73}"/>
              </a:ext>
            </a:extLst>
          </p:cNvPr>
          <p:cNvPicPr>
            <a:picLocks noChangeAspect="1"/>
          </p:cNvPicPr>
          <p:nvPr/>
        </p:nvPicPr>
        <p:blipFill rotWithShape="1">
          <a:blip r:embed="rId2"/>
          <a:srcRect t="3067" b="13512"/>
          <a:stretch/>
        </p:blipFill>
        <p:spPr>
          <a:xfrm>
            <a:off x="3740" y="0"/>
            <a:ext cx="12192000" cy="6868438"/>
          </a:xfrm>
          <a:prstGeom prst="rect">
            <a:avLst/>
          </a:prstGeom>
        </p:spPr>
      </p:pic>
      <p:pic>
        <p:nvPicPr>
          <p:cNvPr id="38" name="Image 37">
            <a:extLst>
              <a:ext uri="{FF2B5EF4-FFF2-40B4-BE49-F238E27FC236}">
                <a16:creationId xmlns:a16="http://schemas.microsoft.com/office/drawing/2014/main" id="{85106A0D-8596-A5E1-3688-428F26D4D59C}"/>
              </a:ext>
            </a:extLst>
          </p:cNvPr>
          <p:cNvPicPr>
            <a:picLocks noChangeAspect="1"/>
          </p:cNvPicPr>
          <p:nvPr/>
        </p:nvPicPr>
        <p:blipFill rotWithShape="1">
          <a:blip r:embed="rId3">
            <a:clrChange>
              <a:clrFrom>
                <a:srgbClr val="FFFFFF"/>
              </a:clrFrom>
              <a:clrTo>
                <a:srgbClr val="FFFFFF">
                  <a:alpha val="0"/>
                </a:srgbClr>
              </a:clrTo>
            </a:clrChange>
          </a:blip>
          <a:srcRect b="21664"/>
          <a:stretch/>
        </p:blipFill>
        <p:spPr>
          <a:xfrm>
            <a:off x="299844" y="1801781"/>
            <a:ext cx="6696574" cy="3063925"/>
          </a:xfrm>
          <a:prstGeom prst="rect">
            <a:avLst/>
          </a:prstGeom>
        </p:spPr>
      </p:pic>
      <p:sp>
        <p:nvSpPr>
          <p:cNvPr id="5" name="Accolade fermante 4">
            <a:extLst>
              <a:ext uri="{FF2B5EF4-FFF2-40B4-BE49-F238E27FC236}">
                <a16:creationId xmlns:a16="http://schemas.microsoft.com/office/drawing/2014/main" id="{464282E9-3CFE-BAC4-E785-B4F7879A8B74}"/>
              </a:ext>
            </a:extLst>
          </p:cNvPr>
          <p:cNvSpPr/>
          <p:nvPr/>
        </p:nvSpPr>
        <p:spPr>
          <a:xfrm rot="5400000">
            <a:off x="2389093" y="4260278"/>
            <a:ext cx="281161" cy="3234215"/>
          </a:xfrm>
          <a:prstGeom prst="rightBrac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Accolade fermante 5">
            <a:extLst>
              <a:ext uri="{FF2B5EF4-FFF2-40B4-BE49-F238E27FC236}">
                <a16:creationId xmlns:a16="http://schemas.microsoft.com/office/drawing/2014/main" id="{D2958BA2-A656-F2C8-FFAF-DF91ADE36396}"/>
              </a:ext>
            </a:extLst>
          </p:cNvPr>
          <p:cNvSpPr/>
          <p:nvPr/>
        </p:nvSpPr>
        <p:spPr>
          <a:xfrm rot="5400000">
            <a:off x="6185098" y="5017725"/>
            <a:ext cx="297463" cy="1694837"/>
          </a:xfrm>
          <a:prstGeom prst="rightBrac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DC83AC6F-1CC8-4775-58CD-0EBEEBBBA1B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729039" y="3182028"/>
            <a:ext cx="1786155" cy="2118462"/>
          </a:xfrm>
          <a:prstGeom prst="rect">
            <a:avLst/>
          </a:prstGeom>
        </p:spPr>
      </p:pic>
      <p:sp>
        <p:nvSpPr>
          <p:cNvPr id="12" name="ZoneTexte 11">
            <a:extLst>
              <a:ext uri="{FF2B5EF4-FFF2-40B4-BE49-F238E27FC236}">
                <a16:creationId xmlns:a16="http://schemas.microsoft.com/office/drawing/2014/main" id="{4C632A11-1322-7813-69A1-2616996E2A75}"/>
              </a:ext>
            </a:extLst>
          </p:cNvPr>
          <p:cNvSpPr txBox="1"/>
          <p:nvPr/>
        </p:nvSpPr>
        <p:spPr>
          <a:xfrm>
            <a:off x="912566" y="6028837"/>
            <a:ext cx="3435714" cy="43088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200" b="1" i="0" u="none" strike="noStrike" kern="1200" cap="none" spc="0" normalizeH="0" baseline="0" noProof="0" dirty="0">
                <a:ln>
                  <a:noFill/>
                </a:ln>
                <a:solidFill>
                  <a:srgbClr val="ED7D31">
                    <a:lumMod val="75000"/>
                  </a:srgbClr>
                </a:solidFill>
                <a:effectLst/>
                <a:uLnTx/>
                <a:uFillTx/>
                <a:latin typeface="Calibri" panose="020F0502020204030204"/>
                <a:ea typeface="+mn-ea"/>
                <a:cs typeface="Arial" panose="020B0604020202020204" pitchFamily="34" charset="0"/>
              </a:rPr>
              <a:t>قبل</a:t>
            </a:r>
            <a:r>
              <a:rPr kumimoji="0" lang="fr-MA"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TaRL – </a:t>
            </a:r>
            <a:r>
              <a:rPr kumimoji="0" lang="ar-EG"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Arial" panose="020B0604020202020204" pitchFamily="34" charset="0"/>
              </a:rPr>
              <a:t>شتنبر </a:t>
            </a:r>
            <a:r>
              <a:rPr kumimoji="0" lang="fr-FR"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2023</a:t>
            </a:r>
          </a:p>
        </p:txBody>
      </p:sp>
      <p:sp>
        <p:nvSpPr>
          <p:cNvPr id="13" name="ZoneTexte 12">
            <a:extLst>
              <a:ext uri="{FF2B5EF4-FFF2-40B4-BE49-F238E27FC236}">
                <a16:creationId xmlns:a16="http://schemas.microsoft.com/office/drawing/2014/main" id="{EA2F655F-9570-9466-CB97-76CDA8588DA9}"/>
              </a:ext>
            </a:extLst>
          </p:cNvPr>
          <p:cNvSpPr txBox="1"/>
          <p:nvPr/>
        </p:nvSpPr>
        <p:spPr>
          <a:xfrm>
            <a:off x="4596514" y="6028837"/>
            <a:ext cx="3435714" cy="43088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200" b="1" i="0" u="none" strike="noStrike" kern="1200" cap="none" spc="0" normalizeH="0" baseline="0" noProof="0" dirty="0">
                <a:ln>
                  <a:noFill/>
                </a:ln>
                <a:solidFill>
                  <a:srgbClr val="ED7D31">
                    <a:lumMod val="75000"/>
                  </a:srgbClr>
                </a:solidFill>
                <a:effectLst/>
                <a:uLnTx/>
                <a:uFillTx/>
                <a:latin typeface="Calibri" panose="020F0502020204030204"/>
                <a:ea typeface="+mn-ea"/>
                <a:cs typeface="Arial" panose="020B0604020202020204" pitchFamily="34" charset="0"/>
              </a:rPr>
              <a:t>بعد</a:t>
            </a:r>
            <a:r>
              <a:rPr kumimoji="0" lang="fr-MA"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TaRL – </a:t>
            </a:r>
            <a:r>
              <a:rPr kumimoji="0" lang="ar-EG"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Arial" panose="020B0604020202020204" pitchFamily="34" charset="0"/>
              </a:rPr>
              <a:t>نونبر </a:t>
            </a:r>
            <a:r>
              <a:rPr kumimoji="0" lang="fr-FR"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2023</a:t>
            </a:r>
          </a:p>
        </p:txBody>
      </p:sp>
      <p:sp>
        <p:nvSpPr>
          <p:cNvPr id="15" name="ZoneTexte 14">
            <a:extLst>
              <a:ext uri="{FF2B5EF4-FFF2-40B4-BE49-F238E27FC236}">
                <a16:creationId xmlns:a16="http://schemas.microsoft.com/office/drawing/2014/main" id="{5E0B79E8-858D-3703-9AE1-9ED40B3F2130}"/>
              </a:ext>
            </a:extLst>
          </p:cNvPr>
          <p:cNvSpPr txBox="1"/>
          <p:nvPr/>
        </p:nvSpPr>
        <p:spPr>
          <a:xfrm>
            <a:off x="299844" y="1289670"/>
            <a:ext cx="11402530" cy="442674"/>
          </a:xfrm>
          <a:prstGeom prst="roundRect">
            <a:avLst/>
          </a:prstGeom>
          <a:solidFill>
            <a:schemeClr val="accent5">
              <a:lumMod val="50000"/>
            </a:schemeClr>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نتائج تلاميذ قسم طارل للمستوى 2 أفضل من نتائج </a:t>
            </a:r>
            <a:r>
              <a:rPr kumimoji="0" lang="ar-MA"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ق</a:t>
            </a:r>
            <a:r>
              <a:rPr kumimoji="0" lang="ar-EG"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سم غير طارل للمستوى الرابع</a:t>
            </a:r>
            <a:r>
              <a:rPr kumimoji="0" lang="ar-MA"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t>
            </a:r>
            <a:r>
              <a:rPr kumimoji="0" lang="fr-FR" sz="2000" b="1" i="0" u="none" strike="noStrike" kern="1200" cap="none" spc="0" normalizeH="0" baseline="0" noProof="0" dirty="0">
                <a:ln>
                  <a:noFill/>
                </a:ln>
                <a:solidFill>
                  <a:prstClr val="white"/>
                </a:solidFill>
                <a:effectLst/>
                <a:uLnTx/>
                <a:uFillTx/>
                <a:latin typeface="Calibri" panose="020F0502020204030204"/>
                <a:ea typeface="+mn-ea"/>
                <a:cs typeface="+mn-cs"/>
              </a:rPr>
              <a:t>  &lt;&lt; </a:t>
            </a:r>
            <a:r>
              <a:rPr kumimoji="0" lang="fr-MA" sz="20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ar-MA"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Arial" panose="020B0604020202020204" pitchFamily="34" charset="0"/>
              </a:rPr>
              <a:t>استدراك </a:t>
            </a:r>
            <a:r>
              <a:rPr kumimoji="0" lang="ar-EG"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Arial" panose="020B0604020202020204" pitchFamily="34" charset="0"/>
              </a:rPr>
              <a:t>موسمين دراسيين </a:t>
            </a:r>
            <a:endParaRPr kumimoji="0" lang="fr-FR"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p:txBody>
      </p:sp>
      <p:pic>
        <p:nvPicPr>
          <p:cNvPr id="19" name="Image 18">
            <a:extLst>
              <a:ext uri="{FF2B5EF4-FFF2-40B4-BE49-F238E27FC236}">
                <a16:creationId xmlns:a16="http://schemas.microsoft.com/office/drawing/2014/main" id="{61E0C05F-90F0-AE36-D73B-AEE4C706A331}"/>
              </a:ext>
            </a:extLst>
          </p:cNvPr>
          <p:cNvPicPr>
            <a:picLocks noChangeAspect="1"/>
          </p:cNvPicPr>
          <p:nvPr/>
        </p:nvPicPr>
        <p:blipFill rotWithShape="1">
          <a:blip r:embed="rId5">
            <a:clrChange>
              <a:clrFrom>
                <a:srgbClr val="FFFFFF"/>
              </a:clrFrom>
              <a:clrTo>
                <a:srgbClr val="FFFFFF">
                  <a:alpha val="0"/>
                </a:srgbClr>
              </a:clrTo>
            </a:clrChange>
          </a:blip>
          <a:srcRect l="46900" t="60203" r="34046" b="24682"/>
          <a:stretch/>
        </p:blipFill>
        <p:spPr>
          <a:xfrm>
            <a:off x="4596514" y="3315752"/>
            <a:ext cx="1138137" cy="624483"/>
          </a:xfrm>
          <a:prstGeom prst="rect">
            <a:avLst/>
          </a:prstGeom>
        </p:spPr>
      </p:pic>
      <p:sp>
        <p:nvSpPr>
          <p:cNvPr id="44" name="Rectangle 43">
            <a:extLst>
              <a:ext uri="{FF2B5EF4-FFF2-40B4-BE49-F238E27FC236}">
                <a16:creationId xmlns:a16="http://schemas.microsoft.com/office/drawing/2014/main" id="{7E9EE96D-0946-E3E7-F32A-7EBD897AA59A}"/>
              </a:ext>
            </a:extLst>
          </p:cNvPr>
          <p:cNvSpPr/>
          <p:nvPr/>
        </p:nvSpPr>
        <p:spPr>
          <a:xfrm rot="20370922">
            <a:off x="2125104" y="3991041"/>
            <a:ext cx="702227" cy="196718"/>
          </a:xfrm>
          <a:prstGeom prst="rect">
            <a:avLst/>
          </a:prstGeom>
          <a:solidFill>
            <a:srgbClr val="F1E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0A74E5F-EB94-4034-37E4-41DED8DE8F2C}"/>
              </a:ext>
            </a:extLst>
          </p:cNvPr>
          <p:cNvSpPr/>
          <p:nvPr/>
        </p:nvSpPr>
        <p:spPr>
          <a:xfrm rot="20370922">
            <a:off x="3406730" y="3529633"/>
            <a:ext cx="702227" cy="196718"/>
          </a:xfrm>
          <a:prstGeom prst="rect">
            <a:avLst/>
          </a:prstGeom>
          <a:solidFill>
            <a:srgbClr val="F1E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 name="Connecteur droit 42">
            <a:extLst>
              <a:ext uri="{FF2B5EF4-FFF2-40B4-BE49-F238E27FC236}">
                <a16:creationId xmlns:a16="http://schemas.microsoft.com/office/drawing/2014/main" id="{2E3611C2-80AB-F3F9-8DAD-40DDC976CB11}"/>
              </a:ext>
            </a:extLst>
          </p:cNvPr>
          <p:cNvCxnSpPr>
            <a:cxnSpLocks/>
          </p:cNvCxnSpPr>
          <p:nvPr/>
        </p:nvCxnSpPr>
        <p:spPr>
          <a:xfrm flipV="1">
            <a:off x="1429966" y="2850205"/>
            <a:ext cx="4571143" cy="1595337"/>
          </a:xfrm>
          <a:prstGeom prst="line">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3" name="Image 52">
            <a:extLst>
              <a:ext uri="{FF2B5EF4-FFF2-40B4-BE49-F238E27FC236}">
                <a16:creationId xmlns:a16="http://schemas.microsoft.com/office/drawing/2014/main" id="{9438E9DD-37C5-FFC0-2791-6CA150D348D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99554" y="4936978"/>
            <a:ext cx="3395012" cy="691577"/>
          </a:xfrm>
          <a:prstGeom prst="rect">
            <a:avLst/>
          </a:prstGeom>
        </p:spPr>
      </p:pic>
      <p:pic>
        <p:nvPicPr>
          <p:cNvPr id="54" name="Image 53">
            <a:extLst>
              <a:ext uri="{FF2B5EF4-FFF2-40B4-BE49-F238E27FC236}">
                <a16:creationId xmlns:a16="http://schemas.microsoft.com/office/drawing/2014/main" id="{1E882D3F-4297-D98A-9DB3-E3B7FB3D4623}"/>
              </a:ext>
            </a:extLst>
          </p:cNvPr>
          <p:cNvPicPr>
            <a:picLocks noChangeAspect="1"/>
          </p:cNvPicPr>
          <p:nvPr/>
        </p:nvPicPr>
        <p:blipFill rotWithShape="1">
          <a:blip r:embed="rId6">
            <a:clrChange>
              <a:clrFrom>
                <a:srgbClr val="FFFFFF"/>
              </a:clrFrom>
              <a:clrTo>
                <a:srgbClr val="FFFFFF">
                  <a:alpha val="0"/>
                </a:srgbClr>
              </a:clrTo>
            </a:clrChange>
          </a:blip>
          <a:srcRect l="-1" t="-4132" r="66477"/>
          <a:stretch/>
        </p:blipFill>
        <p:spPr>
          <a:xfrm>
            <a:off x="5888377" y="4908404"/>
            <a:ext cx="1138131" cy="720151"/>
          </a:xfrm>
          <a:prstGeom prst="rect">
            <a:avLst/>
          </a:prstGeom>
        </p:spPr>
      </p:pic>
      <p:pic>
        <p:nvPicPr>
          <p:cNvPr id="70" name="Image 69">
            <a:extLst>
              <a:ext uri="{FF2B5EF4-FFF2-40B4-BE49-F238E27FC236}">
                <a16:creationId xmlns:a16="http://schemas.microsoft.com/office/drawing/2014/main" id="{07C45EBF-CA05-B279-1A10-117B9C798F09}"/>
              </a:ext>
            </a:extLst>
          </p:cNvPr>
          <p:cNvPicPr>
            <a:picLocks noChangeAspect="1"/>
          </p:cNvPicPr>
          <p:nvPr/>
        </p:nvPicPr>
        <p:blipFill rotWithShape="1">
          <a:blip r:embed="rId7"/>
          <a:srcRect t="-1" b="15137"/>
          <a:stretch/>
        </p:blipFill>
        <p:spPr>
          <a:xfrm>
            <a:off x="7628552" y="2119529"/>
            <a:ext cx="3987130" cy="1195117"/>
          </a:xfrm>
          <a:prstGeom prst="rect">
            <a:avLst/>
          </a:prstGeom>
        </p:spPr>
      </p:pic>
      <p:sp>
        <p:nvSpPr>
          <p:cNvPr id="10" name="ZoneTexte 9">
            <a:extLst>
              <a:ext uri="{FF2B5EF4-FFF2-40B4-BE49-F238E27FC236}">
                <a16:creationId xmlns:a16="http://schemas.microsoft.com/office/drawing/2014/main" id="{CFC6DCB7-F5F3-8F93-AB4E-4B1B6C9C911C}"/>
              </a:ext>
            </a:extLst>
          </p:cNvPr>
          <p:cNvSpPr txBox="1"/>
          <p:nvPr/>
        </p:nvSpPr>
        <p:spPr>
          <a:xfrm>
            <a:off x="7955148" y="2243077"/>
            <a:ext cx="343571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4546A">
                    <a:lumMod val="75000"/>
                  </a:srgbClr>
                </a:solidFill>
                <a:effectLst/>
                <a:uLnTx/>
                <a:uFillTx/>
                <a:latin typeface="Calibri" panose="020F0502020204030204"/>
                <a:ea typeface="+mn-ea"/>
                <a:cs typeface="Arial" panose="020B0604020202020204" pitchFamily="34" charset="0"/>
              </a:rPr>
              <a:t>الجمع بالاحتفاظ: </a:t>
            </a:r>
            <a:r>
              <a:rPr kumimoji="0" lang="ar-M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حسب البرامج الرسمية،</a:t>
            </a:r>
            <a:r>
              <a:rPr kumimoji="0" lang="ar-MA" sz="1800" b="1" i="0" u="none" strike="noStrike" kern="1200" cap="none" spc="0" normalizeH="0" baseline="0" noProof="0" dirty="0">
                <a:ln>
                  <a:noFill/>
                </a:ln>
                <a:solidFill>
                  <a:srgbClr val="44546A">
                    <a:lumMod val="75000"/>
                  </a:srgbClr>
                </a:solidFill>
                <a:effectLst/>
                <a:uLnTx/>
                <a:uFillTx/>
                <a:latin typeface="Calibri" panose="020F0502020204030204"/>
                <a:ea typeface="+mn-ea"/>
                <a:cs typeface="Arial" panose="020B0604020202020204" pitchFamily="34" charset="0"/>
              </a:rPr>
              <a:t> </a:t>
            </a:r>
            <a:r>
              <a:rPr kumimoji="0" lang="ar-MA" sz="1800" b="0" i="0" u="none" strike="noStrike" kern="1200" cap="none" spc="0" normalizeH="0" baseline="0" noProof="0" dirty="0">
                <a:ln>
                  <a:noFill/>
                </a:ln>
                <a:solidFill>
                  <a:srgbClr val="44546A">
                    <a:lumMod val="75000"/>
                  </a:srgbClr>
                </a:solidFill>
                <a:effectLst/>
                <a:uLnTx/>
                <a:uFillTx/>
                <a:latin typeface="Calibri" panose="020F0502020204030204"/>
                <a:ea typeface="+mn-ea"/>
                <a:cs typeface="Arial" panose="020B0604020202020204" pitchFamily="34" charset="0"/>
              </a:rPr>
              <a:t>من المفترض أن يكون المتعلمون </a:t>
            </a:r>
            <a:r>
              <a:rPr kumimoji="0" lang="ar-MA" sz="1800" b="1" i="0" u="sng" strike="noStrike" kern="1200" cap="none" spc="0" normalizeH="0" baseline="0" noProof="0" dirty="0">
                <a:ln>
                  <a:noFill/>
                </a:ln>
                <a:solidFill>
                  <a:srgbClr val="44546A">
                    <a:lumMod val="75000"/>
                  </a:srgbClr>
                </a:solidFill>
                <a:effectLst/>
                <a:uLnTx/>
                <a:uFillTx/>
                <a:latin typeface="Calibri" panose="020F0502020204030204"/>
                <a:ea typeface="+mn-ea"/>
                <a:cs typeface="Arial" panose="020B0604020202020204" pitchFamily="34" charset="0"/>
              </a:rPr>
              <a:t>في بداية المستوى الثاني متحكمين في عملية الجمع. </a:t>
            </a:r>
            <a:endParaRPr kumimoji="0" lang="fr-FR" sz="1800" b="1" i="0" u="sng" strike="noStrike" kern="1200" cap="none" spc="0" normalizeH="0" baseline="0" noProof="0" dirty="0">
              <a:ln>
                <a:noFill/>
              </a:ln>
              <a:solidFill>
                <a:srgbClr val="44546A">
                  <a:lumMod val="75000"/>
                </a:srgbClr>
              </a:solidFill>
              <a:effectLst/>
              <a:uLnTx/>
              <a:uFillTx/>
              <a:latin typeface="Calibri" panose="020F0502020204030204"/>
              <a:ea typeface="+mn-ea"/>
              <a:cs typeface="+mn-cs"/>
            </a:endParaRPr>
          </a:p>
        </p:txBody>
      </p:sp>
      <p:sp>
        <p:nvSpPr>
          <p:cNvPr id="11" name="Rectangle : coins arrondis 10">
            <a:extLst>
              <a:ext uri="{FF2B5EF4-FFF2-40B4-BE49-F238E27FC236}">
                <a16:creationId xmlns:a16="http://schemas.microsoft.com/office/drawing/2014/main" id="{F8191A86-A865-9B31-1FF8-6F2A8DEFA6DD}"/>
              </a:ext>
            </a:extLst>
          </p:cNvPr>
          <p:cNvSpPr/>
          <p:nvPr/>
        </p:nvSpPr>
        <p:spPr>
          <a:xfrm>
            <a:off x="7619730" y="2140088"/>
            <a:ext cx="3989815" cy="3640695"/>
          </a:xfrm>
          <a:prstGeom prst="roundRect">
            <a:avLst>
              <a:gd name="adj" fmla="val 5987"/>
            </a:avLst>
          </a:prstGeom>
          <a:noFill/>
          <a:ln w="28575">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ZoneTexte 71">
            <a:extLst>
              <a:ext uri="{FF2B5EF4-FFF2-40B4-BE49-F238E27FC236}">
                <a16:creationId xmlns:a16="http://schemas.microsoft.com/office/drawing/2014/main" id="{5F116A69-6D1F-EC94-9890-CAFD80354022}"/>
              </a:ext>
            </a:extLst>
          </p:cNvPr>
          <p:cNvSpPr txBox="1"/>
          <p:nvPr/>
        </p:nvSpPr>
        <p:spPr>
          <a:xfrm>
            <a:off x="7910766" y="5028478"/>
            <a:ext cx="36470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400" b="0"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عملية جمع من الرائز  البعدي طارل: عملية  </a:t>
            </a:r>
            <a:r>
              <a:rPr kumimoji="0" lang="ar-MA"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مكافئة ومختلفة عن  </a:t>
            </a:r>
            <a:r>
              <a:rPr kumimoji="0" lang="ar-MA" sz="1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عمليات الرائز القبلي. </a:t>
            </a:r>
            <a:endParaRPr kumimoji="0" lang="fr-FR"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ZoneTexte 72">
            <a:extLst>
              <a:ext uri="{FF2B5EF4-FFF2-40B4-BE49-F238E27FC236}">
                <a16:creationId xmlns:a16="http://schemas.microsoft.com/office/drawing/2014/main" id="{BDF29C25-897A-934B-D68C-1345F010B82E}"/>
              </a:ext>
            </a:extLst>
          </p:cNvPr>
          <p:cNvSpPr txBox="1"/>
          <p:nvPr/>
        </p:nvSpPr>
        <p:spPr>
          <a:xfrm flipH="1">
            <a:off x="4405535" y="3891595"/>
            <a:ext cx="1482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حجم الأثر </a:t>
            </a:r>
            <a:endParaRPr kumimoji="0" lang="fr-FR" sz="1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2" name="TextBox 1"/>
          <p:cNvSpPr txBox="1"/>
          <p:nvPr/>
        </p:nvSpPr>
        <p:spPr>
          <a:xfrm>
            <a:off x="3098956" y="488923"/>
            <a:ext cx="579040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20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الرياضيات - الجمع – المستوى 2</a:t>
            </a:r>
            <a:endParaRPr kumimoji="0" lang="fr-FR" sz="32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808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E7BB8AC-D5B2-8F6E-F9EE-7DFAAA4F2ED4}"/>
              </a:ext>
            </a:extLst>
          </p:cNvPr>
          <p:cNvPicPr>
            <a:picLocks noChangeAspect="1"/>
          </p:cNvPicPr>
          <p:nvPr/>
        </p:nvPicPr>
        <p:blipFill rotWithShape="1">
          <a:blip r:embed="rId2"/>
          <a:srcRect t="3067" b="13512"/>
          <a:stretch/>
        </p:blipFill>
        <p:spPr>
          <a:xfrm>
            <a:off x="3740" y="0"/>
            <a:ext cx="12192000" cy="6868438"/>
          </a:xfrm>
          <a:prstGeom prst="rect">
            <a:avLst/>
          </a:prstGeom>
        </p:spPr>
      </p:pic>
      <p:pic>
        <p:nvPicPr>
          <p:cNvPr id="3" name="Image 2">
            <a:extLst>
              <a:ext uri="{FF2B5EF4-FFF2-40B4-BE49-F238E27FC236}">
                <a16:creationId xmlns:a16="http://schemas.microsoft.com/office/drawing/2014/main" id="{96A1F06E-AC00-00B1-BB35-75958B27FC0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53089" y="1984327"/>
            <a:ext cx="6411915" cy="3817954"/>
          </a:xfrm>
          <a:prstGeom prst="rect">
            <a:avLst/>
          </a:prstGeom>
        </p:spPr>
      </p:pic>
      <p:sp>
        <p:nvSpPr>
          <p:cNvPr id="5" name="Accolade fermante 4">
            <a:extLst>
              <a:ext uri="{FF2B5EF4-FFF2-40B4-BE49-F238E27FC236}">
                <a16:creationId xmlns:a16="http://schemas.microsoft.com/office/drawing/2014/main" id="{464282E9-3CFE-BAC4-E785-B4F7879A8B74}"/>
              </a:ext>
            </a:extLst>
          </p:cNvPr>
          <p:cNvSpPr/>
          <p:nvPr/>
        </p:nvSpPr>
        <p:spPr>
          <a:xfrm rot="5400000">
            <a:off x="2389093" y="4240821"/>
            <a:ext cx="281161" cy="3234215"/>
          </a:xfrm>
          <a:prstGeom prst="rightBrac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Accolade fermante 5">
            <a:extLst>
              <a:ext uri="{FF2B5EF4-FFF2-40B4-BE49-F238E27FC236}">
                <a16:creationId xmlns:a16="http://schemas.microsoft.com/office/drawing/2014/main" id="{D2958BA2-A656-F2C8-FFAF-DF91ADE36396}"/>
              </a:ext>
            </a:extLst>
          </p:cNvPr>
          <p:cNvSpPr/>
          <p:nvPr/>
        </p:nvSpPr>
        <p:spPr>
          <a:xfrm rot="5400000">
            <a:off x="6185098" y="4998268"/>
            <a:ext cx="297463" cy="1694837"/>
          </a:xfrm>
          <a:prstGeom prst="rightBrac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5E0B79E8-858D-3703-9AE1-9ED40B3F2130}"/>
              </a:ext>
            </a:extLst>
          </p:cNvPr>
          <p:cNvSpPr txBox="1"/>
          <p:nvPr/>
        </p:nvSpPr>
        <p:spPr>
          <a:xfrm>
            <a:off x="299844" y="1377217"/>
            <a:ext cx="11402530" cy="442674"/>
          </a:xfrm>
          <a:prstGeom prst="roundRect">
            <a:avLst/>
          </a:prstGeom>
          <a:solidFill>
            <a:schemeClr val="accent5">
              <a:lumMod val="50000"/>
            </a:schemeClr>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نتائج تلاميذ قسم طارل للمستوى 3 أفضل من نتائج </a:t>
            </a:r>
            <a:r>
              <a:rPr kumimoji="0" lang="ar-MA"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ق</a:t>
            </a:r>
            <a:r>
              <a:rPr kumimoji="0" lang="ar-EG"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سم غير طارل للمستوى الخامس</a:t>
            </a:r>
            <a:r>
              <a:rPr kumimoji="0" lang="fr-FR" sz="20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MA" sz="2000" b="1" i="0" u="none" strike="noStrike" kern="1200" cap="none" spc="0" normalizeH="0" baseline="0" noProof="0" dirty="0">
                <a:ln>
                  <a:noFill/>
                </a:ln>
                <a:solidFill>
                  <a:prstClr val="white"/>
                </a:solidFill>
                <a:effectLst/>
                <a:uLnTx/>
                <a:uFillTx/>
                <a:latin typeface="Calibri" panose="020F0502020204030204"/>
                <a:ea typeface="+mn-ea"/>
                <a:cs typeface="+mn-cs"/>
              </a:rPr>
              <a:t>&lt;&lt;  </a:t>
            </a:r>
            <a:r>
              <a:rPr kumimoji="0" lang="ar-MA"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Arial" panose="020B0604020202020204" pitchFamily="34" charset="0"/>
              </a:rPr>
              <a:t>استدراك </a:t>
            </a:r>
            <a:r>
              <a:rPr kumimoji="0" lang="ar-EG"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Arial" panose="020B0604020202020204" pitchFamily="34" charset="0"/>
              </a:rPr>
              <a:t>موسمين دراسيين </a:t>
            </a:r>
            <a:endParaRPr kumimoji="0" lang="fr-FR"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7E9EE96D-0946-E3E7-F32A-7EBD897AA59A}"/>
              </a:ext>
            </a:extLst>
          </p:cNvPr>
          <p:cNvSpPr/>
          <p:nvPr/>
        </p:nvSpPr>
        <p:spPr>
          <a:xfrm rot="20370922">
            <a:off x="2125104" y="4107772"/>
            <a:ext cx="702227" cy="196718"/>
          </a:xfrm>
          <a:prstGeom prst="rect">
            <a:avLst/>
          </a:prstGeom>
          <a:solidFill>
            <a:srgbClr val="F1E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0A74E5F-EB94-4034-37E4-41DED8DE8F2C}"/>
              </a:ext>
            </a:extLst>
          </p:cNvPr>
          <p:cNvSpPr/>
          <p:nvPr/>
        </p:nvSpPr>
        <p:spPr>
          <a:xfrm rot="20370922">
            <a:off x="3406730" y="3646364"/>
            <a:ext cx="702227" cy="196718"/>
          </a:xfrm>
          <a:prstGeom prst="rect">
            <a:avLst/>
          </a:prstGeom>
          <a:solidFill>
            <a:srgbClr val="F1E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 name="Connecteur droit 42">
            <a:extLst>
              <a:ext uri="{FF2B5EF4-FFF2-40B4-BE49-F238E27FC236}">
                <a16:creationId xmlns:a16="http://schemas.microsoft.com/office/drawing/2014/main" id="{2E3611C2-80AB-F3F9-8DAD-40DDC976CB11}"/>
              </a:ext>
            </a:extLst>
          </p:cNvPr>
          <p:cNvCxnSpPr>
            <a:cxnSpLocks/>
          </p:cNvCxnSpPr>
          <p:nvPr/>
        </p:nvCxnSpPr>
        <p:spPr>
          <a:xfrm flipV="1">
            <a:off x="1476217" y="2850658"/>
            <a:ext cx="4619783" cy="1706678"/>
          </a:xfrm>
          <a:prstGeom prst="line">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D73F2BD8-A861-6465-525D-AAE100B7EBD1}"/>
              </a:ext>
            </a:extLst>
          </p:cNvPr>
          <p:cNvPicPr>
            <a:picLocks noChangeAspect="1"/>
          </p:cNvPicPr>
          <p:nvPr/>
        </p:nvPicPr>
        <p:blipFill rotWithShape="1">
          <a:blip r:embed="rId4">
            <a:clrChange>
              <a:clrFrom>
                <a:srgbClr val="FFFFFF"/>
              </a:clrFrom>
              <a:clrTo>
                <a:srgbClr val="FFFFFF">
                  <a:alpha val="0"/>
                </a:srgbClr>
              </a:clrTo>
            </a:clrChange>
          </a:blip>
          <a:srcRect l="50732" t="57718" r="32267" b="26952"/>
          <a:stretch/>
        </p:blipFill>
        <p:spPr>
          <a:xfrm>
            <a:off x="4610168" y="3522688"/>
            <a:ext cx="1002773" cy="631334"/>
          </a:xfrm>
          <a:prstGeom prst="rect">
            <a:avLst/>
          </a:prstGeom>
        </p:spPr>
      </p:pic>
      <p:pic>
        <p:nvPicPr>
          <p:cNvPr id="16" name="Image 15">
            <a:extLst>
              <a:ext uri="{FF2B5EF4-FFF2-40B4-BE49-F238E27FC236}">
                <a16:creationId xmlns:a16="http://schemas.microsoft.com/office/drawing/2014/main" id="{23D6AFF1-4EC6-64FE-5920-34D596A5184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845604" y="3341982"/>
            <a:ext cx="1537028" cy="1903659"/>
          </a:xfrm>
          <a:prstGeom prst="rect">
            <a:avLst/>
          </a:prstGeom>
        </p:spPr>
      </p:pic>
      <p:pic>
        <p:nvPicPr>
          <p:cNvPr id="28" name="Image 27">
            <a:extLst>
              <a:ext uri="{FF2B5EF4-FFF2-40B4-BE49-F238E27FC236}">
                <a16:creationId xmlns:a16="http://schemas.microsoft.com/office/drawing/2014/main" id="{8FB5BD18-ED3A-32B8-517C-0DDD3DECD1FC}"/>
              </a:ext>
            </a:extLst>
          </p:cNvPr>
          <p:cNvPicPr>
            <a:picLocks noChangeAspect="1"/>
          </p:cNvPicPr>
          <p:nvPr/>
        </p:nvPicPr>
        <p:blipFill rotWithShape="1">
          <a:blip r:embed="rId6"/>
          <a:srcRect t="-1" b="15137"/>
          <a:stretch/>
        </p:blipFill>
        <p:spPr>
          <a:xfrm>
            <a:off x="7620553" y="2151511"/>
            <a:ext cx="3987130" cy="1195117"/>
          </a:xfrm>
          <a:prstGeom prst="rect">
            <a:avLst/>
          </a:prstGeom>
        </p:spPr>
      </p:pic>
      <p:sp>
        <p:nvSpPr>
          <p:cNvPr id="30" name="Rectangle : coins arrondis 29">
            <a:extLst>
              <a:ext uri="{FF2B5EF4-FFF2-40B4-BE49-F238E27FC236}">
                <a16:creationId xmlns:a16="http://schemas.microsoft.com/office/drawing/2014/main" id="{7105A20B-B305-2D63-3778-4455BB515F29}"/>
              </a:ext>
            </a:extLst>
          </p:cNvPr>
          <p:cNvSpPr/>
          <p:nvPr/>
        </p:nvSpPr>
        <p:spPr>
          <a:xfrm>
            <a:off x="7619730" y="2140088"/>
            <a:ext cx="3989815" cy="3506097"/>
          </a:xfrm>
          <a:prstGeom prst="roundRect">
            <a:avLst>
              <a:gd name="adj" fmla="val 5987"/>
            </a:avLst>
          </a:prstGeom>
          <a:noFill/>
          <a:ln w="28575">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E96B0D5E-C580-B0F4-ABDE-FE83217415F7}"/>
              </a:ext>
            </a:extLst>
          </p:cNvPr>
          <p:cNvSpPr txBox="1"/>
          <p:nvPr/>
        </p:nvSpPr>
        <p:spPr>
          <a:xfrm>
            <a:off x="7795952" y="2301441"/>
            <a:ext cx="363633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الطرح</a:t>
            </a:r>
            <a:r>
              <a:rPr kumimoji="0" lang="ar-MA"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 : </a:t>
            </a:r>
            <a:r>
              <a:rPr kumimoji="0" lang="ar-M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حسب البرامج الرسمية، </a:t>
            </a:r>
            <a:r>
              <a:rPr kumimoji="0" lang="ar-MA"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من المفترض يكون المتعلمون في </a:t>
            </a:r>
            <a:r>
              <a:rPr kumimoji="0" lang="a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بداية المستوى الثالث</a:t>
            </a:r>
            <a:r>
              <a:rPr kumimoji="0" lang="ar-MA"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 متحكمين من عملية الطرح. </a:t>
            </a:r>
            <a:endParaRPr kumimoji="0" lang="fr-FR"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1" name="ZoneTexte 30">
            <a:extLst>
              <a:ext uri="{FF2B5EF4-FFF2-40B4-BE49-F238E27FC236}">
                <a16:creationId xmlns:a16="http://schemas.microsoft.com/office/drawing/2014/main" id="{BEA645C6-7B9B-94B9-0441-4BB5E976AA22}"/>
              </a:ext>
            </a:extLst>
          </p:cNvPr>
          <p:cNvSpPr txBox="1"/>
          <p:nvPr/>
        </p:nvSpPr>
        <p:spPr>
          <a:xfrm>
            <a:off x="7823215" y="5094901"/>
            <a:ext cx="36470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400" b="0"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عملية طرح من الرائز  البعدي طارل: عملية  </a:t>
            </a:r>
            <a:r>
              <a:rPr kumimoji="0" lang="ar-MA"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مكافئة ومختلفة عن  </a:t>
            </a:r>
            <a:r>
              <a:rPr kumimoji="0" lang="ar-MA" sz="1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عمليات الرائز القبلي. </a:t>
            </a:r>
            <a:endParaRPr kumimoji="0" lang="fr-FR"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83831774-6F7D-2DCD-CF3C-B0B92CF209C7}"/>
              </a:ext>
            </a:extLst>
          </p:cNvPr>
          <p:cNvSpPr txBox="1"/>
          <p:nvPr/>
        </p:nvSpPr>
        <p:spPr>
          <a:xfrm flipH="1">
            <a:off x="4251909" y="4133525"/>
            <a:ext cx="1482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حجم الأثر </a:t>
            </a:r>
            <a:endParaRPr kumimoji="0" lang="fr-FR" sz="1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22" name="TextBox 21"/>
          <p:cNvSpPr txBox="1"/>
          <p:nvPr/>
        </p:nvSpPr>
        <p:spPr>
          <a:xfrm>
            <a:off x="2839551" y="354138"/>
            <a:ext cx="5790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الرياضيات - الطرح – المستوى 3</a:t>
            </a:r>
            <a:endParaRPr kumimoji="0" lang="fr-FR" sz="36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23" name="ZoneTexte 11">
            <a:extLst>
              <a:ext uri="{FF2B5EF4-FFF2-40B4-BE49-F238E27FC236}">
                <a16:creationId xmlns:a16="http://schemas.microsoft.com/office/drawing/2014/main" id="{4C632A11-1322-7813-69A1-2616996E2A75}"/>
              </a:ext>
            </a:extLst>
          </p:cNvPr>
          <p:cNvSpPr txBox="1"/>
          <p:nvPr/>
        </p:nvSpPr>
        <p:spPr>
          <a:xfrm>
            <a:off x="912566" y="6028837"/>
            <a:ext cx="3435714" cy="43088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200" b="1" i="0" u="none" strike="noStrike" kern="1200" cap="none" spc="0" normalizeH="0" baseline="0" noProof="0" dirty="0">
                <a:ln>
                  <a:noFill/>
                </a:ln>
                <a:solidFill>
                  <a:srgbClr val="ED7D31">
                    <a:lumMod val="75000"/>
                  </a:srgbClr>
                </a:solidFill>
                <a:effectLst/>
                <a:uLnTx/>
                <a:uFillTx/>
                <a:latin typeface="Calibri" panose="020F0502020204030204"/>
                <a:ea typeface="+mn-ea"/>
                <a:cs typeface="Arial" panose="020B0604020202020204" pitchFamily="34" charset="0"/>
              </a:rPr>
              <a:t>قبل</a:t>
            </a:r>
            <a:r>
              <a:rPr kumimoji="0" lang="fr-MA"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TaRL – </a:t>
            </a:r>
            <a:r>
              <a:rPr kumimoji="0" lang="ar-EG"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Arial" panose="020B0604020202020204" pitchFamily="34" charset="0"/>
              </a:rPr>
              <a:t>شتنبر </a:t>
            </a:r>
            <a:r>
              <a:rPr kumimoji="0" lang="fr-FR"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2023</a:t>
            </a:r>
          </a:p>
        </p:txBody>
      </p:sp>
      <p:sp>
        <p:nvSpPr>
          <p:cNvPr id="27" name="ZoneTexte 12">
            <a:extLst>
              <a:ext uri="{FF2B5EF4-FFF2-40B4-BE49-F238E27FC236}">
                <a16:creationId xmlns:a16="http://schemas.microsoft.com/office/drawing/2014/main" id="{EA2F655F-9570-9466-CB97-76CDA8588DA9}"/>
              </a:ext>
            </a:extLst>
          </p:cNvPr>
          <p:cNvSpPr txBox="1"/>
          <p:nvPr/>
        </p:nvSpPr>
        <p:spPr>
          <a:xfrm>
            <a:off x="4596514" y="6028837"/>
            <a:ext cx="3435714" cy="43088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200" b="1" i="0" u="none" strike="noStrike" kern="1200" cap="none" spc="0" normalizeH="0" baseline="0" noProof="0" dirty="0">
                <a:ln>
                  <a:noFill/>
                </a:ln>
                <a:solidFill>
                  <a:srgbClr val="ED7D31">
                    <a:lumMod val="75000"/>
                  </a:srgbClr>
                </a:solidFill>
                <a:effectLst/>
                <a:uLnTx/>
                <a:uFillTx/>
                <a:latin typeface="Calibri" panose="020F0502020204030204"/>
                <a:ea typeface="+mn-ea"/>
                <a:cs typeface="Arial" panose="020B0604020202020204" pitchFamily="34" charset="0"/>
              </a:rPr>
              <a:t>بعد</a:t>
            </a:r>
            <a:r>
              <a:rPr kumimoji="0" lang="fr-MA"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TaRL – </a:t>
            </a:r>
            <a:r>
              <a:rPr kumimoji="0" lang="ar-EG"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Arial" panose="020B0604020202020204" pitchFamily="34" charset="0"/>
              </a:rPr>
              <a:t>نونبر </a:t>
            </a:r>
            <a:r>
              <a:rPr kumimoji="0" lang="fr-FR"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2023</a:t>
            </a:r>
          </a:p>
        </p:txBody>
      </p:sp>
    </p:spTree>
    <p:extLst>
      <p:ext uri="{BB962C8B-B14F-4D97-AF65-F5344CB8AC3E}">
        <p14:creationId xmlns:p14="http://schemas.microsoft.com/office/powerpoint/2010/main" val="4013659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C8F2681-0A16-FB17-3906-A1515E1440C4}"/>
              </a:ext>
            </a:extLst>
          </p:cNvPr>
          <p:cNvPicPr>
            <a:picLocks noChangeAspect="1"/>
          </p:cNvPicPr>
          <p:nvPr/>
        </p:nvPicPr>
        <p:blipFill rotWithShape="1">
          <a:blip r:embed="rId2"/>
          <a:srcRect t="3067" b="13512"/>
          <a:stretch/>
        </p:blipFill>
        <p:spPr>
          <a:xfrm>
            <a:off x="3740" y="0"/>
            <a:ext cx="12192000" cy="6868438"/>
          </a:xfrm>
          <a:prstGeom prst="rect">
            <a:avLst/>
          </a:prstGeom>
        </p:spPr>
      </p:pic>
      <p:pic>
        <p:nvPicPr>
          <p:cNvPr id="10" name="Image 9">
            <a:extLst>
              <a:ext uri="{FF2B5EF4-FFF2-40B4-BE49-F238E27FC236}">
                <a16:creationId xmlns:a16="http://schemas.microsoft.com/office/drawing/2014/main" id="{6B83B049-F639-6767-3534-C6F52EC79EA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18683" y="2004827"/>
            <a:ext cx="5943598" cy="3832484"/>
          </a:xfrm>
          <a:prstGeom prst="rect">
            <a:avLst/>
          </a:prstGeom>
        </p:spPr>
      </p:pic>
      <p:sp>
        <p:nvSpPr>
          <p:cNvPr id="5" name="Accolade fermante 4">
            <a:extLst>
              <a:ext uri="{FF2B5EF4-FFF2-40B4-BE49-F238E27FC236}">
                <a16:creationId xmlns:a16="http://schemas.microsoft.com/office/drawing/2014/main" id="{464282E9-3CFE-BAC4-E785-B4F7879A8B74}"/>
              </a:ext>
            </a:extLst>
          </p:cNvPr>
          <p:cNvSpPr/>
          <p:nvPr/>
        </p:nvSpPr>
        <p:spPr>
          <a:xfrm rot="5400000">
            <a:off x="2554464" y="4289457"/>
            <a:ext cx="281161" cy="3234215"/>
          </a:xfrm>
          <a:prstGeom prst="rightBrac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Accolade fermante 5">
            <a:extLst>
              <a:ext uri="{FF2B5EF4-FFF2-40B4-BE49-F238E27FC236}">
                <a16:creationId xmlns:a16="http://schemas.microsoft.com/office/drawing/2014/main" id="{D2958BA2-A656-F2C8-FFAF-DF91ADE36396}"/>
              </a:ext>
            </a:extLst>
          </p:cNvPr>
          <p:cNvSpPr/>
          <p:nvPr/>
        </p:nvSpPr>
        <p:spPr>
          <a:xfrm rot="5400000">
            <a:off x="5990544" y="5046904"/>
            <a:ext cx="297463" cy="1694837"/>
          </a:xfrm>
          <a:prstGeom prst="rightBrac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5E0B79E8-858D-3703-9AE1-9ED40B3F2130}"/>
              </a:ext>
            </a:extLst>
          </p:cNvPr>
          <p:cNvSpPr txBox="1"/>
          <p:nvPr/>
        </p:nvSpPr>
        <p:spPr>
          <a:xfrm>
            <a:off x="386452" y="1273396"/>
            <a:ext cx="11402530" cy="442674"/>
          </a:xfrm>
          <a:prstGeom prst="roundRect">
            <a:avLst/>
          </a:prstGeom>
          <a:solidFill>
            <a:schemeClr val="accent5">
              <a:lumMod val="50000"/>
            </a:schemeClr>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نتائج تلاميذ قسم طارل للمستوى 5 أفضل من نتائج </a:t>
            </a:r>
            <a:r>
              <a:rPr kumimoji="0" lang="ar-MA"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ق</a:t>
            </a:r>
            <a:r>
              <a:rPr kumimoji="0" lang="ar-EG"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سم غير طارل للمستوى السادس </a:t>
            </a:r>
            <a:r>
              <a:rPr kumimoji="0" lang="fr-FR" sz="2000" b="1" i="0" u="none" strike="noStrike" kern="1200" cap="none" spc="0" normalizeH="0" baseline="0" noProof="0" dirty="0">
                <a:ln>
                  <a:noFill/>
                </a:ln>
                <a:solidFill>
                  <a:prstClr val="white"/>
                </a:solidFill>
                <a:effectLst/>
                <a:uLnTx/>
                <a:uFillTx/>
                <a:latin typeface="Calibri" panose="020F0502020204030204"/>
                <a:ea typeface="+mn-ea"/>
                <a:cs typeface="+mn-cs"/>
              </a:rPr>
              <a:t> &lt;&lt;</a:t>
            </a:r>
            <a:r>
              <a:rPr kumimoji="0" lang="ar-MA"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Arial" panose="020B0604020202020204" pitchFamily="34" charset="0"/>
              </a:rPr>
              <a:t>استدراك </a:t>
            </a:r>
            <a:r>
              <a:rPr kumimoji="0" lang="ar-EG"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Arial" panose="020B0604020202020204" pitchFamily="34" charset="0"/>
              </a:rPr>
              <a:t>موسم دراسي </a:t>
            </a:r>
            <a:endParaRPr kumimoji="0" lang="fr-FR"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0A74E5F-EB94-4034-37E4-41DED8DE8F2C}"/>
              </a:ext>
            </a:extLst>
          </p:cNvPr>
          <p:cNvSpPr/>
          <p:nvPr/>
        </p:nvSpPr>
        <p:spPr>
          <a:xfrm rot="19567100">
            <a:off x="3073576" y="4078344"/>
            <a:ext cx="702227" cy="196718"/>
          </a:xfrm>
          <a:prstGeom prst="rect">
            <a:avLst/>
          </a:prstGeom>
          <a:solidFill>
            <a:srgbClr val="F3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 name="Connecteur droit 42">
            <a:extLst>
              <a:ext uri="{FF2B5EF4-FFF2-40B4-BE49-F238E27FC236}">
                <a16:creationId xmlns:a16="http://schemas.microsoft.com/office/drawing/2014/main" id="{2E3611C2-80AB-F3F9-8DAD-40DDC976CB11}"/>
              </a:ext>
            </a:extLst>
          </p:cNvPr>
          <p:cNvCxnSpPr>
            <a:cxnSpLocks/>
          </p:cNvCxnSpPr>
          <p:nvPr/>
        </p:nvCxnSpPr>
        <p:spPr>
          <a:xfrm flipV="1">
            <a:off x="2417349" y="2738504"/>
            <a:ext cx="3346266" cy="2063215"/>
          </a:xfrm>
          <a:prstGeom prst="line">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730B4ACD-A618-3017-8410-9BF91E76707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835662" y="3454106"/>
            <a:ext cx="1760241" cy="1719305"/>
          </a:xfrm>
          <a:prstGeom prst="rect">
            <a:avLst/>
          </a:prstGeom>
        </p:spPr>
      </p:pic>
      <p:pic>
        <p:nvPicPr>
          <p:cNvPr id="7" name="Image 6">
            <a:extLst>
              <a:ext uri="{FF2B5EF4-FFF2-40B4-BE49-F238E27FC236}">
                <a16:creationId xmlns:a16="http://schemas.microsoft.com/office/drawing/2014/main" id="{7CE99DA9-476F-8F90-5787-B0BB65065066}"/>
              </a:ext>
            </a:extLst>
          </p:cNvPr>
          <p:cNvPicPr>
            <a:picLocks noChangeAspect="1"/>
          </p:cNvPicPr>
          <p:nvPr/>
        </p:nvPicPr>
        <p:blipFill rotWithShape="1">
          <a:blip r:embed="rId5">
            <a:clrChange>
              <a:clrFrom>
                <a:srgbClr val="FFFFFF"/>
              </a:clrFrom>
              <a:clrTo>
                <a:srgbClr val="FFFFFF">
                  <a:alpha val="0"/>
                </a:srgbClr>
              </a:clrTo>
            </a:clrChange>
          </a:blip>
          <a:srcRect l="47943" t="54658" r="33787" b="28903"/>
          <a:stretch/>
        </p:blipFill>
        <p:spPr>
          <a:xfrm>
            <a:off x="4386024" y="3702351"/>
            <a:ext cx="1152210" cy="729442"/>
          </a:xfrm>
          <a:prstGeom prst="rect">
            <a:avLst/>
          </a:prstGeom>
        </p:spPr>
      </p:pic>
      <p:pic>
        <p:nvPicPr>
          <p:cNvPr id="25" name="Image 24">
            <a:extLst>
              <a:ext uri="{FF2B5EF4-FFF2-40B4-BE49-F238E27FC236}">
                <a16:creationId xmlns:a16="http://schemas.microsoft.com/office/drawing/2014/main" id="{FA59D90D-D903-A13C-698D-9324D1DFE485}"/>
              </a:ext>
            </a:extLst>
          </p:cNvPr>
          <p:cNvPicPr>
            <a:picLocks noChangeAspect="1"/>
          </p:cNvPicPr>
          <p:nvPr/>
        </p:nvPicPr>
        <p:blipFill rotWithShape="1">
          <a:blip r:embed="rId6"/>
          <a:srcRect t="-1" b="15137"/>
          <a:stretch/>
        </p:blipFill>
        <p:spPr>
          <a:xfrm>
            <a:off x="7620553" y="2151511"/>
            <a:ext cx="3987130" cy="1195117"/>
          </a:xfrm>
          <a:prstGeom prst="rect">
            <a:avLst/>
          </a:prstGeom>
        </p:spPr>
      </p:pic>
      <p:sp>
        <p:nvSpPr>
          <p:cNvPr id="26" name="Rectangle : coins arrondis 25">
            <a:extLst>
              <a:ext uri="{FF2B5EF4-FFF2-40B4-BE49-F238E27FC236}">
                <a16:creationId xmlns:a16="http://schemas.microsoft.com/office/drawing/2014/main" id="{859E362D-B64A-9597-2A1A-C8505F748738}"/>
              </a:ext>
            </a:extLst>
          </p:cNvPr>
          <p:cNvSpPr/>
          <p:nvPr/>
        </p:nvSpPr>
        <p:spPr>
          <a:xfrm>
            <a:off x="7619730" y="2140088"/>
            <a:ext cx="3989815" cy="3506097"/>
          </a:xfrm>
          <a:prstGeom prst="roundRect">
            <a:avLst>
              <a:gd name="adj" fmla="val 5987"/>
            </a:avLst>
          </a:prstGeom>
          <a:noFill/>
          <a:ln w="28575">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34F222A4-09E4-5199-6161-B4F455383CED}"/>
              </a:ext>
            </a:extLst>
          </p:cNvPr>
          <p:cNvSpPr txBox="1"/>
          <p:nvPr/>
        </p:nvSpPr>
        <p:spPr>
          <a:xfrm>
            <a:off x="7823215" y="5094901"/>
            <a:ext cx="36470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عملية ضرب من الرائز  البعدي طارل: عملية  </a:t>
            </a:r>
            <a:r>
              <a:rPr kumimoji="0" lang="ar-MA"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مكافئة ومختلفة عن  </a:t>
            </a:r>
            <a:r>
              <a:rPr kumimoji="0" lang="ar-MA" sz="1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عمليات الرائز القبلي.</a:t>
            </a:r>
            <a:endParaRPr kumimoji="0" lang="fr-FR"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4C65376B-FF00-CD84-0A30-66BE6C87FABD}"/>
              </a:ext>
            </a:extLst>
          </p:cNvPr>
          <p:cNvSpPr txBox="1"/>
          <p:nvPr/>
        </p:nvSpPr>
        <p:spPr>
          <a:xfrm>
            <a:off x="7770191" y="2313203"/>
            <a:ext cx="377912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الضرب</a:t>
            </a:r>
            <a:r>
              <a:rPr kumimoji="0" lang="ar-MA"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 :</a:t>
            </a:r>
            <a:r>
              <a:rPr kumimoji="0" lang="ar-M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حسب البرامج الرسمية </a:t>
            </a:r>
            <a:r>
              <a:rPr kumimoji="0" lang="ar-MA"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 من المفترض أن يكون المتعلمون </a:t>
            </a:r>
            <a:r>
              <a:rPr kumimoji="0" lang="ar-MA" sz="1800" b="0" i="0" u="sng"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في </a:t>
            </a:r>
            <a:r>
              <a:rPr kumimoji="0" lang="ar-MA" sz="1800" b="1" i="0" u="sng"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بداية المستوى الخامس </a:t>
            </a:r>
            <a:r>
              <a:rPr kumimoji="0" lang="ar-MA" sz="1800" b="0" i="0" u="sng"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متحكمين من عملية الضرب</a:t>
            </a:r>
            <a:r>
              <a:rPr kumimoji="0" lang="ar-MA"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 </a:t>
            </a:r>
            <a:endParaRPr kumimoji="0" lang="fr-FR"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1" name="ZoneTexte 30">
            <a:extLst>
              <a:ext uri="{FF2B5EF4-FFF2-40B4-BE49-F238E27FC236}">
                <a16:creationId xmlns:a16="http://schemas.microsoft.com/office/drawing/2014/main" id="{BFA331A1-A0DD-9DA5-C4DB-A7DBFF64ADC0}"/>
              </a:ext>
            </a:extLst>
          </p:cNvPr>
          <p:cNvSpPr txBox="1"/>
          <p:nvPr/>
        </p:nvSpPr>
        <p:spPr>
          <a:xfrm flipH="1">
            <a:off x="4220708" y="4416893"/>
            <a:ext cx="1482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حجم الأثر</a:t>
            </a:r>
            <a:endParaRPr kumimoji="0" lang="fr-FR" sz="1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24" name="TextBox 23"/>
          <p:cNvSpPr txBox="1"/>
          <p:nvPr/>
        </p:nvSpPr>
        <p:spPr>
          <a:xfrm>
            <a:off x="2844118" y="354138"/>
            <a:ext cx="5790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الرياضيات - </a:t>
            </a:r>
            <a:r>
              <a:rPr kumimoji="0" lang="ar-MA" sz="360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الضرب</a:t>
            </a:r>
            <a:r>
              <a:rPr kumimoji="0" lang="ar-EG" sz="360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 – المستوى  5</a:t>
            </a:r>
            <a:endParaRPr kumimoji="0" lang="fr-FR" sz="2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27" name="ZoneTexte 11">
            <a:extLst>
              <a:ext uri="{FF2B5EF4-FFF2-40B4-BE49-F238E27FC236}">
                <a16:creationId xmlns:a16="http://schemas.microsoft.com/office/drawing/2014/main" id="{4C632A11-1322-7813-69A1-2616996E2A75}"/>
              </a:ext>
            </a:extLst>
          </p:cNvPr>
          <p:cNvSpPr txBox="1"/>
          <p:nvPr/>
        </p:nvSpPr>
        <p:spPr>
          <a:xfrm>
            <a:off x="912566" y="6028837"/>
            <a:ext cx="3435714" cy="43088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200" b="1" i="0" u="none" strike="noStrike" kern="1200" cap="none" spc="0" normalizeH="0" baseline="0" noProof="0" dirty="0">
                <a:ln>
                  <a:noFill/>
                </a:ln>
                <a:solidFill>
                  <a:srgbClr val="ED7D31">
                    <a:lumMod val="75000"/>
                  </a:srgbClr>
                </a:solidFill>
                <a:effectLst/>
                <a:uLnTx/>
                <a:uFillTx/>
                <a:latin typeface="Calibri" panose="020F0502020204030204"/>
                <a:ea typeface="+mn-ea"/>
                <a:cs typeface="Arial" panose="020B0604020202020204" pitchFamily="34" charset="0"/>
              </a:rPr>
              <a:t>قبل</a:t>
            </a:r>
            <a:r>
              <a:rPr kumimoji="0" lang="fr-MA"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TaRL – </a:t>
            </a:r>
            <a:r>
              <a:rPr kumimoji="0" lang="ar-EG"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Arial" panose="020B0604020202020204" pitchFamily="34" charset="0"/>
              </a:rPr>
              <a:t>شتنبر </a:t>
            </a:r>
            <a:r>
              <a:rPr kumimoji="0" lang="fr-FR"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2023</a:t>
            </a:r>
          </a:p>
        </p:txBody>
      </p:sp>
      <p:sp>
        <p:nvSpPr>
          <p:cNvPr id="29" name="ZoneTexte 12">
            <a:extLst>
              <a:ext uri="{FF2B5EF4-FFF2-40B4-BE49-F238E27FC236}">
                <a16:creationId xmlns:a16="http://schemas.microsoft.com/office/drawing/2014/main" id="{EA2F655F-9570-9466-CB97-76CDA8588DA9}"/>
              </a:ext>
            </a:extLst>
          </p:cNvPr>
          <p:cNvSpPr txBox="1"/>
          <p:nvPr/>
        </p:nvSpPr>
        <p:spPr>
          <a:xfrm>
            <a:off x="4596514" y="6028837"/>
            <a:ext cx="3435714" cy="43088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200" b="1" i="0" u="none" strike="noStrike" kern="1200" cap="none" spc="0" normalizeH="0" baseline="0" noProof="0" dirty="0">
                <a:ln>
                  <a:noFill/>
                </a:ln>
                <a:solidFill>
                  <a:srgbClr val="ED7D31">
                    <a:lumMod val="75000"/>
                  </a:srgbClr>
                </a:solidFill>
                <a:effectLst/>
                <a:uLnTx/>
                <a:uFillTx/>
                <a:latin typeface="Calibri" panose="020F0502020204030204"/>
                <a:ea typeface="+mn-ea"/>
                <a:cs typeface="Arial" panose="020B0604020202020204" pitchFamily="34" charset="0"/>
              </a:rPr>
              <a:t>بعد</a:t>
            </a:r>
            <a:r>
              <a:rPr kumimoji="0" lang="fr-MA"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TaRL – </a:t>
            </a:r>
            <a:r>
              <a:rPr kumimoji="0" lang="ar-EG"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Arial" panose="020B0604020202020204" pitchFamily="34" charset="0"/>
              </a:rPr>
              <a:t>نونبر </a:t>
            </a:r>
            <a:r>
              <a:rPr kumimoji="0" lang="fr-FR" sz="22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2023</a:t>
            </a:r>
          </a:p>
        </p:txBody>
      </p:sp>
    </p:spTree>
    <p:extLst>
      <p:ext uri="{BB962C8B-B14F-4D97-AF65-F5344CB8AC3E}">
        <p14:creationId xmlns:p14="http://schemas.microsoft.com/office/powerpoint/2010/main" val="3390223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E62A932-B878-B9AF-F10B-1EE6C2F10E4C}"/>
              </a:ext>
            </a:extLst>
          </p:cNvPr>
          <p:cNvPicPr>
            <a:picLocks noChangeAspect="1"/>
          </p:cNvPicPr>
          <p:nvPr/>
        </p:nvPicPr>
        <p:blipFill rotWithShape="1">
          <a:blip r:embed="rId2"/>
          <a:srcRect t="3067" b="13512"/>
          <a:stretch/>
        </p:blipFill>
        <p:spPr>
          <a:xfrm>
            <a:off x="0" y="0"/>
            <a:ext cx="12192000" cy="6879865"/>
          </a:xfrm>
          <a:prstGeom prst="rect">
            <a:avLst/>
          </a:prstGeom>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7846299" y="-1238542"/>
            <a:ext cx="2091808" cy="642793"/>
          </a:xfrm>
          <a:prstGeom prst="rect">
            <a:avLst/>
          </a:prstGeom>
          <a:noFill/>
          <a:ln>
            <a:noFill/>
          </a:ln>
        </p:spPr>
      </p:pic>
      <p:sp>
        <p:nvSpPr>
          <p:cNvPr id="4" name="Titre 1">
            <a:extLst>
              <a:ext uri="{FF2B5EF4-FFF2-40B4-BE49-F238E27FC236}">
                <a16:creationId xmlns:a16="http://schemas.microsoft.com/office/drawing/2014/main" id="{6AE53346-3F85-4D9C-99F3-9A0BDAD1F461}"/>
              </a:ext>
            </a:extLst>
          </p:cNvPr>
          <p:cNvSpPr txBox="1">
            <a:spLocks/>
          </p:cNvSpPr>
          <p:nvPr/>
        </p:nvSpPr>
        <p:spPr>
          <a:xfrm>
            <a:off x="961696" y="1623667"/>
            <a:ext cx="10079197" cy="27640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"دعم ومعالجة التعثرات العميقة في المهارات الأساسية في العد والحساب وحل المسائل." </a:t>
            </a:r>
            <a:endParaRPr kumimoji="0" lang="en-US"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endParaRPr>
          </a:p>
        </p:txBody>
      </p:sp>
      <p:sp>
        <p:nvSpPr>
          <p:cNvPr id="11" name="Oval 9">
            <a:extLst>
              <a:ext uri="{FF2B5EF4-FFF2-40B4-BE49-F238E27FC236}">
                <a16:creationId xmlns:a16="http://schemas.microsoft.com/office/drawing/2014/main" id="{6EB4DA08-CAC8-5110-8EAE-CF9176903DA7}"/>
              </a:ext>
            </a:extLst>
          </p:cNvPr>
          <p:cNvSpPr/>
          <p:nvPr/>
        </p:nvSpPr>
        <p:spPr>
          <a:xfrm>
            <a:off x="9077690"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0">
            <a:extLst>
              <a:ext uri="{FF2B5EF4-FFF2-40B4-BE49-F238E27FC236}">
                <a16:creationId xmlns:a16="http://schemas.microsoft.com/office/drawing/2014/main" id="{CF8D33CA-6E24-B984-D5EC-82181B94E8B1}"/>
              </a:ext>
            </a:extLst>
          </p:cNvPr>
          <p:cNvSpPr/>
          <p:nvPr/>
        </p:nvSpPr>
        <p:spPr>
          <a:xfrm>
            <a:off x="8752837"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ounded Rectangle 1">
            <a:extLst>
              <a:ext uri="{FF2B5EF4-FFF2-40B4-BE49-F238E27FC236}">
                <a16:creationId xmlns:a16="http://schemas.microsoft.com/office/drawing/2014/main" id="{1CCD2005-90D3-F68A-769E-BCEC56B86A2F}"/>
              </a:ext>
            </a:extLst>
          </p:cNvPr>
          <p:cNvSpPr/>
          <p:nvPr/>
        </p:nvSpPr>
        <p:spPr>
          <a:xfrm>
            <a:off x="578301" y="1927090"/>
            <a:ext cx="11063104" cy="2050473"/>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3">
            <a:extLst>
              <a:ext uri="{FF2B5EF4-FFF2-40B4-BE49-F238E27FC236}">
                <a16:creationId xmlns:a16="http://schemas.microsoft.com/office/drawing/2014/main" id="{659DAECE-93E1-92F4-F16F-854267CBB4A1}"/>
              </a:ext>
            </a:extLst>
          </p:cNvPr>
          <p:cNvSpPr txBox="1"/>
          <p:nvPr/>
        </p:nvSpPr>
        <p:spPr>
          <a:xfrm>
            <a:off x="976253" y="4661487"/>
            <a:ext cx="9984730"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المستويات المعنية بالدعم العلاجي </a:t>
            </a:r>
            <a:r>
              <a:rPr kumimoji="0" lang="ar-MA" sz="3600" b="0"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:من المستوى الثاني إلى المستوى السادس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المستوى الأول معني بدعم استباقي وقائي. </a:t>
            </a:r>
          </a:p>
        </p:txBody>
      </p:sp>
      <p:sp>
        <p:nvSpPr>
          <p:cNvPr id="20" name="Oval 10">
            <a:extLst>
              <a:ext uri="{FF2B5EF4-FFF2-40B4-BE49-F238E27FC236}">
                <a16:creationId xmlns:a16="http://schemas.microsoft.com/office/drawing/2014/main" id="{EB963510-2BA8-918D-CAA1-847DB8323460}"/>
              </a:ext>
            </a:extLst>
          </p:cNvPr>
          <p:cNvSpPr/>
          <p:nvPr/>
        </p:nvSpPr>
        <p:spPr>
          <a:xfrm>
            <a:off x="10786128" y="485082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10">
            <a:extLst>
              <a:ext uri="{FF2B5EF4-FFF2-40B4-BE49-F238E27FC236}">
                <a16:creationId xmlns:a16="http://schemas.microsoft.com/office/drawing/2014/main" id="{5D655674-8BD3-12C8-C80A-969F1E702953}"/>
              </a:ext>
            </a:extLst>
          </p:cNvPr>
          <p:cNvSpPr/>
          <p:nvPr/>
        </p:nvSpPr>
        <p:spPr>
          <a:xfrm>
            <a:off x="9439717"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10">
            <a:extLst>
              <a:ext uri="{FF2B5EF4-FFF2-40B4-BE49-F238E27FC236}">
                <a16:creationId xmlns:a16="http://schemas.microsoft.com/office/drawing/2014/main" id="{8FA577F3-B855-5C37-D518-A7AC6ABDCC06}"/>
              </a:ext>
            </a:extLst>
          </p:cNvPr>
          <p:cNvSpPr/>
          <p:nvPr/>
        </p:nvSpPr>
        <p:spPr>
          <a:xfrm>
            <a:off x="9801744"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10">
            <a:extLst>
              <a:ext uri="{FF2B5EF4-FFF2-40B4-BE49-F238E27FC236}">
                <a16:creationId xmlns:a16="http://schemas.microsoft.com/office/drawing/2014/main" id="{D7A150A9-895A-A984-AB2F-64FD3F35F0B3}"/>
              </a:ext>
            </a:extLst>
          </p:cNvPr>
          <p:cNvSpPr/>
          <p:nvPr/>
        </p:nvSpPr>
        <p:spPr>
          <a:xfrm>
            <a:off x="10179451"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10">
            <a:extLst>
              <a:ext uri="{FF2B5EF4-FFF2-40B4-BE49-F238E27FC236}">
                <a16:creationId xmlns:a16="http://schemas.microsoft.com/office/drawing/2014/main" id="{23E6DC4A-58B7-8929-DB7A-221ABDB5875A}"/>
              </a:ext>
            </a:extLst>
          </p:cNvPr>
          <p:cNvSpPr/>
          <p:nvPr/>
        </p:nvSpPr>
        <p:spPr>
          <a:xfrm>
            <a:off x="10551562"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10">
            <a:extLst>
              <a:ext uri="{FF2B5EF4-FFF2-40B4-BE49-F238E27FC236}">
                <a16:creationId xmlns:a16="http://schemas.microsoft.com/office/drawing/2014/main" id="{E0DC68D4-9186-A45B-6A7C-081B54D912CC}"/>
              </a:ext>
            </a:extLst>
          </p:cNvPr>
          <p:cNvSpPr/>
          <p:nvPr/>
        </p:nvSpPr>
        <p:spPr>
          <a:xfrm>
            <a:off x="10879711" y="5422836"/>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4">
            <a:extLst>
              <a:ext uri="{FF2B5EF4-FFF2-40B4-BE49-F238E27FC236}">
                <a16:creationId xmlns:a16="http://schemas.microsoft.com/office/drawing/2014/main" id="{658C4217-4B55-B4A4-3D7D-897420F29718}"/>
              </a:ext>
            </a:extLst>
          </p:cNvPr>
          <p:cNvSpPr txBox="1"/>
          <p:nvPr/>
        </p:nvSpPr>
        <p:spPr>
          <a:xfrm>
            <a:off x="800750" y="578825"/>
            <a:ext cx="10590499"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 الهدف العام لاعتماد مقاربة طارل</a:t>
            </a:r>
            <a:endParaRPr kumimoji="0" lang="fr-FR" sz="60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3" name="Google Shape;124;p18" descr="Ministère de l'Éducation nationale, du préscolaire &amp; des Sports">
            <a:extLst>
              <a:ext uri="{FF2B5EF4-FFF2-40B4-BE49-F238E27FC236}">
                <a16:creationId xmlns:a16="http://schemas.microsoft.com/office/drawing/2014/main" id="{7DA84B8B-D441-64EB-B1F5-C61F28478C2A}"/>
              </a:ext>
            </a:extLst>
          </p:cNvPr>
          <p:cNvPicPr preferRelativeResize="0"/>
          <p:nvPr/>
        </p:nvPicPr>
        <p:blipFill rotWithShape="1">
          <a:blip r:embed="rId3">
            <a:alphaModFix/>
          </a:blip>
          <a:srcRect/>
          <a:stretch/>
        </p:blipFill>
        <p:spPr>
          <a:xfrm>
            <a:off x="5199993" y="6265888"/>
            <a:ext cx="2091808" cy="642793"/>
          </a:xfrm>
          <a:prstGeom prst="rect">
            <a:avLst/>
          </a:prstGeom>
          <a:noFill/>
          <a:ln>
            <a:noFill/>
          </a:ln>
        </p:spPr>
      </p:pic>
      <p:pic>
        <p:nvPicPr>
          <p:cNvPr id="5" name="Image 4">
            <a:extLst>
              <a:ext uri="{FF2B5EF4-FFF2-40B4-BE49-F238E27FC236}">
                <a16:creationId xmlns:a16="http://schemas.microsoft.com/office/drawing/2014/main" id="{A4F46072-0409-CC3C-C463-17DB574AE546}"/>
              </a:ext>
            </a:extLst>
          </p:cNvPr>
          <p:cNvPicPr>
            <a:picLocks noChangeAspect="1"/>
          </p:cNvPicPr>
          <p:nvPr/>
        </p:nvPicPr>
        <p:blipFill rotWithShape="1">
          <a:blip r:embed="rId4">
            <a:clrChange>
              <a:clrFrom>
                <a:srgbClr val="FFFFFF"/>
              </a:clrFrom>
              <a:clrTo>
                <a:srgbClr val="FFFFFF">
                  <a:alpha val="0"/>
                </a:srgbClr>
              </a:clrTo>
            </a:clrChange>
          </a:blip>
          <a:srcRect l="81076" r="2307" b="6171"/>
          <a:stretch/>
        </p:blipFill>
        <p:spPr>
          <a:xfrm>
            <a:off x="10601077" y="283889"/>
            <a:ext cx="1066800" cy="1108216"/>
          </a:xfrm>
          <a:prstGeom prst="rect">
            <a:avLst/>
          </a:prstGeom>
        </p:spPr>
      </p:pic>
    </p:spTree>
    <p:extLst>
      <p:ext uri="{BB962C8B-B14F-4D97-AF65-F5344CB8AC3E}">
        <p14:creationId xmlns:p14="http://schemas.microsoft.com/office/powerpoint/2010/main" val="102574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animBg="1"/>
      <p:bldP spid="17"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49F0-9EC1-43EF-6A3C-3D0A94C12476}"/>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0293C234-72B7-F038-72E2-97AD838D981A}"/>
              </a:ext>
            </a:extLst>
          </p:cNvPr>
          <p:cNvPicPr>
            <a:picLocks noChangeAspect="1"/>
          </p:cNvPicPr>
          <p:nvPr/>
        </p:nvPicPr>
        <p:blipFill rotWithShape="1">
          <a:blip r:embed="rId3"/>
          <a:srcRect t="3067" b="13512"/>
          <a:stretch/>
        </p:blipFill>
        <p:spPr>
          <a:xfrm>
            <a:off x="0" y="-21865"/>
            <a:ext cx="12192000" cy="6879865"/>
          </a:xfrm>
          <a:prstGeom prst="rect">
            <a:avLst/>
          </a:prstGeom>
        </p:spPr>
      </p:pic>
      <p:graphicFrame>
        <p:nvGraphicFramePr>
          <p:cNvPr id="25" name="think-cell data - do not delete" hidden="1">
            <a:extLst>
              <a:ext uri="{FF2B5EF4-FFF2-40B4-BE49-F238E27FC236}">
                <a16:creationId xmlns:a16="http://schemas.microsoft.com/office/drawing/2014/main" id="{FF070176-0A9B-AF83-DA1F-65445C8EA0C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25" name="think-cell data - do not delete" hidden="1">
                        <a:extLst>
                          <a:ext uri="{FF2B5EF4-FFF2-40B4-BE49-F238E27FC236}">
                            <a16:creationId xmlns:a16="http://schemas.microsoft.com/office/drawing/2014/main" id="{FF070176-0A9B-AF83-DA1F-65445C8EA0C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09A6490D-2CFE-5B9B-AEF8-A6EEDADAE590}"/>
              </a:ext>
            </a:extLst>
          </p:cNvPr>
          <p:cNvSpPr>
            <a:spLocks noGrp="1"/>
          </p:cNvSpPr>
          <p:nvPr>
            <p:ph type="sldNum" sz="quarter" idx="12"/>
          </p:nvPr>
        </p:nvSpPr>
        <p:spPr>
          <a:xfrm>
            <a:off x="9963150" y="6492875"/>
            <a:ext cx="13112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8">
            <a:extLst>
              <a:ext uri="{FF2B5EF4-FFF2-40B4-BE49-F238E27FC236}">
                <a16:creationId xmlns:a16="http://schemas.microsoft.com/office/drawing/2014/main" id="{84E6CCA5-E6C6-DFCD-2556-8332C81AE337}"/>
              </a:ext>
            </a:extLst>
          </p:cNvPr>
          <p:cNvSpPr txBox="1"/>
          <p:nvPr/>
        </p:nvSpPr>
        <p:spPr>
          <a:xfrm>
            <a:off x="3349764" y="1155912"/>
            <a:ext cx="8081780" cy="3046988"/>
          </a:xfrm>
          <a:prstGeom prst="rect">
            <a:avLst/>
          </a:prstGeom>
          <a:noFill/>
        </p:spPr>
        <p:txBody>
          <a:bodyPr wrap="square">
            <a:spAutoFit/>
          </a:bodyPr>
          <a:lstStyle/>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بداية شتنبر :  تمرير روائز الموضعة لجميع متعلمي المؤسسات المعنية</a:t>
            </a:r>
          </a:p>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توزيع مجموعات الدعم وتحديد مسارات الدعم  في الرياضيات؛</a:t>
            </a:r>
          </a:p>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دعم مكثف طيلة 4 أسابيع؛ في الرياضيات :7 ساعات أسبوعية لكل فوج؛ (اعتماد التخصص في المستويات من 2 إلى 6 خلال أنشطة طارل) </a:t>
            </a:r>
          </a:p>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إنجاز  روائز التحقق نهاية كل لبنة؛</a:t>
            </a:r>
          </a:p>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روائز بعدية موحدة نهاية  دورة الدعم المكثف؛</a:t>
            </a:r>
          </a:p>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إعادة توزيع أفواج الأقسام حسب التوزيع الأولي لمسار؛ </a:t>
            </a:r>
          </a:p>
          <a:p>
            <a:pPr marL="342900" marR="0" lvl="0" indent="-342900" algn="r" defTabSz="609585" rtl="1" eaLnBrk="1" fontAlgn="auto" latinLnBrk="0" hangingPunct="1">
              <a:lnSpc>
                <a:spcPct val="100000"/>
              </a:lnSpc>
              <a:spcBef>
                <a:spcPts val="0"/>
              </a:spcBef>
              <a:spcAft>
                <a:spcPts val="0"/>
              </a:spcAft>
              <a:buClrTx/>
              <a:buSzTx/>
              <a:buFontTx/>
              <a:buChar char="-"/>
              <a:tabLst/>
              <a:defRPr/>
            </a:pPr>
            <a:r>
              <a:rPr kumimoji="0" lang="ar-MA"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تحديد لوائح المتعلمين المستفيدين من الدعم الإضافي الممتد؛ </a:t>
            </a:r>
          </a:p>
        </p:txBody>
      </p:sp>
      <p:pic>
        <p:nvPicPr>
          <p:cNvPr id="11" name="Picture 10">
            <a:extLst>
              <a:ext uri="{FF2B5EF4-FFF2-40B4-BE49-F238E27FC236}">
                <a16:creationId xmlns:a16="http://schemas.microsoft.com/office/drawing/2014/main" id="{8E9F5D5B-0AF7-D316-C804-7373282CBB7C}"/>
              </a:ext>
            </a:extLst>
          </p:cNvPr>
          <p:cNvPicPr>
            <a:picLocks noChangeAspect="1"/>
          </p:cNvPicPr>
          <p:nvPr/>
        </p:nvPicPr>
        <p:blipFill rotWithShape="1">
          <a:blip r:embed="rId6"/>
          <a:srcRect l="13020" r="9937"/>
          <a:stretch/>
        </p:blipFill>
        <p:spPr>
          <a:xfrm>
            <a:off x="768642" y="1246820"/>
            <a:ext cx="2244604" cy="1765487"/>
          </a:xfrm>
          <a:prstGeom prst="rect">
            <a:avLst/>
          </a:prstGeom>
          <a:ln>
            <a:noFill/>
          </a:ln>
          <a:effectLst>
            <a:outerShdw blurRad="292100" dist="139700" dir="2700000" algn="tl" rotWithShape="0">
              <a:srgbClr val="333333">
                <a:alpha val="65000"/>
              </a:srgbClr>
            </a:outerShdw>
          </a:effectLst>
        </p:spPr>
      </p:pic>
      <p:pic>
        <p:nvPicPr>
          <p:cNvPr id="27" name="Picture 26">
            <a:extLst>
              <a:ext uri="{FF2B5EF4-FFF2-40B4-BE49-F238E27FC236}">
                <a16:creationId xmlns:a16="http://schemas.microsoft.com/office/drawing/2014/main" id="{9DB7F31A-A7BE-8DAD-8EB6-1AE26F396BFF}"/>
              </a:ext>
            </a:extLst>
          </p:cNvPr>
          <p:cNvPicPr>
            <a:picLocks noChangeAspect="1"/>
          </p:cNvPicPr>
          <p:nvPr/>
        </p:nvPicPr>
        <p:blipFill rotWithShape="1">
          <a:blip r:embed="rId7"/>
          <a:srcRect l="4496" t="17519" b="5891"/>
          <a:stretch/>
        </p:blipFill>
        <p:spPr>
          <a:xfrm>
            <a:off x="768642" y="3289439"/>
            <a:ext cx="2244604" cy="1765487"/>
          </a:xfrm>
          <a:prstGeom prst="rect">
            <a:avLst/>
          </a:prstGeom>
          <a:ln>
            <a:noFill/>
          </a:ln>
          <a:effectLst>
            <a:outerShdw blurRad="292100" dist="139700" dir="2700000" algn="tl" rotWithShape="0">
              <a:srgbClr val="333333">
                <a:alpha val="65000"/>
              </a:srgbClr>
            </a:outerShdw>
          </a:effectLst>
        </p:spPr>
      </p:pic>
      <p:sp>
        <p:nvSpPr>
          <p:cNvPr id="29" name="Arrow: Chevron 28">
            <a:extLst>
              <a:ext uri="{FF2B5EF4-FFF2-40B4-BE49-F238E27FC236}">
                <a16:creationId xmlns:a16="http://schemas.microsoft.com/office/drawing/2014/main" id="{0748A2F5-C1F4-674A-4828-B353C4359323}"/>
              </a:ext>
            </a:extLst>
          </p:cNvPr>
          <p:cNvSpPr/>
          <p:nvPr/>
        </p:nvSpPr>
        <p:spPr>
          <a:xfrm rot="5400000">
            <a:off x="7349024" y="4292926"/>
            <a:ext cx="507198" cy="1524000"/>
          </a:xfrm>
          <a:prstGeom prst="chevr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66">
            <a:extLst>
              <a:ext uri="{FF2B5EF4-FFF2-40B4-BE49-F238E27FC236}">
                <a16:creationId xmlns:a16="http://schemas.microsoft.com/office/drawing/2014/main" id="{627FE29F-A14A-6748-2A1A-EB34F0D5EC7C}"/>
              </a:ext>
            </a:extLst>
          </p:cNvPr>
          <p:cNvSpPr txBox="1"/>
          <p:nvPr/>
        </p:nvSpPr>
        <p:spPr>
          <a:xfrm>
            <a:off x="636666" y="5314164"/>
            <a:ext cx="10918668" cy="1323439"/>
          </a:xfrm>
          <a:prstGeom prst="rect">
            <a:avLst/>
          </a:prstGeom>
          <a:noFill/>
          <a:ln w="6350">
            <a:solidFill>
              <a:srgbClr val="93C2C2"/>
            </a:solidFill>
            <a:prstDash val="sysDash"/>
          </a:ln>
        </p:spPr>
        <p:txBody>
          <a:bodyPr wrap="square"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54"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1">
                <a:ln>
                  <a:noFill/>
                </a:ln>
                <a:solidFill>
                  <a:prstClr val="black"/>
                </a:solidFill>
                <a:effectLst/>
                <a:uLnTx/>
                <a:uFillTx/>
                <a:latin typeface="Sakkal Majalla" panose="02000000000000000000" pitchFamily="2" charset="-78"/>
                <a:ea typeface="+mn-ea"/>
                <a:cs typeface="Sakkal Majalla" panose="02000000000000000000" pitchFamily="2" charset="-78"/>
              </a:rPr>
              <a:t>الوضعية المنشودة : تحقيق </a:t>
            </a:r>
            <a:r>
              <a:rPr kumimoji="0" lang="ar-MA" sz="4000" b="1" i="0" u="none" strike="noStrike" kern="1200" cap="none" spc="0" normalizeH="0" baseline="0" noProof="1">
                <a:ln>
                  <a:noFill/>
                </a:ln>
                <a:solidFill>
                  <a:srgbClr val="0097A7"/>
                </a:solidFill>
                <a:effectLst/>
                <a:uLnTx/>
                <a:uFillTx/>
                <a:latin typeface="Sakkal Majalla" panose="02000000000000000000" pitchFamily="2" charset="-78"/>
                <a:ea typeface="+mn-ea"/>
                <a:cs typeface="Sakkal Majalla" panose="02000000000000000000" pitchFamily="2" charset="-78"/>
              </a:rPr>
              <a:t>نسب تحكم تفوق 70</a:t>
            </a:r>
            <a:r>
              <a:rPr kumimoji="0" lang="fr-FR" sz="4000" b="1" i="0" u="none" strike="noStrike" kern="1200" cap="none" spc="0" normalizeH="0" baseline="0" noProof="1">
                <a:ln>
                  <a:noFill/>
                </a:ln>
                <a:solidFill>
                  <a:srgbClr val="0097A7"/>
                </a:solidFill>
                <a:effectLst/>
                <a:uLnTx/>
                <a:uFillTx/>
                <a:latin typeface="Sakkal Majalla" panose="02000000000000000000" pitchFamily="2" charset="-78"/>
                <a:ea typeface="+mn-ea"/>
                <a:cs typeface="Sakkal Majalla" panose="02000000000000000000" pitchFamily="2" charset="-78"/>
              </a:rPr>
              <a:t>%</a:t>
            </a:r>
            <a:r>
              <a:rPr kumimoji="0" lang="ar-MA" sz="4000" b="1" i="0" u="none" strike="noStrike" kern="1200" cap="none" spc="0" normalizeH="0" baseline="0" noProof="1">
                <a:ln>
                  <a:noFill/>
                </a:ln>
                <a:solidFill>
                  <a:srgbClr val="0097A7"/>
                </a:solidFill>
                <a:effectLst/>
                <a:uLnTx/>
                <a:uFillTx/>
                <a:latin typeface="Sakkal Majalla" panose="02000000000000000000" pitchFamily="2" charset="-78"/>
                <a:ea typeface="+mn-ea"/>
                <a:cs typeface="Sakkal Majalla" panose="02000000000000000000" pitchFamily="2" charset="-78"/>
              </a:rPr>
              <a:t> </a:t>
            </a:r>
            <a:r>
              <a:rPr kumimoji="0" lang="ar-MA" sz="3200" b="1" i="0" u="none" strike="noStrike" kern="1200" cap="none" spc="0" normalizeH="0" baseline="0" noProof="1">
                <a:ln>
                  <a:noFill/>
                </a:ln>
                <a:solidFill>
                  <a:prstClr val="black"/>
                </a:solidFill>
                <a:effectLst/>
                <a:uLnTx/>
                <a:uFillTx/>
                <a:latin typeface="Sakkal Majalla" panose="02000000000000000000" pitchFamily="2" charset="-78"/>
                <a:ea typeface="+mn-ea"/>
                <a:cs typeface="Sakkal Majalla" panose="02000000000000000000" pitchFamily="2" charset="-78"/>
              </a:rPr>
              <a:t>من المتعلمين المتحكمين في المستلزمات الأساس للرياضيات </a:t>
            </a:r>
            <a:r>
              <a:rPr kumimoji="0" lang="ar-MA" sz="4000" b="1" i="0" u="none" strike="noStrike" kern="1200" cap="none" spc="0" normalizeH="0" baseline="0" noProof="1">
                <a:ln>
                  <a:noFill/>
                </a:ln>
                <a:solidFill>
                  <a:srgbClr val="0097A7"/>
                </a:solidFill>
                <a:effectLst/>
                <a:uLnTx/>
                <a:uFillTx/>
                <a:latin typeface="Sakkal Majalla" panose="02000000000000000000" pitchFamily="2" charset="-78"/>
                <a:ea typeface="+mn-ea"/>
                <a:cs typeface="Sakkal Majalla" panose="02000000000000000000" pitchFamily="2" charset="-78"/>
              </a:rPr>
              <a:t>الخاصة بمستواهم الدراسي</a:t>
            </a:r>
            <a:r>
              <a:rPr kumimoji="0" lang="ar-MA" sz="3200" b="1" i="0" u="none" strike="noStrike" kern="1200" cap="none" spc="0" normalizeH="0" baseline="0" noProof="1">
                <a:ln>
                  <a:noFill/>
                </a:ln>
                <a:solidFill>
                  <a:prstClr val="black"/>
                </a:solidFill>
                <a:effectLst/>
                <a:uLnTx/>
                <a:uFillTx/>
                <a:latin typeface="Sakkal Majalla" panose="02000000000000000000" pitchFamily="2" charset="-78"/>
                <a:ea typeface="+mn-ea"/>
                <a:cs typeface="Sakkal Majalla" panose="02000000000000000000" pitchFamily="2" charset="-78"/>
              </a:rPr>
              <a:t>.  </a:t>
            </a:r>
            <a:endParaRPr kumimoji="0" lang="en-US" sz="3200" b="1" i="0" u="none" strike="noStrike" kern="1200" cap="none" spc="0" normalizeH="0" baseline="0" noProof="1">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 name="Title 2">
            <a:extLst>
              <a:ext uri="{FF2B5EF4-FFF2-40B4-BE49-F238E27FC236}">
                <a16:creationId xmlns:a16="http://schemas.microsoft.com/office/drawing/2014/main" id="{7EF5DB71-8E3C-5D45-7666-015B1B9B12DC}"/>
              </a:ext>
            </a:extLst>
          </p:cNvPr>
          <p:cNvSpPr txBox="1">
            <a:spLocks/>
          </p:cNvSpPr>
          <p:nvPr/>
        </p:nvSpPr>
        <p:spPr>
          <a:xfrm>
            <a:off x="636666" y="323424"/>
            <a:ext cx="11352944" cy="523220"/>
          </a:xfrm>
          <a:prstGeom prst="rect">
            <a:avLst/>
          </a:prstGeom>
        </p:spPr>
        <p:txBody>
          <a:bodyPr vert="horz" wrap="square" lIns="0" tIns="0" rIns="0" bIns="0" rtlCol="0" anchor="t">
            <a:spAutoFit/>
          </a:bodyPr>
          <a:lstStyle>
            <a:lvl1pPr algn="l" defTabSz="457200" rtl="0" eaLnBrk="1" latinLnBrk="0" hangingPunct="1">
              <a:spcBef>
                <a:spcPct val="0"/>
              </a:spcBef>
              <a:buNone/>
              <a:defRPr sz="3500" b="1" kern="1200" baseline="0">
                <a:solidFill>
                  <a:schemeClr val="accent2"/>
                </a:solidFill>
                <a:latin typeface="+mj-lt"/>
                <a:ea typeface="+mj-ea"/>
                <a:cs typeface="+mj-cs"/>
              </a:defRPr>
            </a:lvl1pPr>
          </a:lstStyle>
          <a:p>
            <a:pPr marL="0" marR="0" lvl="0" indent="0" algn="r" defTabSz="457200" rtl="1" eaLnBrk="1" fontAlgn="auto" latinLnBrk="0" hangingPunct="1">
              <a:lnSpc>
                <a:spcPct val="100000"/>
              </a:lnSpc>
              <a:spcBef>
                <a:spcPct val="0"/>
              </a:spcBef>
              <a:spcAft>
                <a:spcPts val="0"/>
              </a:spcAft>
              <a:buClrTx/>
              <a:buSzTx/>
              <a:buFontTx/>
              <a:buNone/>
              <a:tabLst/>
              <a:defRPr/>
            </a:pPr>
            <a:r>
              <a:rPr kumimoji="0" lang="ar-MA" sz="3400" b="1" i="0" u="none" strike="noStrike" kern="1200" cap="none" spc="0" normalizeH="0" baseline="0" noProof="0" dirty="0">
                <a:ln>
                  <a:noFill/>
                </a:ln>
                <a:solidFill>
                  <a:srgbClr val="A5A5A5">
                    <a:lumMod val="50000"/>
                  </a:srgbClr>
                </a:solidFill>
                <a:effectLst/>
                <a:uLnTx/>
                <a:uFillTx/>
                <a:latin typeface="Sakkal Majalla" panose="02000000000000000000" pitchFamily="2" charset="-78"/>
                <a:ea typeface="+mj-ea"/>
                <a:cs typeface="Sakkal Majalla" panose="02000000000000000000" pitchFamily="2" charset="-78"/>
              </a:rPr>
              <a:t>برنامج الدعم 2024 – 2025 </a:t>
            </a:r>
            <a:endParaRPr kumimoji="0" lang="ar-AE" sz="3400" b="1" i="0" u="none" strike="noStrike" kern="1200" cap="none" spc="0" normalizeH="0" baseline="0" noProof="0" dirty="0">
              <a:ln>
                <a:noFill/>
              </a:ln>
              <a:solidFill>
                <a:srgbClr val="A5A5A5">
                  <a:lumMod val="50000"/>
                </a:srgbClr>
              </a:solidFill>
              <a:effectLst/>
              <a:uLnTx/>
              <a:uFillTx/>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152968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F1FB391-295F-823B-AEE1-869E6DE394AF}"/>
              </a:ext>
            </a:extLst>
          </p:cNvPr>
          <p:cNvPicPr>
            <a:picLocks noChangeAspect="1"/>
          </p:cNvPicPr>
          <p:nvPr/>
        </p:nvPicPr>
        <p:blipFill rotWithShape="1">
          <a:blip r:embed="rId2"/>
          <a:srcRect t="3067" b="13512"/>
          <a:stretch/>
        </p:blipFill>
        <p:spPr>
          <a:xfrm>
            <a:off x="0" y="-21865"/>
            <a:ext cx="12192000" cy="6879865"/>
          </a:xfrm>
          <a:prstGeom prst="rect">
            <a:avLst/>
          </a:prstGeom>
        </p:spPr>
      </p:pic>
      <p:pic>
        <p:nvPicPr>
          <p:cNvPr id="3" name="Image 2">
            <a:extLst>
              <a:ext uri="{FF2B5EF4-FFF2-40B4-BE49-F238E27FC236}">
                <a16:creationId xmlns:a16="http://schemas.microsoft.com/office/drawing/2014/main" id="{0408DEB2-854A-0FA2-C1F4-FF7E165DC246}"/>
              </a:ext>
            </a:extLst>
          </p:cNvPr>
          <p:cNvPicPr>
            <a:picLocks noChangeAspect="1"/>
          </p:cNvPicPr>
          <p:nvPr/>
        </p:nvPicPr>
        <p:blipFill>
          <a:blip r:embed="rId3"/>
          <a:stretch>
            <a:fillRect/>
          </a:stretch>
        </p:blipFill>
        <p:spPr>
          <a:xfrm>
            <a:off x="1754187" y="622479"/>
            <a:ext cx="4010025" cy="5591175"/>
          </a:xfrm>
          <a:prstGeom prst="rect">
            <a:avLst/>
          </a:prstGeom>
          <a:effectLst>
            <a:outerShdw blurRad="63500" sx="102000" sy="102000" algn="ctr" rotWithShape="0">
              <a:prstClr val="black">
                <a:alpha val="40000"/>
              </a:prstClr>
            </a:outerShdw>
          </a:effectLst>
        </p:spPr>
      </p:pic>
      <p:sp>
        <p:nvSpPr>
          <p:cNvPr id="6" name="ZoneTexte 5">
            <a:extLst>
              <a:ext uri="{FF2B5EF4-FFF2-40B4-BE49-F238E27FC236}">
                <a16:creationId xmlns:a16="http://schemas.microsoft.com/office/drawing/2014/main" id="{314E0532-BE11-4882-40FD-749AEA1F787D}"/>
              </a:ext>
            </a:extLst>
          </p:cNvPr>
          <p:cNvSpPr txBox="1"/>
          <p:nvPr/>
        </p:nvSpPr>
        <p:spPr>
          <a:xfrm>
            <a:off x="5930106" y="2828835"/>
            <a:ext cx="6096000"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2060"/>
                </a:solidFill>
                <a:effectLst/>
                <a:uLnTx/>
                <a:uFillTx/>
                <a:latin typeface="29LT Bukra Bold" pitchFamily="34" charset="-78"/>
                <a:ea typeface="Calibri" panose="020F0502020204030204" pitchFamily="34" charset="0"/>
                <a:cs typeface="29LT Bukra Bold" pitchFamily="34" charset="-78"/>
              </a:rPr>
              <a:t>تذكير برائز الموضعة طارل في الرياضيات</a:t>
            </a:r>
            <a:endParaRPr kumimoji="0" lang="fr-FR" sz="36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7" name="Oval 9">
            <a:extLst>
              <a:ext uri="{FF2B5EF4-FFF2-40B4-BE49-F238E27FC236}">
                <a16:creationId xmlns:a16="http://schemas.microsoft.com/office/drawing/2014/main" id="{5EC487FE-7A7A-CB3A-760E-5413F320B33F}"/>
              </a:ext>
            </a:extLst>
          </p:cNvPr>
          <p:cNvSpPr/>
          <p:nvPr/>
        </p:nvSpPr>
        <p:spPr>
          <a:xfrm>
            <a:off x="8247956"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10">
            <a:extLst>
              <a:ext uri="{FF2B5EF4-FFF2-40B4-BE49-F238E27FC236}">
                <a16:creationId xmlns:a16="http://schemas.microsoft.com/office/drawing/2014/main" id="{4F731E21-8DA3-2AD4-7953-AEB884E90409}"/>
              </a:ext>
            </a:extLst>
          </p:cNvPr>
          <p:cNvSpPr/>
          <p:nvPr/>
        </p:nvSpPr>
        <p:spPr>
          <a:xfrm>
            <a:off x="7923103"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10">
            <a:extLst>
              <a:ext uri="{FF2B5EF4-FFF2-40B4-BE49-F238E27FC236}">
                <a16:creationId xmlns:a16="http://schemas.microsoft.com/office/drawing/2014/main" id="{46753410-B49B-F196-ECAA-4FFA7DCE194A}"/>
              </a:ext>
            </a:extLst>
          </p:cNvPr>
          <p:cNvSpPr/>
          <p:nvPr/>
        </p:nvSpPr>
        <p:spPr>
          <a:xfrm>
            <a:off x="8609983"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10">
            <a:extLst>
              <a:ext uri="{FF2B5EF4-FFF2-40B4-BE49-F238E27FC236}">
                <a16:creationId xmlns:a16="http://schemas.microsoft.com/office/drawing/2014/main" id="{1E68B7B5-05B6-65AB-D2D7-ECEA958CC4BA}"/>
              </a:ext>
            </a:extLst>
          </p:cNvPr>
          <p:cNvSpPr/>
          <p:nvPr/>
        </p:nvSpPr>
        <p:spPr>
          <a:xfrm>
            <a:off x="8972010"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894FC5AF-5146-507C-124B-1FA475623760}"/>
              </a:ext>
            </a:extLst>
          </p:cNvPr>
          <p:cNvSpPr/>
          <p:nvPr/>
        </p:nvSpPr>
        <p:spPr>
          <a:xfrm>
            <a:off x="9349717"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0">
            <a:extLst>
              <a:ext uri="{FF2B5EF4-FFF2-40B4-BE49-F238E27FC236}">
                <a16:creationId xmlns:a16="http://schemas.microsoft.com/office/drawing/2014/main" id="{FE98982B-0367-D045-2DCC-F1945730EC9C}"/>
              </a:ext>
            </a:extLst>
          </p:cNvPr>
          <p:cNvSpPr/>
          <p:nvPr/>
        </p:nvSpPr>
        <p:spPr>
          <a:xfrm>
            <a:off x="9721828"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0">
            <a:extLst>
              <a:ext uri="{FF2B5EF4-FFF2-40B4-BE49-F238E27FC236}">
                <a16:creationId xmlns:a16="http://schemas.microsoft.com/office/drawing/2014/main" id="{EEF8D9E4-3480-0650-9415-7714F361FFE6}"/>
              </a:ext>
            </a:extLst>
          </p:cNvPr>
          <p:cNvSpPr/>
          <p:nvPr/>
        </p:nvSpPr>
        <p:spPr>
          <a:xfrm>
            <a:off x="10049977" y="4406838"/>
            <a:ext cx="254766" cy="254766"/>
          </a:xfrm>
          <a:prstGeom prst="ellipse">
            <a:avLst/>
          </a:prstGeom>
          <a:noFill/>
          <a:ln w="38100">
            <a:solidFill>
              <a:srgbClr val="41C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222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61AF7DF0-D8D4-2A3D-F752-DD656525C165}"/>
              </a:ext>
            </a:extLst>
          </p:cNvPr>
          <p:cNvSpPr txBox="1"/>
          <p:nvPr/>
        </p:nvSpPr>
        <p:spPr>
          <a:xfrm>
            <a:off x="1753108" y="57331"/>
            <a:ext cx="9250295" cy="461665"/>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تذكير برائز الموضعة طارل في الرياضيات: المستوى الثاني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 7">
            <a:extLst>
              <a:ext uri="{FF2B5EF4-FFF2-40B4-BE49-F238E27FC236}">
                <a16:creationId xmlns:a16="http://schemas.microsoft.com/office/drawing/2014/main" id="{63A75C2C-F722-66BE-8CE5-5B439F02C701}"/>
              </a:ext>
            </a:extLst>
          </p:cNvPr>
          <p:cNvPicPr>
            <a:picLocks noChangeAspect="1"/>
          </p:cNvPicPr>
          <p:nvPr/>
        </p:nvPicPr>
        <p:blipFill>
          <a:blip r:embed="rId7"/>
          <a:stretch>
            <a:fillRect/>
          </a:stretch>
        </p:blipFill>
        <p:spPr>
          <a:xfrm>
            <a:off x="1942349" y="598191"/>
            <a:ext cx="8871814" cy="6191016"/>
          </a:xfrm>
          <a:prstGeom prst="rect">
            <a:avLst/>
          </a:prstGeom>
        </p:spPr>
      </p:pic>
    </p:spTree>
    <p:extLst>
      <p:ext uri="{BB962C8B-B14F-4D97-AF65-F5344CB8AC3E}">
        <p14:creationId xmlns:p14="http://schemas.microsoft.com/office/powerpoint/2010/main" val="2726736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4067761-5225-5E48-5D30-3DB4984D288F}"/>
              </a:ext>
            </a:extLst>
          </p:cNvPr>
          <p:cNvPicPr>
            <a:picLocks noChangeAspect="1"/>
          </p:cNvPicPr>
          <p:nvPr/>
        </p:nvPicPr>
        <p:blipFill rotWithShape="1">
          <a:blip r:embed="rId2"/>
          <a:srcRect t="7858" b="24873"/>
          <a:stretch/>
        </p:blipFill>
        <p:spPr>
          <a:xfrm>
            <a:off x="0" y="-1"/>
            <a:ext cx="12192000" cy="6858000"/>
          </a:xfrm>
          <a:prstGeom prst="rect">
            <a:avLst/>
          </a:prstGeom>
        </p:spPr>
      </p:pic>
      <p:sp>
        <p:nvSpPr>
          <p:cNvPr id="7" name="ZoneTexte 6">
            <a:extLst>
              <a:ext uri="{FF2B5EF4-FFF2-40B4-BE49-F238E27FC236}">
                <a16:creationId xmlns:a16="http://schemas.microsoft.com/office/drawing/2014/main" id="{A32B810A-FD5A-639E-8F10-082A1418756A}"/>
              </a:ext>
            </a:extLst>
          </p:cNvPr>
          <p:cNvSpPr txBox="1"/>
          <p:nvPr/>
        </p:nvSpPr>
        <p:spPr>
          <a:xfrm>
            <a:off x="5830401" y="1393514"/>
            <a:ext cx="636159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1C3A1"/>
                </a:solidFill>
                <a:effectLst/>
                <a:uLnTx/>
                <a:uFillTx/>
                <a:latin typeface="29LT Bukra Bold" panose="020B0604020202020204" charset="-78"/>
                <a:ea typeface="+mn-ea"/>
                <a:cs typeface="29LT Bukra Bold" panose="020B0604020202020204" charset="-78"/>
              </a:rPr>
              <a:t>مستويات الموضعة في الرياضيات</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1C3A1"/>
                </a:solidFill>
                <a:effectLst/>
                <a:uLnTx/>
                <a:uFillTx/>
                <a:latin typeface="29LT Bukra Bold" panose="020B0604020202020204" charset="-78"/>
                <a:ea typeface="+mn-ea"/>
                <a:cs typeface="29LT Bukra Bold" panose="020B0604020202020204" charset="-78"/>
              </a:rPr>
              <a:t>المستوى الثاني</a:t>
            </a:r>
            <a:endParaRPr kumimoji="0" lang="fr-FR" sz="2800" b="1" i="0" u="none" strike="noStrike" kern="1200" cap="none" spc="0" normalizeH="0" baseline="0" noProof="0" dirty="0">
              <a:ln>
                <a:noFill/>
              </a:ln>
              <a:solidFill>
                <a:srgbClr val="41C3A1"/>
              </a:solidFill>
              <a:effectLst/>
              <a:uLnTx/>
              <a:uFillTx/>
              <a:latin typeface="29LT Bukra Bold" panose="020B0604020202020204" charset="-78"/>
              <a:ea typeface="+mn-ea"/>
              <a:cs typeface="29LT Bukra Bold" panose="020B0604020202020204" charset="-78"/>
            </a:endParaRPr>
          </a:p>
        </p:txBody>
      </p:sp>
      <p:sp>
        <p:nvSpPr>
          <p:cNvPr id="12" name="Étoile : 5 branches 11">
            <a:extLst>
              <a:ext uri="{FF2B5EF4-FFF2-40B4-BE49-F238E27FC236}">
                <a16:creationId xmlns:a16="http://schemas.microsoft.com/office/drawing/2014/main" id="{815F2C0D-A1A9-5791-3C7C-06F390B03A52}"/>
              </a:ext>
            </a:extLst>
          </p:cNvPr>
          <p:cNvSpPr/>
          <p:nvPr/>
        </p:nvSpPr>
        <p:spPr>
          <a:xfrm>
            <a:off x="10068502" y="8833306"/>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Étoile : 5 branches 12">
            <a:extLst>
              <a:ext uri="{FF2B5EF4-FFF2-40B4-BE49-F238E27FC236}">
                <a16:creationId xmlns:a16="http://schemas.microsoft.com/office/drawing/2014/main" id="{E0AED812-8F3C-D761-C7A8-BAEA95C06BD6}"/>
              </a:ext>
            </a:extLst>
          </p:cNvPr>
          <p:cNvSpPr/>
          <p:nvPr/>
        </p:nvSpPr>
        <p:spPr>
          <a:xfrm>
            <a:off x="9192202" y="8823781"/>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Étoile : 5 branches 13">
            <a:extLst>
              <a:ext uri="{FF2B5EF4-FFF2-40B4-BE49-F238E27FC236}">
                <a16:creationId xmlns:a16="http://schemas.microsoft.com/office/drawing/2014/main" id="{7DF946AE-5110-977B-EE2D-C03D5EF09EB9}"/>
              </a:ext>
            </a:extLst>
          </p:cNvPr>
          <p:cNvSpPr/>
          <p:nvPr/>
        </p:nvSpPr>
        <p:spPr>
          <a:xfrm>
            <a:off x="8277802" y="8825368"/>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au 7">
            <a:extLst>
              <a:ext uri="{FF2B5EF4-FFF2-40B4-BE49-F238E27FC236}">
                <a16:creationId xmlns:a16="http://schemas.microsoft.com/office/drawing/2014/main" id="{C2A6C108-D2FE-1C29-8F0E-6E913898E0DE}"/>
              </a:ext>
            </a:extLst>
          </p:cNvPr>
          <p:cNvGraphicFramePr>
            <a:graphicFrameLocks noGrp="1"/>
          </p:cNvGraphicFramePr>
          <p:nvPr/>
        </p:nvGraphicFramePr>
        <p:xfrm>
          <a:off x="2223321" y="2642262"/>
          <a:ext cx="8570858" cy="3342281"/>
        </p:xfrm>
        <a:graphic>
          <a:graphicData uri="http://schemas.openxmlformats.org/drawingml/2006/table">
            <a:tbl>
              <a:tblPr rtl="1" firstRow="1" firstCol="1" bandRow="1"/>
              <a:tblGrid>
                <a:gridCol w="1713166">
                  <a:extLst>
                    <a:ext uri="{9D8B030D-6E8A-4147-A177-3AD203B41FA5}">
                      <a16:colId xmlns:a16="http://schemas.microsoft.com/office/drawing/2014/main" val="3067516021"/>
                    </a:ext>
                  </a:extLst>
                </a:gridCol>
                <a:gridCol w="1714423">
                  <a:extLst>
                    <a:ext uri="{9D8B030D-6E8A-4147-A177-3AD203B41FA5}">
                      <a16:colId xmlns:a16="http://schemas.microsoft.com/office/drawing/2014/main" val="1553795717"/>
                    </a:ext>
                  </a:extLst>
                </a:gridCol>
                <a:gridCol w="1714423">
                  <a:extLst>
                    <a:ext uri="{9D8B030D-6E8A-4147-A177-3AD203B41FA5}">
                      <a16:colId xmlns:a16="http://schemas.microsoft.com/office/drawing/2014/main" val="165453267"/>
                    </a:ext>
                  </a:extLst>
                </a:gridCol>
                <a:gridCol w="1714423">
                  <a:extLst>
                    <a:ext uri="{9D8B030D-6E8A-4147-A177-3AD203B41FA5}">
                      <a16:colId xmlns:a16="http://schemas.microsoft.com/office/drawing/2014/main" val="552625457"/>
                    </a:ext>
                  </a:extLst>
                </a:gridCol>
                <a:gridCol w="1714423">
                  <a:extLst>
                    <a:ext uri="{9D8B030D-6E8A-4147-A177-3AD203B41FA5}">
                      <a16:colId xmlns:a16="http://schemas.microsoft.com/office/drawing/2014/main" val="484577997"/>
                    </a:ext>
                  </a:extLst>
                </a:gridCol>
              </a:tblGrid>
              <a:tr h="599596">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مبتدئ</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 1</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رقمان</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جمع</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مسألة</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45457911"/>
                  </a:ext>
                </a:extLst>
              </a:tr>
              <a:tr h="2742685">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قادر على قراءة الأعداد من رقم واحد</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a:solidFill>
                            <a:srgbClr val="1F4E79"/>
                          </a:solidFill>
                          <a:effectLst/>
                          <a:latin typeface="Calibri" panose="020F0502020204030204" pitchFamily="34" charset="0"/>
                          <a:ea typeface="Calibri" panose="020F0502020204030204" pitchFamily="34" charset="0"/>
                          <a:cs typeface="Calibri" panose="020F0502020204030204" pitchFamily="34" charset="0"/>
                        </a:rPr>
                        <a:t>يقرأ جميع الأعداد من 0 إلى 9</a:t>
                      </a:r>
                      <a:endParaRPr lang="en-GB" sz="2000" b="1">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قراءة الأعداد من رقمين </a:t>
                      </a:r>
                      <a:endParaRPr lang="en-GB" sz="2000" b="1">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قراءة الأعداد من رقمين</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الجمع بالاحتفاظ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جمع باحتفاظ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الطرح بالمبادلة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العمليات الأربع و</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حل مسألة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242887"/>
                  </a:ext>
                </a:extLst>
              </a:tr>
            </a:tbl>
          </a:graphicData>
        </a:graphic>
      </p:graphicFrame>
      <p:sp>
        <p:nvSpPr>
          <p:cNvPr id="9" name="Étoile : 5 branches 8">
            <a:extLst>
              <a:ext uri="{FF2B5EF4-FFF2-40B4-BE49-F238E27FC236}">
                <a16:creationId xmlns:a16="http://schemas.microsoft.com/office/drawing/2014/main" id="{50CD8643-2CC6-E307-7DF6-9BB13AC94A8B}"/>
              </a:ext>
            </a:extLst>
          </p:cNvPr>
          <p:cNvSpPr/>
          <p:nvPr/>
        </p:nvSpPr>
        <p:spPr>
          <a:xfrm>
            <a:off x="8156575" y="7746402"/>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Étoile : 5 branches 9">
            <a:extLst>
              <a:ext uri="{FF2B5EF4-FFF2-40B4-BE49-F238E27FC236}">
                <a16:creationId xmlns:a16="http://schemas.microsoft.com/office/drawing/2014/main" id="{89629711-20FC-AFFF-7773-8ABB7C30EDB8}"/>
              </a:ext>
            </a:extLst>
          </p:cNvPr>
          <p:cNvSpPr/>
          <p:nvPr/>
        </p:nvSpPr>
        <p:spPr>
          <a:xfrm>
            <a:off x="7280275" y="7736877"/>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Étoile : 5 branches 14">
            <a:extLst>
              <a:ext uri="{FF2B5EF4-FFF2-40B4-BE49-F238E27FC236}">
                <a16:creationId xmlns:a16="http://schemas.microsoft.com/office/drawing/2014/main" id="{EBF7067F-9FEF-CED0-C578-3C664E15699C}"/>
              </a:ext>
            </a:extLst>
          </p:cNvPr>
          <p:cNvSpPr/>
          <p:nvPr/>
        </p:nvSpPr>
        <p:spPr>
          <a:xfrm>
            <a:off x="6365875" y="7738464"/>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3818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61AF7DF0-D8D4-2A3D-F752-DD656525C165}"/>
              </a:ext>
            </a:extLst>
          </p:cNvPr>
          <p:cNvSpPr txBox="1"/>
          <p:nvPr/>
        </p:nvSpPr>
        <p:spPr>
          <a:xfrm>
            <a:off x="1753108" y="57331"/>
            <a:ext cx="9250295" cy="461665"/>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تذكير برائز الموضعة طارل في الرياضيات: المستوى الثالث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BFDADE33-E7EE-DAE7-8A1A-4D7474703CA1}"/>
              </a:ext>
            </a:extLst>
          </p:cNvPr>
          <p:cNvPicPr>
            <a:picLocks noChangeAspect="1"/>
          </p:cNvPicPr>
          <p:nvPr/>
        </p:nvPicPr>
        <p:blipFill>
          <a:blip r:embed="rId7"/>
          <a:stretch>
            <a:fillRect/>
          </a:stretch>
        </p:blipFill>
        <p:spPr>
          <a:xfrm>
            <a:off x="1996591" y="550895"/>
            <a:ext cx="8867377" cy="6123283"/>
          </a:xfrm>
          <a:prstGeom prst="rect">
            <a:avLst/>
          </a:prstGeom>
        </p:spPr>
      </p:pic>
    </p:spTree>
    <p:extLst>
      <p:ext uri="{BB962C8B-B14F-4D97-AF65-F5344CB8AC3E}">
        <p14:creationId xmlns:p14="http://schemas.microsoft.com/office/powerpoint/2010/main" val="1146863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4067761-5225-5E48-5D30-3DB4984D288F}"/>
              </a:ext>
            </a:extLst>
          </p:cNvPr>
          <p:cNvPicPr>
            <a:picLocks noChangeAspect="1"/>
          </p:cNvPicPr>
          <p:nvPr/>
        </p:nvPicPr>
        <p:blipFill rotWithShape="1">
          <a:blip r:embed="rId2"/>
          <a:srcRect t="7858" b="24873"/>
          <a:stretch/>
        </p:blipFill>
        <p:spPr>
          <a:xfrm>
            <a:off x="0" y="-1"/>
            <a:ext cx="12192000" cy="6858000"/>
          </a:xfrm>
          <a:prstGeom prst="rect">
            <a:avLst/>
          </a:prstGeom>
        </p:spPr>
      </p:pic>
      <p:sp>
        <p:nvSpPr>
          <p:cNvPr id="7" name="ZoneTexte 6">
            <a:extLst>
              <a:ext uri="{FF2B5EF4-FFF2-40B4-BE49-F238E27FC236}">
                <a16:creationId xmlns:a16="http://schemas.microsoft.com/office/drawing/2014/main" id="{A32B810A-FD5A-639E-8F10-082A1418756A}"/>
              </a:ext>
            </a:extLst>
          </p:cNvPr>
          <p:cNvSpPr txBox="1"/>
          <p:nvPr/>
        </p:nvSpPr>
        <p:spPr>
          <a:xfrm>
            <a:off x="5830401" y="1776792"/>
            <a:ext cx="636159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rPr>
              <a:t>مستويات الموضعة في الرياضيات</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rPr>
              <a:t>المستوى الثالث</a:t>
            </a:r>
            <a:endParaRPr kumimoji="0" lang="fr-FR"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endParaRPr>
          </a:p>
        </p:txBody>
      </p:sp>
      <p:sp>
        <p:nvSpPr>
          <p:cNvPr id="12" name="Étoile : 5 branches 11">
            <a:extLst>
              <a:ext uri="{FF2B5EF4-FFF2-40B4-BE49-F238E27FC236}">
                <a16:creationId xmlns:a16="http://schemas.microsoft.com/office/drawing/2014/main" id="{815F2C0D-A1A9-5791-3C7C-06F390B03A52}"/>
              </a:ext>
            </a:extLst>
          </p:cNvPr>
          <p:cNvSpPr/>
          <p:nvPr/>
        </p:nvSpPr>
        <p:spPr>
          <a:xfrm>
            <a:off x="10068502" y="8833306"/>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Étoile : 5 branches 12">
            <a:extLst>
              <a:ext uri="{FF2B5EF4-FFF2-40B4-BE49-F238E27FC236}">
                <a16:creationId xmlns:a16="http://schemas.microsoft.com/office/drawing/2014/main" id="{E0AED812-8F3C-D761-C7A8-BAEA95C06BD6}"/>
              </a:ext>
            </a:extLst>
          </p:cNvPr>
          <p:cNvSpPr/>
          <p:nvPr/>
        </p:nvSpPr>
        <p:spPr>
          <a:xfrm>
            <a:off x="9192202" y="8823781"/>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Étoile : 5 branches 13">
            <a:extLst>
              <a:ext uri="{FF2B5EF4-FFF2-40B4-BE49-F238E27FC236}">
                <a16:creationId xmlns:a16="http://schemas.microsoft.com/office/drawing/2014/main" id="{7DF946AE-5110-977B-EE2D-C03D5EF09EB9}"/>
              </a:ext>
            </a:extLst>
          </p:cNvPr>
          <p:cNvSpPr/>
          <p:nvPr/>
        </p:nvSpPr>
        <p:spPr>
          <a:xfrm>
            <a:off x="8277802" y="8825368"/>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au 7">
            <a:extLst>
              <a:ext uri="{FF2B5EF4-FFF2-40B4-BE49-F238E27FC236}">
                <a16:creationId xmlns:a16="http://schemas.microsoft.com/office/drawing/2014/main" id="{C2A6C108-D2FE-1C29-8F0E-6E913898E0DE}"/>
              </a:ext>
            </a:extLst>
          </p:cNvPr>
          <p:cNvGraphicFramePr>
            <a:graphicFrameLocks noGrp="1"/>
          </p:cNvGraphicFramePr>
          <p:nvPr/>
        </p:nvGraphicFramePr>
        <p:xfrm>
          <a:off x="1849338" y="2847911"/>
          <a:ext cx="8759272" cy="2938484"/>
        </p:xfrm>
        <a:graphic>
          <a:graphicData uri="http://schemas.openxmlformats.org/drawingml/2006/table">
            <a:tbl>
              <a:tblPr rtl="1" firstRow="1" firstCol="1" bandRow="1"/>
              <a:tblGrid>
                <a:gridCol w="1458987">
                  <a:extLst>
                    <a:ext uri="{9D8B030D-6E8A-4147-A177-3AD203B41FA5}">
                      <a16:colId xmlns:a16="http://schemas.microsoft.com/office/drawing/2014/main" val="3067516021"/>
                    </a:ext>
                  </a:extLst>
                </a:gridCol>
                <a:gridCol w="1460057">
                  <a:extLst>
                    <a:ext uri="{9D8B030D-6E8A-4147-A177-3AD203B41FA5}">
                      <a16:colId xmlns:a16="http://schemas.microsoft.com/office/drawing/2014/main" val="1553795717"/>
                    </a:ext>
                  </a:extLst>
                </a:gridCol>
                <a:gridCol w="1460057">
                  <a:extLst>
                    <a:ext uri="{9D8B030D-6E8A-4147-A177-3AD203B41FA5}">
                      <a16:colId xmlns:a16="http://schemas.microsoft.com/office/drawing/2014/main" val="165453267"/>
                    </a:ext>
                  </a:extLst>
                </a:gridCol>
                <a:gridCol w="1460057">
                  <a:extLst>
                    <a:ext uri="{9D8B030D-6E8A-4147-A177-3AD203B41FA5}">
                      <a16:colId xmlns:a16="http://schemas.microsoft.com/office/drawing/2014/main" val="552625457"/>
                    </a:ext>
                  </a:extLst>
                </a:gridCol>
                <a:gridCol w="1460057">
                  <a:extLst>
                    <a:ext uri="{9D8B030D-6E8A-4147-A177-3AD203B41FA5}">
                      <a16:colId xmlns:a16="http://schemas.microsoft.com/office/drawing/2014/main" val="1610568180"/>
                    </a:ext>
                  </a:extLst>
                </a:gridCol>
                <a:gridCol w="1460057">
                  <a:extLst>
                    <a:ext uri="{9D8B030D-6E8A-4147-A177-3AD203B41FA5}">
                      <a16:colId xmlns:a16="http://schemas.microsoft.com/office/drawing/2014/main" val="484577997"/>
                    </a:ext>
                  </a:extLst>
                </a:gridCol>
              </a:tblGrid>
              <a:tr h="527156">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مبتدئ</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 1</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رقمان</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جمع</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طرح</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مسألة</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45457911"/>
                  </a:ext>
                </a:extLst>
              </a:tr>
              <a:tr h="2411328">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قادر على قراءة الأعداد من رقم واحد</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يقرأ جميع الأعداد من 0 إلى 9</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قراءة الأعداد من رقمين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قراءة الأعداد من رقمين</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الجمع بالاحتفاظ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جمع باحتفاظ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الطرح بالمبادلة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طرح 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الضرب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العمليات الأربع و</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حل مسألة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242887"/>
                  </a:ext>
                </a:extLst>
              </a:tr>
            </a:tbl>
          </a:graphicData>
        </a:graphic>
      </p:graphicFrame>
      <p:sp>
        <p:nvSpPr>
          <p:cNvPr id="9" name="Étoile : 5 branches 8">
            <a:extLst>
              <a:ext uri="{FF2B5EF4-FFF2-40B4-BE49-F238E27FC236}">
                <a16:creationId xmlns:a16="http://schemas.microsoft.com/office/drawing/2014/main" id="{50CD8643-2CC6-E307-7DF6-9BB13AC94A8B}"/>
              </a:ext>
            </a:extLst>
          </p:cNvPr>
          <p:cNvSpPr/>
          <p:nvPr/>
        </p:nvSpPr>
        <p:spPr>
          <a:xfrm>
            <a:off x="8156575" y="7746402"/>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Étoile : 5 branches 9">
            <a:extLst>
              <a:ext uri="{FF2B5EF4-FFF2-40B4-BE49-F238E27FC236}">
                <a16:creationId xmlns:a16="http://schemas.microsoft.com/office/drawing/2014/main" id="{89629711-20FC-AFFF-7773-8ABB7C30EDB8}"/>
              </a:ext>
            </a:extLst>
          </p:cNvPr>
          <p:cNvSpPr/>
          <p:nvPr/>
        </p:nvSpPr>
        <p:spPr>
          <a:xfrm>
            <a:off x="7280275" y="7736877"/>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Étoile : 5 branches 14">
            <a:extLst>
              <a:ext uri="{FF2B5EF4-FFF2-40B4-BE49-F238E27FC236}">
                <a16:creationId xmlns:a16="http://schemas.microsoft.com/office/drawing/2014/main" id="{EBF7067F-9FEF-CED0-C578-3C664E15699C}"/>
              </a:ext>
            </a:extLst>
          </p:cNvPr>
          <p:cNvSpPr/>
          <p:nvPr/>
        </p:nvSpPr>
        <p:spPr>
          <a:xfrm>
            <a:off x="6365875" y="7738464"/>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00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61AF7DF0-D8D4-2A3D-F752-DD656525C165}"/>
              </a:ext>
            </a:extLst>
          </p:cNvPr>
          <p:cNvSpPr txBox="1"/>
          <p:nvPr/>
        </p:nvSpPr>
        <p:spPr>
          <a:xfrm>
            <a:off x="1753108" y="57331"/>
            <a:ext cx="9250295" cy="461665"/>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تذكير برائز الموضعة طارل في الرياضيات: المستوى الرابع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A751C185-B4E0-EDBF-48DF-33CE2BB38B31}"/>
              </a:ext>
            </a:extLst>
          </p:cNvPr>
          <p:cNvPicPr>
            <a:picLocks noChangeAspect="1"/>
          </p:cNvPicPr>
          <p:nvPr/>
        </p:nvPicPr>
        <p:blipFill>
          <a:blip r:embed="rId7"/>
          <a:stretch>
            <a:fillRect/>
          </a:stretch>
        </p:blipFill>
        <p:spPr>
          <a:xfrm>
            <a:off x="1753108" y="558185"/>
            <a:ext cx="9022203" cy="6260625"/>
          </a:xfrm>
          <a:prstGeom prst="rect">
            <a:avLst/>
          </a:prstGeom>
        </p:spPr>
      </p:pic>
      <p:pic>
        <p:nvPicPr>
          <p:cNvPr id="10" name="Image 9">
            <a:extLst>
              <a:ext uri="{FF2B5EF4-FFF2-40B4-BE49-F238E27FC236}">
                <a16:creationId xmlns:a16="http://schemas.microsoft.com/office/drawing/2014/main" id="{A8A60770-6F49-2E98-55A1-A3B25F0AAE46}"/>
              </a:ext>
            </a:extLst>
          </p:cNvPr>
          <p:cNvPicPr>
            <a:picLocks noChangeAspect="1"/>
          </p:cNvPicPr>
          <p:nvPr/>
        </p:nvPicPr>
        <p:blipFill>
          <a:blip r:embed="rId8"/>
          <a:stretch>
            <a:fillRect/>
          </a:stretch>
        </p:blipFill>
        <p:spPr>
          <a:xfrm>
            <a:off x="1711129" y="558185"/>
            <a:ext cx="9178227" cy="6242484"/>
          </a:xfrm>
          <a:prstGeom prst="rect">
            <a:avLst/>
          </a:prstGeom>
        </p:spPr>
      </p:pic>
    </p:spTree>
    <p:extLst>
      <p:ext uri="{BB962C8B-B14F-4D97-AF65-F5344CB8AC3E}">
        <p14:creationId xmlns:p14="http://schemas.microsoft.com/office/powerpoint/2010/main" val="362149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4067761-5225-5E48-5D30-3DB4984D288F}"/>
              </a:ext>
            </a:extLst>
          </p:cNvPr>
          <p:cNvPicPr>
            <a:picLocks noChangeAspect="1"/>
          </p:cNvPicPr>
          <p:nvPr/>
        </p:nvPicPr>
        <p:blipFill rotWithShape="1">
          <a:blip r:embed="rId2"/>
          <a:srcRect t="7858" b="24873"/>
          <a:stretch/>
        </p:blipFill>
        <p:spPr>
          <a:xfrm>
            <a:off x="0" y="-1"/>
            <a:ext cx="12192000" cy="6858000"/>
          </a:xfrm>
          <a:prstGeom prst="rect">
            <a:avLst/>
          </a:prstGeom>
        </p:spPr>
      </p:pic>
      <p:sp>
        <p:nvSpPr>
          <p:cNvPr id="7" name="ZoneTexte 6">
            <a:extLst>
              <a:ext uri="{FF2B5EF4-FFF2-40B4-BE49-F238E27FC236}">
                <a16:creationId xmlns:a16="http://schemas.microsoft.com/office/drawing/2014/main" id="{A32B810A-FD5A-639E-8F10-082A1418756A}"/>
              </a:ext>
            </a:extLst>
          </p:cNvPr>
          <p:cNvSpPr txBox="1"/>
          <p:nvPr/>
        </p:nvSpPr>
        <p:spPr>
          <a:xfrm>
            <a:off x="5830401" y="1776792"/>
            <a:ext cx="636159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rPr>
              <a:t>مستويات الموضعة في الرياضيات</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rPr>
              <a:t>المستوى الرابع </a:t>
            </a:r>
            <a:endParaRPr kumimoji="0" lang="fr-FR"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endParaRPr>
          </a:p>
        </p:txBody>
      </p:sp>
      <p:sp>
        <p:nvSpPr>
          <p:cNvPr id="12" name="Étoile : 5 branches 11">
            <a:extLst>
              <a:ext uri="{FF2B5EF4-FFF2-40B4-BE49-F238E27FC236}">
                <a16:creationId xmlns:a16="http://schemas.microsoft.com/office/drawing/2014/main" id="{815F2C0D-A1A9-5791-3C7C-06F390B03A52}"/>
              </a:ext>
            </a:extLst>
          </p:cNvPr>
          <p:cNvSpPr/>
          <p:nvPr/>
        </p:nvSpPr>
        <p:spPr>
          <a:xfrm>
            <a:off x="10068502" y="8833306"/>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Étoile : 5 branches 12">
            <a:extLst>
              <a:ext uri="{FF2B5EF4-FFF2-40B4-BE49-F238E27FC236}">
                <a16:creationId xmlns:a16="http://schemas.microsoft.com/office/drawing/2014/main" id="{E0AED812-8F3C-D761-C7A8-BAEA95C06BD6}"/>
              </a:ext>
            </a:extLst>
          </p:cNvPr>
          <p:cNvSpPr/>
          <p:nvPr/>
        </p:nvSpPr>
        <p:spPr>
          <a:xfrm>
            <a:off x="9192202" y="8823781"/>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Étoile : 5 branches 13">
            <a:extLst>
              <a:ext uri="{FF2B5EF4-FFF2-40B4-BE49-F238E27FC236}">
                <a16:creationId xmlns:a16="http://schemas.microsoft.com/office/drawing/2014/main" id="{7DF946AE-5110-977B-EE2D-C03D5EF09EB9}"/>
              </a:ext>
            </a:extLst>
          </p:cNvPr>
          <p:cNvSpPr/>
          <p:nvPr/>
        </p:nvSpPr>
        <p:spPr>
          <a:xfrm>
            <a:off x="8277802" y="8825368"/>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au 7">
            <a:extLst>
              <a:ext uri="{FF2B5EF4-FFF2-40B4-BE49-F238E27FC236}">
                <a16:creationId xmlns:a16="http://schemas.microsoft.com/office/drawing/2014/main" id="{C2A6C108-D2FE-1C29-8F0E-6E913898E0DE}"/>
              </a:ext>
            </a:extLst>
          </p:cNvPr>
          <p:cNvGraphicFramePr>
            <a:graphicFrameLocks noGrp="1"/>
          </p:cNvGraphicFramePr>
          <p:nvPr/>
        </p:nvGraphicFramePr>
        <p:xfrm>
          <a:off x="986335" y="2847911"/>
          <a:ext cx="10219329" cy="2938484"/>
        </p:xfrm>
        <a:graphic>
          <a:graphicData uri="http://schemas.openxmlformats.org/drawingml/2006/table">
            <a:tbl>
              <a:tblPr rtl="1" firstRow="1" firstCol="1" bandRow="1"/>
              <a:tblGrid>
                <a:gridCol w="1458987">
                  <a:extLst>
                    <a:ext uri="{9D8B030D-6E8A-4147-A177-3AD203B41FA5}">
                      <a16:colId xmlns:a16="http://schemas.microsoft.com/office/drawing/2014/main" val="3067516021"/>
                    </a:ext>
                  </a:extLst>
                </a:gridCol>
                <a:gridCol w="1460057">
                  <a:extLst>
                    <a:ext uri="{9D8B030D-6E8A-4147-A177-3AD203B41FA5}">
                      <a16:colId xmlns:a16="http://schemas.microsoft.com/office/drawing/2014/main" val="1553795717"/>
                    </a:ext>
                  </a:extLst>
                </a:gridCol>
                <a:gridCol w="1460057">
                  <a:extLst>
                    <a:ext uri="{9D8B030D-6E8A-4147-A177-3AD203B41FA5}">
                      <a16:colId xmlns:a16="http://schemas.microsoft.com/office/drawing/2014/main" val="165453267"/>
                    </a:ext>
                  </a:extLst>
                </a:gridCol>
                <a:gridCol w="1460057">
                  <a:extLst>
                    <a:ext uri="{9D8B030D-6E8A-4147-A177-3AD203B41FA5}">
                      <a16:colId xmlns:a16="http://schemas.microsoft.com/office/drawing/2014/main" val="552625457"/>
                    </a:ext>
                  </a:extLst>
                </a:gridCol>
                <a:gridCol w="1460057">
                  <a:extLst>
                    <a:ext uri="{9D8B030D-6E8A-4147-A177-3AD203B41FA5}">
                      <a16:colId xmlns:a16="http://schemas.microsoft.com/office/drawing/2014/main" val="1610568180"/>
                    </a:ext>
                  </a:extLst>
                </a:gridCol>
                <a:gridCol w="1460057">
                  <a:extLst>
                    <a:ext uri="{9D8B030D-6E8A-4147-A177-3AD203B41FA5}">
                      <a16:colId xmlns:a16="http://schemas.microsoft.com/office/drawing/2014/main" val="4224485584"/>
                    </a:ext>
                  </a:extLst>
                </a:gridCol>
                <a:gridCol w="1460057">
                  <a:extLst>
                    <a:ext uri="{9D8B030D-6E8A-4147-A177-3AD203B41FA5}">
                      <a16:colId xmlns:a16="http://schemas.microsoft.com/office/drawing/2014/main" val="484577997"/>
                    </a:ext>
                  </a:extLst>
                </a:gridCol>
              </a:tblGrid>
              <a:tr h="527156">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مبتدئ</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 1</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رقمان</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جمع</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طرح</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ضرب</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مسألة</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45457911"/>
                  </a:ext>
                </a:extLst>
              </a:tr>
              <a:tr h="2411328">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قادر على قراءة الأعداد من رقم واحد</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a:solidFill>
                            <a:srgbClr val="1F4E79"/>
                          </a:solidFill>
                          <a:effectLst/>
                          <a:latin typeface="Calibri" panose="020F0502020204030204" pitchFamily="34" charset="0"/>
                          <a:ea typeface="Calibri" panose="020F0502020204030204" pitchFamily="34" charset="0"/>
                          <a:cs typeface="Calibri" panose="020F0502020204030204" pitchFamily="34" charset="0"/>
                        </a:rPr>
                        <a:t>يقرأ جميع الأعداد من 0 إلى 9</a:t>
                      </a:r>
                      <a:endParaRPr lang="en-GB" sz="2000" b="1">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قراءة الأعداد من رقمين </a:t>
                      </a:r>
                      <a:endParaRPr lang="en-GB" sz="2000" b="1">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قراءة الأعداد من رقمين</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الجمع بالاحتفاظ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جمع باحتفاظ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الطرح بالمبادلة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طرح 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الضرب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ضرب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القسمة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العمليات الأربع و</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حل مسألة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242887"/>
                  </a:ext>
                </a:extLst>
              </a:tr>
            </a:tbl>
          </a:graphicData>
        </a:graphic>
      </p:graphicFrame>
      <p:sp>
        <p:nvSpPr>
          <p:cNvPr id="9" name="Étoile : 5 branches 8">
            <a:extLst>
              <a:ext uri="{FF2B5EF4-FFF2-40B4-BE49-F238E27FC236}">
                <a16:creationId xmlns:a16="http://schemas.microsoft.com/office/drawing/2014/main" id="{50CD8643-2CC6-E307-7DF6-9BB13AC94A8B}"/>
              </a:ext>
            </a:extLst>
          </p:cNvPr>
          <p:cNvSpPr/>
          <p:nvPr/>
        </p:nvSpPr>
        <p:spPr>
          <a:xfrm>
            <a:off x="8156575" y="7746402"/>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Étoile : 5 branches 9">
            <a:extLst>
              <a:ext uri="{FF2B5EF4-FFF2-40B4-BE49-F238E27FC236}">
                <a16:creationId xmlns:a16="http://schemas.microsoft.com/office/drawing/2014/main" id="{89629711-20FC-AFFF-7773-8ABB7C30EDB8}"/>
              </a:ext>
            </a:extLst>
          </p:cNvPr>
          <p:cNvSpPr/>
          <p:nvPr/>
        </p:nvSpPr>
        <p:spPr>
          <a:xfrm>
            <a:off x="7280275" y="7736877"/>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Étoile : 5 branches 14">
            <a:extLst>
              <a:ext uri="{FF2B5EF4-FFF2-40B4-BE49-F238E27FC236}">
                <a16:creationId xmlns:a16="http://schemas.microsoft.com/office/drawing/2014/main" id="{EBF7067F-9FEF-CED0-C578-3C664E15699C}"/>
              </a:ext>
            </a:extLst>
          </p:cNvPr>
          <p:cNvSpPr/>
          <p:nvPr/>
        </p:nvSpPr>
        <p:spPr>
          <a:xfrm>
            <a:off x="6365875" y="7738464"/>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815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61AF7DF0-D8D4-2A3D-F752-DD656525C165}"/>
              </a:ext>
            </a:extLst>
          </p:cNvPr>
          <p:cNvSpPr txBox="1"/>
          <p:nvPr/>
        </p:nvSpPr>
        <p:spPr>
          <a:xfrm>
            <a:off x="1753108" y="57331"/>
            <a:ext cx="9250295" cy="461665"/>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تذكير برائز الموضعة طارل في الرياضيات: المستويين 5 و6</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1D38B117-FF67-CA49-BCB2-837CFDFA5739}"/>
              </a:ext>
            </a:extLst>
          </p:cNvPr>
          <p:cNvPicPr>
            <a:picLocks noChangeAspect="1"/>
          </p:cNvPicPr>
          <p:nvPr/>
        </p:nvPicPr>
        <p:blipFill>
          <a:blip r:embed="rId7"/>
          <a:stretch>
            <a:fillRect/>
          </a:stretch>
        </p:blipFill>
        <p:spPr>
          <a:xfrm>
            <a:off x="2008932" y="598191"/>
            <a:ext cx="8880820" cy="6202477"/>
          </a:xfrm>
          <a:prstGeom prst="rect">
            <a:avLst/>
          </a:prstGeom>
        </p:spPr>
      </p:pic>
      <p:pic>
        <p:nvPicPr>
          <p:cNvPr id="16" name="Image 15">
            <a:extLst>
              <a:ext uri="{FF2B5EF4-FFF2-40B4-BE49-F238E27FC236}">
                <a16:creationId xmlns:a16="http://schemas.microsoft.com/office/drawing/2014/main" id="{659ED5FD-A273-EBA5-EE7C-067ECCB8B8C9}"/>
              </a:ext>
            </a:extLst>
          </p:cNvPr>
          <p:cNvPicPr>
            <a:picLocks noChangeAspect="1"/>
          </p:cNvPicPr>
          <p:nvPr/>
        </p:nvPicPr>
        <p:blipFill>
          <a:blip r:embed="rId8"/>
          <a:stretch>
            <a:fillRect/>
          </a:stretch>
        </p:blipFill>
        <p:spPr>
          <a:xfrm>
            <a:off x="2105025" y="652462"/>
            <a:ext cx="8915396" cy="6202477"/>
          </a:xfrm>
          <a:prstGeom prst="rect">
            <a:avLst/>
          </a:prstGeom>
        </p:spPr>
      </p:pic>
    </p:spTree>
    <p:extLst>
      <p:ext uri="{BB962C8B-B14F-4D97-AF65-F5344CB8AC3E}">
        <p14:creationId xmlns:p14="http://schemas.microsoft.com/office/powerpoint/2010/main" val="311357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4067761-5225-5E48-5D30-3DB4984D288F}"/>
              </a:ext>
            </a:extLst>
          </p:cNvPr>
          <p:cNvPicPr>
            <a:picLocks noChangeAspect="1"/>
          </p:cNvPicPr>
          <p:nvPr/>
        </p:nvPicPr>
        <p:blipFill rotWithShape="1">
          <a:blip r:embed="rId2"/>
          <a:srcRect t="7858" b="24873"/>
          <a:stretch/>
        </p:blipFill>
        <p:spPr>
          <a:xfrm>
            <a:off x="0" y="-1"/>
            <a:ext cx="12192000" cy="6858000"/>
          </a:xfrm>
          <a:prstGeom prst="rect">
            <a:avLst/>
          </a:prstGeom>
        </p:spPr>
      </p:pic>
      <p:sp>
        <p:nvSpPr>
          <p:cNvPr id="7" name="ZoneTexte 6">
            <a:extLst>
              <a:ext uri="{FF2B5EF4-FFF2-40B4-BE49-F238E27FC236}">
                <a16:creationId xmlns:a16="http://schemas.microsoft.com/office/drawing/2014/main" id="{A32B810A-FD5A-639E-8F10-082A1418756A}"/>
              </a:ext>
            </a:extLst>
          </p:cNvPr>
          <p:cNvSpPr txBox="1"/>
          <p:nvPr/>
        </p:nvSpPr>
        <p:spPr>
          <a:xfrm>
            <a:off x="5830401" y="1776792"/>
            <a:ext cx="636159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rPr>
              <a:t>مستويات الموضعة في الرياضيات</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rPr>
              <a:t>المستويان الخامس والسادس</a:t>
            </a:r>
            <a:endParaRPr kumimoji="0" lang="fr-FR" sz="2800" b="1" i="0" u="none" strike="noStrike" kern="1200" cap="none" spc="0" normalizeH="0" baseline="0" noProof="0" dirty="0">
              <a:ln>
                <a:noFill/>
              </a:ln>
              <a:solidFill>
                <a:srgbClr val="C55A11"/>
              </a:solidFill>
              <a:effectLst/>
              <a:uLnTx/>
              <a:uFillTx/>
              <a:latin typeface="29LT Bukra Bold" panose="020B0604020202020204" charset="-78"/>
              <a:ea typeface="+mn-ea"/>
              <a:cs typeface="29LT Bukra Bold" panose="020B0604020202020204" charset="-78"/>
            </a:endParaRPr>
          </a:p>
        </p:txBody>
      </p:sp>
      <p:sp>
        <p:nvSpPr>
          <p:cNvPr id="12" name="Étoile : 5 branches 11">
            <a:extLst>
              <a:ext uri="{FF2B5EF4-FFF2-40B4-BE49-F238E27FC236}">
                <a16:creationId xmlns:a16="http://schemas.microsoft.com/office/drawing/2014/main" id="{815F2C0D-A1A9-5791-3C7C-06F390B03A52}"/>
              </a:ext>
            </a:extLst>
          </p:cNvPr>
          <p:cNvSpPr/>
          <p:nvPr/>
        </p:nvSpPr>
        <p:spPr>
          <a:xfrm>
            <a:off x="10068502" y="8833306"/>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Étoile : 5 branches 12">
            <a:extLst>
              <a:ext uri="{FF2B5EF4-FFF2-40B4-BE49-F238E27FC236}">
                <a16:creationId xmlns:a16="http://schemas.microsoft.com/office/drawing/2014/main" id="{E0AED812-8F3C-D761-C7A8-BAEA95C06BD6}"/>
              </a:ext>
            </a:extLst>
          </p:cNvPr>
          <p:cNvSpPr/>
          <p:nvPr/>
        </p:nvSpPr>
        <p:spPr>
          <a:xfrm>
            <a:off x="9192202" y="8823781"/>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Étoile : 5 branches 13">
            <a:extLst>
              <a:ext uri="{FF2B5EF4-FFF2-40B4-BE49-F238E27FC236}">
                <a16:creationId xmlns:a16="http://schemas.microsoft.com/office/drawing/2014/main" id="{7DF946AE-5110-977B-EE2D-C03D5EF09EB9}"/>
              </a:ext>
            </a:extLst>
          </p:cNvPr>
          <p:cNvSpPr/>
          <p:nvPr/>
        </p:nvSpPr>
        <p:spPr>
          <a:xfrm>
            <a:off x="8277802" y="8825368"/>
            <a:ext cx="179455" cy="10631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au 7">
            <a:extLst>
              <a:ext uri="{FF2B5EF4-FFF2-40B4-BE49-F238E27FC236}">
                <a16:creationId xmlns:a16="http://schemas.microsoft.com/office/drawing/2014/main" id="{C2A6C108-D2FE-1C29-8F0E-6E913898E0DE}"/>
              </a:ext>
            </a:extLst>
          </p:cNvPr>
          <p:cNvGraphicFramePr>
            <a:graphicFrameLocks noGrp="1"/>
          </p:cNvGraphicFramePr>
          <p:nvPr/>
        </p:nvGraphicFramePr>
        <p:xfrm>
          <a:off x="353289" y="2926805"/>
          <a:ext cx="11679386" cy="2938484"/>
        </p:xfrm>
        <a:graphic>
          <a:graphicData uri="http://schemas.openxmlformats.org/drawingml/2006/table">
            <a:tbl>
              <a:tblPr rtl="1" firstRow="1" firstCol="1" bandRow="1"/>
              <a:tblGrid>
                <a:gridCol w="1458987">
                  <a:extLst>
                    <a:ext uri="{9D8B030D-6E8A-4147-A177-3AD203B41FA5}">
                      <a16:colId xmlns:a16="http://schemas.microsoft.com/office/drawing/2014/main" val="3067516021"/>
                    </a:ext>
                  </a:extLst>
                </a:gridCol>
                <a:gridCol w="1460057">
                  <a:extLst>
                    <a:ext uri="{9D8B030D-6E8A-4147-A177-3AD203B41FA5}">
                      <a16:colId xmlns:a16="http://schemas.microsoft.com/office/drawing/2014/main" val="1553795717"/>
                    </a:ext>
                  </a:extLst>
                </a:gridCol>
                <a:gridCol w="1460057">
                  <a:extLst>
                    <a:ext uri="{9D8B030D-6E8A-4147-A177-3AD203B41FA5}">
                      <a16:colId xmlns:a16="http://schemas.microsoft.com/office/drawing/2014/main" val="165453267"/>
                    </a:ext>
                  </a:extLst>
                </a:gridCol>
                <a:gridCol w="1460057">
                  <a:extLst>
                    <a:ext uri="{9D8B030D-6E8A-4147-A177-3AD203B41FA5}">
                      <a16:colId xmlns:a16="http://schemas.microsoft.com/office/drawing/2014/main" val="552625457"/>
                    </a:ext>
                  </a:extLst>
                </a:gridCol>
                <a:gridCol w="1460057">
                  <a:extLst>
                    <a:ext uri="{9D8B030D-6E8A-4147-A177-3AD203B41FA5}">
                      <a16:colId xmlns:a16="http://schemas.microsoft.com/office/drawing/2014/main" val="1610568180"/>
                    </a:ext>
                  </a:extLst>
                </a:gridCol>
                <a:gridCol w="1460057">
                  <a:extLst>
                    <a:ext uri="{9D8B030D-6E8A-4147-A177-3AD203B41FA5}">
                      <a16:colId xmlns:a16="http://schemas.microsoft.com/office/drawing/2014/main" val="4224485584"/>
                    </a:ext>
                  </a:extLst>
                </a:gridCol>
                <a:gridCol w="1460057">
                  <a:extLst>
                    <a:ext uri="{9D8B030D-6E8A-4147-A177-3AD203B41FA5}">
                      <a16:colId xmlns:a16="http://schemas.microsoft.com/office/drawing/2014/main" val="4101043808"/>
                    </a:ext>
                  </a:extLst>
                </a:gridCol>
                <a:gridCol w="1460057">
                  <a:extLst>
                    <a:ext uri="{9D8B030D-6E8A-4147-A177-3AD203B41FA5}">
                      <a16:colId xmlns:a16="http://schemas.microsoft.com/office/drawing/2014/main" val="484577997"/>
                    </a:ext>
                  </a:extLst>
                </a:gridCol>
              </a:tblGrid>
              <a:tr h="527156">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مبتدئ</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 1</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رقمان</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جمع</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طرح</a:t>
                      </a:r>
                      <a:endParaRPr lang="en-GB" sz="2400" b="1">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ضرب</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قسمة</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400" b="1" dirty="0">
                          <a:solidFill>
                            <a:srgbClr val="1F4E79"/>
                          </a:solidFill>
                          <a:effectLst/>
                          <a:highlight>
                            <a:srgbClr val="EDEDED"/>
                          </a:highlight>
                          <a:latin typeface="Calibri" panose="020F0502020204030204" pitchFamily="34" charset="0"/>
                          <a:ea typeface="Calibri" panose="020F0502020204030204" pitchFamily="34" charset="0"/>
                          <a:cs typeface="Calibri" panose="020F0502020204030204" pitchFamily="34" charset="0"/>
                        </a:rPr>
                        <a:t>مسألة</a:t>
                      </a:r>
                      <a:endParaRPr lang="en-GB" sz="2400" b="1" dirty="0">
                        <a:effectLst/>
                        <a:highlight>
                          <a:srgbClr val="EDEDED"/>
                        </a:highligh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45457911"/>
                  </a:ext>
                </a:extLst>
              </a:tr>
              <a:tr h="2411328">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قادر على قراءة الأعداد من رقم واحد</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يقرأ جميع الأعداد من 0 إلى 9</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قراءة الأعداد من رقمين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قراءة الأعداد من رقمين</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الجمع بالاحتفاظ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جمع باحتفاظ</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الطرح بالمبادلة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طرح مبادلة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الضرب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ضرب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القسمة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عمليات قسمة </a:t>
                      </a:r>
                      <a:endParaRPr lang="en-GB" sz="2000" b="1">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a:solidFill>
                            <a:srgbClr val="1F4E79"/>
                          </a:solidFill>
                          <a:effectLst/>
                          <a:latin typeface="Calibri" panose="020F0502020204030204" pitchFamily="34" charset="0"/>
                          <a:ea typeface="Calibri" panose="020F0502020204030204" pitchFamily="34" charset="0"/>
                          <a:cs typeface="Calibri" panose="020F0502020204030204" pitchFamily="34" charset="0"/>
                        </a:rPr>
                        <a:t>غير متمكن من حل مسألة </a:t>
                      </a:r>
                      <a:endParaRPr lang="en-GB" sz="2000" b="1">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قادر على إنجاز  العمليات الأربع و</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marL="180000" algn="ctr" rtl="1">
                        <a:tabLst>
                          <a:tab pos="434975" algn="r"/>
                        </a:tabLst>
                      </a:pPr>
                      <a:r>
                        <a:rPr lang="ar-MA" sz="2000" b="1"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حل مسألة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63575" marR="6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242887"/>
                  </a:ext>
                </a:extLst>
              </a:tr>
            </a:tbl>
          </a:graphicData>
        </a:graphic>
      </p:graphicFrame>
      <p:sp>
        <p:nvSpPr>
          <p:cNvPr id="9" name="Étoile : 5 branches 8">
            <a:extLst>
              <a:ext uri="{FF2B5EF4-FFF2-40B4-BE49-F238E27FC236}">
                <a16:creationId xmlns:a16="http://schemas.microsoft.com/office/drawing/2014/main" id="{50CD8643-2CC6-E307-7DF6-9BB13AC94A8B}"/>
              </a:ext>
            </a:extLst>
          </p:cNvPr>
          <p:cNvSpPr/>
          <p:nvPr/>
        </p:nvSpPr>
        <p:spPr>
          <a:xfrm>
            <a:off x="8156575" y="7746402"/>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Étoile : 5 branches 9">
            <a:extLst>
              <a:ext uri="{FF2B5EF4-FFF2-40B4-BE49-F238E27FC236}">
                <a16:creationId xmlns:a16="http://schemas.microsoft.com/office/drawing/2014/main" id="{89629711-20FC-AFFF-7773-8ABB7C30EDB8}"/>
              </a:ext>
            </a:extLst>
          </p:cNvPr>
          <p:cNvSpPr/>
          <p:nvPr/>
        </p:nvSpPr>
        <p:spPr>
          <a:xfrm>
            <a:off x="7280275" y="7736877"/>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Étoile : 5 branches 14">
            <a:extLst>
              <a:ext uri="{FF2B5EF4-FFF2-40B4-BE49-F238E27FC236}">
                <a16:creationId xmlns:a16="http://schemas.microsoft.com/office/drawing/2014/main" id="{EBF7067F-9FEF-CED0-C578-3C664E15699C}"/>
              </a:ext>
            </a:extLst>
          </p:cNvPr>
          <p:cNvSpPr/>
          <p:nvPr/>
        </p:nvSpPr>
        <p:spPr>
          <a:xfrm>
            <a:off x="6365875" y="7738464"/>
            <a:ext cx="142875" cy="9743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133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3740" y="0"/>
            <a:ext cx="12192000" cy="6868438"/>
          </a:xfrm>
          <a:prstGeom prst="rect">
            <a:avLst/>
          </a:prstGeom>
        </p:spPr>
      </p:pic>
      <p:pic>
        <p:nvPicPr>
          <p:cNvPr id="5" name="Picture 2" descr="Résultat d’images pour list clipart">
            <a:extLst>
              <a:ext uri="{FF2B5EF4-FFF2-40B4-BE49-F238E27FC236}">
                <a16:creationId xmlns:a16="http://schemas.microsoft.com/office/drawing/2014/main" id="{ECBF110E-7DAB-8CAC-BA30-0E0D626EF52C}"/>
              </a:ext>
            </a:extLst>
          </p:cNvPr>
          <p:cNvPicPr>
            <a:picLocks noChangeAspect="1" noChangeArrowheads="1"/>
          </p:cNvPicPr>
          <p:nvPr/>
        </p:nvPicPr>
        <p:blipFill>
          <a:blip r:embed="rId3">
            <a:clrChange>
              <a:clrFrom>
                <a:srgbClr val="FDFDFD"/>
              </a:clrFrom>
              <a:clrTo>
                <a:srgbClr val="FDFDFD">
                  <a:alpha val="0"/>
                </a:srgbClr>
              </a:clrTo>
            </a:clrChange>
            <a:duotone>
              <a:prstClr val="black"/>
              <a:srgbClr val="75B6BB">
                <a:tint val="45000"/>
                <a:satMod val="400000"/>
              </a:srgbClr>
            </a:duotone>
            <a:extLst>
              <a:ext uri="{28A0092B-C50C-407E-A947-70E740481C1C}">
                <a14:useLocalDpi xmlns:a14="http://schemas.microsoft.com/office/drawing/2010/main" val="0"/>
              </a:ext>
            </a:extLst>
          </a:blip>
          <a:srcRect/>
          <a:stretch>
            <a:fillRect/>
          </a:stretch>
        </p:blipFill>
        <p:spPr bwMode="auto">
          <a:xfrm>
            <a:off x="149214" y="4635744"/>
            <a:ext cx="1040289" cy="1300361"/>
          </a:xfrm>
          <a:prstGeom prst="rect">
            <a:avLst/>
          </a:prstGeom>
          <a:noFill/>
        </p:spPr>
      </p:pic>
      <p:pic>
        <p:nvPicPr>
          <p:cNvPr id="6" name="Image 5">
            <a:extLst>
              <a:ext uri="{FF2B5EF4-FFF2-40B4-BE49-F238E27FC236}">
                <a16:creationId xmlns:a16="http://schemas.microsoft.com/office/drawing/2014/main" id="{F99B75C1-2EEC-087B-F568-94278DE39005}"/>
              </a:ext>
            </a:extLst>
          </p:cNvPr>
          <p:cNvPicPr>
            <a:picLocks noChangeAspect="1"/>
          </p:cNvPicPr>
          <p:nvPr/>
        </p:nvPicPr>
        <p:blipFill rotWithShape="1">
          <a:blip r:embed="rId4">
            <a:clrChange>
              <a:clrFrom>
                <a:srgbClr val="FFFFFF"/>
              </a:clrFrom>
              <a:clrTo>
                <a:srgbClr val="FFFFFF">
                  <a:alpha val="0"/>
                </a:srgbClr>
              </a:clrTo>
            </a:clrChange>
          </a:blip>
          <a:srcRect t="3006" r="1" b="16603"/>
          <a:stretch/>
        </p:blipFill>
        <p:spPr>
          <a:xfrm>
            <a:off x="149214" y="311102"/>
            <a:ext cx="1070095" cy="930016"/>
          </a:xfrm>
          <a:custGeom>
            <a:avLst/>
            <a:gdLst/>
            <a:ahLst/>
            <a:cxnLst/>
            <a:rect l="l" t="t" r="r" b="b"/>
            <a:pathLst>
              <a:path w="3343282" h="2905646">
                <a:moveTo>
                  <a:pt x="546801" y="0"/>
                </a:moveTo>
                <a:lnTo>
                  <a:pt x="2796481" y="0"/>
                </a:lnTo>
                <a:lnTo>
                  <a:pt x="2853670" y="51976"/>
                </a:lnTo>
                <a:cubicBezTo>
                  <a:pt x="3156177" y="354484"/>
                  <a:pt x="3343282" y="772394"/>
                  <a:pt x="3343282" y="1234005"/>
                </a:cubicBezTo>
                <a:cubicBezTo>
                  <a:pt x="3343282" y="2157227"/>
                  <a:pt x="2594863" y="2905646"/>
                  <a:pt x="1671641" y="2905646"/>
                </a:cubicBezTo>
                <a:cubicBezTo>
                  <a:pt x="748420" y="2905646"/>
                  <a:pt x="0" y="2157227"/>
                  <a:pt x="0" y="1234005"/>
                </a:cubicBezTo>
                <a:cubicBezTo>
                  <a:pt x="0" y="772394"/>
                  <a:pt x="187105" y="354484"/>
                  <a:pt x="489613" y="51976"/>
                </a:cubicBezTo>
                <a:close/>
              </a:path>
            </a:pathLst>
          </a:custGeom>
        </p:spPr>
      </p:pic>
      <p:pic>
        <p:nvPicPr>
          <p:cNvPr id="33" name="Graphique 32" descr="Notes Post-it 3 avec un remplissage uni">
            <a:extLst>
              <a:ext uri="{FF2B5EF4-FFF2-40B4-BE49-F238E27FC236}">
                <a16:creationId xmlns:a16="http://schemas.microsoft.com/office/drawing/2014/main" id="{4D2657CF-2022-3F4B-B9C6-992C13DE58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00617" y="2278277"/>
            <a:ext cx="914400" cy="914400"/>
          </a:xfrm>
          <a:prstGeom prst="rect">
            <a:avLst/>
          </a:prstGeom>
        </p:spPr>
      </p:pic>
      <p:sp>
        <p:nvSpPr>
          <p:cNvPr id="34" name="TextBox 4">
            <a:extLst>
              <a:ext uri="{FF2B5EF4-FFF2-40B4-BE49-F238E27FC236}">
                <a16:creationId xmlns:a16="http://schemas.microsoft.com/office/drawing/2014/main" id="{4175BAB7-0F8D-C742-FBD7-6D52833E0865}"/>
              </a:ext>
            </a:extLst>
          </p:cNvPr>
          <p:cNvSpPr txBox="1"/>
          <p:nvPr/>
        </p:nvSpPr>
        <p:spPr>
          <a:xfrm>
            <a:off x="98491" y="2278277"/>
            <a:ext cx="11944295" cy="387798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أهداف دورة الدعم طارل حسب المستويات</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60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مناقشة عامة </a:t>
            </a:r>
            <a:endParaRPr kumimoji="0" lang="fr-FR" sz="6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35" name="Graphique 34" descr="Brainstorming de groupe avec un remplissage uni">
            <a:extLst>
              <a:ext uri="{FF2B5EF4-FFF2-40B4-BE49-F238E27FC236}">
                <a16:creationId xmlns:a16="http://schemas.microsoft.com/office/drawing/2014/main" id="{3F75E114-93FA-6A22-6D0D-1048EE1FAC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58366" y="2884393"/>
            <a:ext cx="1751351" cy="1751351"/>
          </a:xfrm>
          <a:prstGeom prst="rect">
            <a:avLst/>
          </a:prstGeom>
        </p:spPr>
      </p:pic>
    </p:spTree>
    <p:extLst>
      <p:ext uri="{BB962C8B-B14F-4D97-AF65-F5344CB8AC3E}">
        <p14:creationId xmlns:p14="http://schemas.microsoft.com/office/powerpoint/2010/main" val="320860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17829" y="-21865"/>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628907" y="-1138116"/>
            <a:ext cx="6039292" cy="2764028"/>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الأهداف: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3" name="ZoneTexte 2">
            <a:extLst>
              <a:ext uri="{FF2B5EF4-FFF2-40B4-BE49-F238E27FC236}">
                <a16:creationId xmlns:a16="http://schemas.microsoft.com/office/drawing/2014/main" id="{E32ACD19-E236-2F16-E521-F510D12FD763}"/>
              </a:ext>
            </a:extLst>
          </p:cNvPr>
          <p:cNvSpPr txBox="1"/>
          <p:nvPr/>
        </p:nvSpPr>
        <p:spPr>
          <a:xfrm>
            <a:off x="523801" y="819059"/>
            <a:ext cx="11064923" cy="2308324"/>
          </a:xfrm>
          <a:prstGeom prst="rect">
            <a:avLst/>
          </a:prstGeom>
          <a:noFill/>
          <a:ln>
            <a:solidFill>
              <a:srgbClr val="203864"/>
            </a:solid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C55A11"/>
                </a:solidFill>
                <a:effectLst/>
                <a:uLnTx/>
                <a:uFillTx/>
                <a:latin typeface="Calibri" panose="020F0502020204030204" pitchFamily="34" charset="0"/>
                <a:ea typeface="Calibri" panose="020F0502020204030204" pitchFamily="34" charset="0"/>
                <a:cs typeface="Calibri" panose="020F0502020204030204" pitchFamily="34" charset="0"/>
              </a:rPr>
              <a:t>المستوى الثاني :</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تملك نظمة العد العشرية؛ قراءة وكتابة وتمثيل ومقارنة وترتيب الأعداد من 0 إلى 99.</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بناء مفهومي الجمع والطرح؛</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الجمع؛</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وضع وإنجاز عمليات الجمع باحتفاظ ؛</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التدرب على توظيف استراتيجية الأسئلة الأربعة لحل مسائل بسيطة ترتبط بالجمع. </a:t>
            </a:r>
          </a:p>
        </p:txBody>
      </p:sp>
      <p:sp>
        <p:nvSpPr>
          <p:cNvPr id="4" name="ZoneTexte 3">
            <a:extLst>
              <a:ext uri="{FF2B5EF4-FFF2-40B4-BE49-F238E27FC236}">
                <a16:creationId xmlns:a16="http://schemas.microsoft.com/office/drawing/2014/main" id="{1C79CBEB-9DAA-A048-91B7-D1560A3454E4}"/>
              </a:ext>
            </a:extLst>
          </p:cNvPr>
          <p:cNvSpPr txBox="1"/>
          <p:nvPr/>
        </p:nvSpPr>
        <p:spPr>
          <a:xfrm>
            <a:off x="523801" y="3515686"/>
            <a:ext cx="11064923" cy="2677656"/>
          </a:xfrm>
          <a:prstGeom prst="rect">
            <a:avLst/>
          </a:prstGeom>
          <a:noFill/>
          <a:ln>
            <a:solidFill>
              <a:srgbClr val="203864"/>
            </a:solid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C55A11"/>
                </a:solidFill>
                <a:effectLst/>
                <a:uLnTx/>
                <a:uFillTx/>
                <a:latin typeface="Calibri" panose="020F0502020204030204" pitchFamily="34" charset="0"/>
                <a:ea typeface="Calibri" panose="020F0502020204030204" pitchFamily="34" charset="0"/>
                <a:cs typeface="Calibri" panose="020F0502020204030204" pitchFamily="34" charset="0"/>
              </a:rPr>
              <a:t>المستوى الثالث :</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تملك نظمة العد العشرية؛ قراءة وكتابة وتمثيل ومقارنة وترتيب الأعداد من 0 إلى 999.</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بناء مفهومي الجمع والطرح؛</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الجمع؛</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الطرح؛</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وضع وإنجاز عمليات الجمع باحتفاظ والطرح بالمبادلة ؛</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التدرب على توظيف استراتيجية الأسئلة الأربعة لحل مسائل بسيطة ترتبط بالجمع والطرح. </a:t>
            </a:r>
          </a:p>
        </p:txBody>
      </p:sp>
    </p:spTree>
    <p:extLst>
      <p:ext uri="{BB962C8B-B14F-4D97-AF65-F5344CB8AC3E}">
        <p14:creationId xmlns:p14="http://schemas.microsoft.com/office/powerpoint/2010/main" val="968330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17829" y="-21865"/>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628907" y="-1138116"/>
            <a:ext cx="6039292" cy="2764028"/>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الأهداف: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3" name="ZoneTexte 2">
            <a:extLst>
              <a:ext uri="{FF2B5EF4-FFF2-40B4-BE49-F238E27FC236}">
                <a16:creationId xmlns:a16="http://schemas.microsoft.com/office/drawing/2014/main" id="{E32ACD19-E236-2F16-E521-F510D12FD763}"/>
              </a:ext>
            </a:extLst>
          </p:cNvPr>
          <p:cNvSpPr txBox="1"/>
          <p:nvPr/>
        </p:nvSpPr>
        <p:spPr>
          <a:xfrm>
            <a:off x="321733" y="1174710"/>
            <a:ext cx="11111429" cy="3970318"/>
          </a:xfrm>
          <a:prstGeom prst="rect">
            <a:avLst/>
          </a:prstGeom>
          <a:noFill/>
          <a:ln>
            <a:solidFill>
              <a:srgbClr val="203864"/>
            </a:solid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Calibri" panose="020F0502020204030204" pitchFamily="34" charset="0"/>
                <a:ea typeface="Calibri" panose="020F0502020204030204" pitchFamily="34" charset="0"/>
                <a:cs typeface="Calibri" panose="020F0502020204030204" pitchFamily="34" charset="0"/>
              </a:rPr>
              <a:t>المستوى الرابع :</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تملك نظمة العد العشرية؛ قراءة وكتابة وتمثيل ومقارنة وترتيب الأعداد من 0 إلى 999 9.</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بناء مفاهيم الجمع والطرح والضرب؛</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الجمع؛</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الطرح؛</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الضرب؛</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وضع وإنجاز عمليات الجمع والطرح وضرب عدد من رقم في عدد من رقمين ؛</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التدرب على توظيف استراتيجية الأسئلة الأربعة لحل مسائل بسيطة ترتبط بالجمع والطرح والضرب. </a:t>
            </a:r>
          </a:p>
        </p:txBody>
      </p:sp>
    </p:spTree>
    <p:extLst>
      <p:ext uri="{BB962C8B-B14F-4D97-AF65-F5344CB8AC3E}">
        <p14:creationId xmlns:p14="http://schemas.microsoft.com/office/powerpoint/2010/main" val="690146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17829" y="-21865"/>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628907" y="-1138116"/>
            <a:ext cx="6039292" cy="2764028"/>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الأهداف: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3" name="ZoneTexte 2">
            <a:extLst>
              <a:ext uri="{FF2B5EF4-FFF2-40B4-BE49-F238E27FC236}">
                <a16:creationId xmlns:a16="http://schemas.microsoft.com/office/drawing/2014/main" id="{E32ACD19-E236-2F16-E521-F510D12FD763}"/>
              </a:ext>
            </a:extLst>
          </p:cNvPr>
          <p:cNvSpPr txBox="1"/>
          <p:nvPr/>
        </p:nvSpPr>
        <p:spPr>
          <a:xfrm>
            <a:off x="270815" y="649777"/>
            <a:ext cx="11650370" cy="5262979"/>
          </a:xfrm>
          <a:prstGeom prst="rect">
            <a:avLst/>
          </a:prstGeom>
          <a:noFill/>
          <a:ln>
            <a:solidFill>
              <a:srgbClr val="203864"/>
            </a:solid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55A11"/>
                </a:solidFill>
                <a:effectLst/>
                <a:uLnTx/>
                <a:uFillTx/>
                <a:latin typeface="Calibri" panose="020F0502020204030204" pitchFamily="34" charset="0"/>
                <a:ea typeface="Calibri" panose="020F0502020204030204" pitchFamily="34" charset="0"/>
                <a:cs typeface="Calibri" panose="020F0502020204030204" pitchFamily="34" charset="0"/>
              </a:rPr>
              <a:t>المستويان الخامس والسادس  :</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تملك نظمة العد العشرية؛ قراءة وكتابة وتمثيل ومقارنة وترتيب الأعداد من 0 إلى 999 999.</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بناء مفاهيم الجمع والطرح والضرب والقسمة؛</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الجمع؛</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الطرح؛</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جداول الضرب؛</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وضع وإنجاز عمليات الجمع والطرح وضرب عدد من رقمين في عدد من رقمين والقسمة على عدد من رقم ؛</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التمكن من توظيف استراتيجية الأسئلة الأربعة لحل مسائل بسيطة ترتبط بالعمليات الأربع.</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التدرب على حل مسائل من خطوتين.  </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ملاحظة : بالنسبة للمتعلمين المتقدمين في هذين المستويين، يتم التركيز معهم على حل المسائل وعلى الألغاز والتحديات الرياضياتية. </a:t>
            </a:r>
          </a:p>
        </p:txBody>
      </p:sp>
    </p:spTree>
    <p:extLst>
      <p:ext uri="{BB962C8B-B14F-4D97-AF65-F5344CB8AC3E}">
        <p14:creationId xmlns:p14="http://schemas.microsoft.com/office/powerpoint/2010/main" val="3522062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3740" y="0"/>
            <a:ext cx="12192000" cy="6868438"/>
          </a:xfrm>
          <a:prstGeom prst="rect">
            <a:avLst/>
          </a:prstGeom>
        </p:spPr>
      </p:pic>
      <p:sp>
        <p:nvSpPr>
          <p:cNvPr id="34" name="TextBox 4">
            <a:extLst>
              <a:ext uri="{FF2B5EF4-FFF2-40B4-BE49-F238E27FC236}">
                <a16:creationId xmlns:a16="http://schemas.microsoft.com/office/drawing/2014/main" id="{4175BAB7-0F8D-C742-FBD7-6D52833E0865}"/>
              </a:ext>
            </a:extLst>
          </p:cNvPr>
          <p:cNvSpPr txBox="1"/>
          <p:nvPr/>
        </p:nvSpPr>
        <p:spPr>
          <a:xfrm>
            <a:off x="2946400" y="1176233"/>
            <a:ext cx="7038947" cy="34163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FFC000"/>
                </a:solidFill>
                <a:effectLst/>
                <a:uLnTx/>
                <a:uFillTx/>
                <a:latin typeface="29LT Bukra Bold" panose="020B0604020202020204" charset="-78"/>
                <a:ea typeface="Calibri" panose="020F0502020204030204" pitchFamily="34" charset="0"/>
                <a:cs typeface="29LT Bukra Bold" panose="020B0604020202020204" charset="-78"/>
              </a:rPr>
              <a:t>مبادئ مقاربة الدعم طارل في الرياضيات</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6000" b="1" i="0" u="none" strike="noStrike" kern="1200" cap="none" spc="0" normalizeH="0" baseline="0" noProof="0" dirty="0">
              <a:ln>
                <a:noFill/>
              </a:ln>
              <a:solidFill>
                <a:srgbClr val="FFC000"/>
              </a:solidFill>
              <a:effectLst/>
              <a:uLnTx/>
              <a:uFillTx/>
              <a:latin typeface="Sakkal Majalla" panose="02000000000000000000" pitchFamily="2" charset="-78"/>
              <a:ea typeface="Calibri" panose="020F0502020204030204" pitchFamily="34" charset="0"/>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FFC000"/>
                </a:solidFill>
                <a:effectLst/>
                <a:uLnTx/>
                <a:uFillTx/>
                <a:latin typeface="Sakkal Majalla" panose="02000000000000000000" pitchFamily="2" charset="-78"/>
                <a:ea typeface="Calibri" panose="020F0502020204030204" pitchFamily="34" charset="0"/>
                <a:cs typeface="Sakkal Majalla" panose="02000000000000000000" pitchFamily="2" charset="-78"/>
              </a:rPr>
              <a:t> </a:t>
            </a:r>
          </a:p>
        </p:txBody>
      </p:sp>
      <p:pic>
        <p:nvPicPr>
          <p:cNvPr id="35" name="Graphique 34" descr="Brainstorming de groupe avec un remplissage uni">
            <a:extLst>
              <a:ext uri="{FF2B5EF4-FFF2-40B4-BE49-F238E27FC236}">
                <a16:creationId xmlns:a16="http://schemas.microsoft.com/office/drawing/2014/main" id="{3F75E114-93FA-6A22-6D0D-1048EE1FAC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8366" y="2884393"/>
            <a:ext cx="1751351" cy="1751351"/>
          </a:xfrm>
          <a:prstGeom prst="rect">
            <a:avLst/>
          </a:prstGeom>
        </p:spPr>
      </p:pic>
    </p:spTree>
    <p:extLst>
      <p:ext uri="{BB962C8B-B14F-4D97-AF65-F5344CB8AC3E}">
        <p14:creationId xmlns:p14="http://schemas.microsoft.com/office/powerpoint/2010/main" val="164118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44DD4A4C-62DE-1C0B-1307-E3141E1A812C}"/>
              </a:ext>
            </a:extLst>
          </p:cNvPr>
          <p:cNvSpPr/>
          <p:nvPr/>
        </p:nvSpPr>
        <p:spPr>
          <a:xfrm>
            <a:off x="4235549" y="60352"/>
            <a:ext cx="3752181" cy="1184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التزامن بين أنشطة العد والحساب </a:t>
            </a:r>
            <a:endParaRPr kumimoji="0" lang="fr-FR"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endParaRPr>
          </a:p>
        </p:txBody>
      </p:sp>
      <p:sp>
        <p:nvSpPr>
          <p:cNvPr id="16" name="Rectangle 15">
            <a:extLst>
              <a:ext uri="{FF2B5EF4-FFF2-40B4-BE49-F238E27FC236}">
                <a16:creationId xmlns:a16="http://schemas.microsoft.com/office/drawing/2014/main" id="{4587CFB5-98AE-B33F-D3A8-EA7FA683A652}"/>
              </a:ext>
            </a:extLst>
          </p:cNvPr>
          <p:cNvSpPr/>
          <p:nvPr/>
        </p:nvSpPr>
        <p:spPr>
          <a:xfrm>
            <a:off x="4235549" y="1222754"/>
            <a:ext cx="3752181" cy="1384979"/>
          </a:xfrm>
          <a:prstGeom prst="rect">
            <a:avLst/>
          </a:prstGeom>
          <a:solidFill>
            <a:srgbClr val="FFFFFF"/>
          </a:solidFill>
          <a:ln w="25400" cap="flat" cmpd="sng" algn="ctr">
            <a:solidFill>
              <a:srgbClr val="0097A7"/>
            </a:solidFill>
            <a:prstDash val="solid"/>
          </a:ln>
          <a:effectLst/>
        </p:spPr>
        <p:txBody>
          <a:bodyPr lIns="91440" tIns="45720" rIns="91440" bIns="4572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تقديم أنشطة الحساب بتواز مع أنشطة العد مع الحرص على انسجام الأنشطة في المجالين</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a:cs typeface="Calibri"/>
              <a:sym typeface="Arial"/>
            </a:endParaRPr>
          </a:p>
        </p:txBody>
      </p:sp>
      <p:sp>
        <p:nvSpPr>
          <p:cNvPr id="17" name="Rectangle 16">
            <a:extLst>
              <a:ext uri="{FF2B5EF4-FFF2-40B4-BE49-F238E27FC236}">
                <a16:creationId xmlns:a16="http://schemas.microsoft.com/office/drawing/2014/main" id="{A6F12962-9EA0-E3D0-E594-7A83372C9B1E}"/>
              </a:ext>
            </a:extLst>
          </p:cNvPr>
          <p:cNvSpPr/>
          <p:nvPr/>
        </p:nvSpPr>
        <p:spPr>
          <a:xfrm>
            <a:off x="8124747" y="82761"/>
            <a:ext cx="3752181" cy="1184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من الملموس إلى المجرد </a:t>
            </a:r>
          </a:p>
        </p:txBody>
      </p:sp>
      <p:sp>
        <p:nvSpPr>
          <p:cNvPr id="19" name="Rectangle 18">
            <a:extLst>
              <a:ext uri="{FF2B5EF4-FFF2-40B4-BE49-F238E27FC236}">
                <a16:creationId xmlns:a16="http://schemas.microsoft.com/office/drawing/2014/main" id="{42799621-F476-97A9-1AD5-95628419C547}"/>
              </a:ext>
            </a:extLst>
          </p:cNvPr>
          <p:cNvSpPr/>
          <p:nvPr/>
        </p:nvSpPr>
        <p:spPr>
          <a:xfrm>
            <a:off x="8124747" y="1222754"/>
            <a:ext cx="3752181" cy="1384979"/>
          </a:xfrm>
          <a:prstGeom prst="rect">
            <a:avLst/>
          </a:prstGeom>
          <a:solidFill>
            <a:srgbClr val="FFFFFF"/>
          </a:solidFill>
          <a:ln w="25400" cap="flat" cmpd="sng" algn="ctr">
            <a:solidFill>
              <a:srgbClr val="0097A7"/>
            </a:solidFill>
            <a:prstDash val="solid"/>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الانطلاق من المناولات البسيطة قبل الانتقال إلى المجرد تدريجيا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endParaRPr>
          </a:p>
        </p:txBody>
      </p:sp>
      <p:sp>
        <p:nvSpPr>
          <p:cNvPr id="28" name="Rectangle 27">
            <a:extLst>
              <a:ext uri="{FF2B5EF4-FFF2-40B4-BE49-F238E27FC236}">
                <a16:creationId xmlns:a16="http://schemas.microsoft.com/office/drawing/2014/main" id="{444C1AA5-4026-4790-9D08-D2CC2947AA3F}"/>
              </a:ext>
            </a:extLst>
          </p:cNvPr>
          <p:cNvSpPr/>
          <p:nvPr/>
        </p:nvSpPr>
        <p:spPr>
          <a:xfrm>
            <a:off x="336535" y="82760"/>
            <a:ext cx="3761997" cy="113999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التدرج</a:t>
            </a:r>
          </a:p>
        </p:txBody>
      </p:sp>
      <p:sp>
        <p:nvSpPr>
          <p:cNvPr id="30" name="Rectangle 29">
            <a:extLst>
              <a:ext uri="{FF2B5EF4-FFF2-40B4-BE49-F238E27FC236}">
                <a16:creationId xmlns:a16="http://schemas.microsoft.com/office/drawing/2014/main" id="{9BE95639-64CD-4203-98E6-3EF1DBCAEA85}"/>
              </a:ext>
            </a:extLst>
          </p:cNvPr>
          <p:cNvSpPr/>
          <p:nvPr/>
        </p:nvSpPr>
        <p:spPr>
          <a:xfrm>
            <a:off x="336535" y="1222754"/>
            <a:ext cx="3761997" cy="1384979"/>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التدرج في الأنشطة وعدم الانتقال من مفهوم إلى آخر قبل التأكد من تحكم جميع المستفيدين من المفاهيم المقدمة. </a:t>
            </a:r>
            <a:endParaRPr kumimoji="0" lang="en-GB"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endParaRPr>
          </a:p>
        </p:txBody>
      </p:sp>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a:xfrm>
            <a:off x="8610600" y="588222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447637E-1BE0-0A07-D9EF-3D5EB0542156}"/>
              </a:ext>
            </a:extLst>
          </p:cNvPr>
          <p:cNvSpPr/>
          <p:nvPr/>
        </p:nvSpPr>
        <p:spPr>
          <a:xfrm>
            <a:off x="4235549" y="2954871"/>
            <a:ext cx="3752181" cy="1184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التركيز على بناء المفاهيم </a:t>
            </a:r>
            <a:endParaRPr kumimoji="0" lang="fr-FR"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endParaRPr>
          </a:p>
        </p:txBody>
      </p:sp>
      <p:sp>
        <p:nvSpPr>
          <p:cNvPr id="5" name="Rectangle 4">
            <a:extLst>
              <a:ext uri="{FF2B5EF4-FFF2-40B4-BE49-F238E27FC236}">
                <a16:creationId xmlns:a16="http://schemas.microsoft.com/office/drawing/2014/main" id="{76CF7289-EC8F-8A24-EE02-85F09A8D2DA3}"/>
              </a:ext>
            </a:extLst>
          </p:cNvPr>
          <p:cNvSpPr/>
          <p:nvPr/>
        </p:nvSpPr>
        <p:spPr>
          <a:xfrm>
            <a:off x="4235549" y="4117273"/>
            <a:ext cx="3752181" cy="2206246"/>
          </a:xfrm>
          <a:prstGeom prst="rect">
            <a:avLst/>
          </a:prstGeom>
          <a:solidFill>
            <a:srgbClr val="FFFFFF"/>
          </a:solidFill>
          <a:ln w="25400" cap="flat" cmpd="sng" algn="ctr">
            <a:solidFill>
              <a:srgbClr val="0097A7"/>
            </a:solidFill>
            <a:prstDash val="solid"/>
          </a:ln>
          <a:effectLst/>
        </p:spPr>
        <p:txBody>
          <a:bodyPr lIns="91440" tIns="45720" rIns="91440" bIns="4572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التركيز على بناء المفاهيم الرياضياتية بدل التركيز على التقنية عبر أنشطة بناء المفاهيم بالمناولات البسيطة والربط الدائم للعمليات الحسابية بسياقات حل المسائل البسيطة.</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a:cs typeface="Calibri"/>
              <a:sym typeface="Arial"/>
            </a:endParaRPr>
          </a:p>
        </p:txBody>
      </p:sp>
      <p:sp>
        <p:nvSpPr>
          <p:cNvPr id="7" name="Rectangle 6">
            <a:extLst>
              <a:ext uri="{FF2B5EF4-FFF2-40B4-BE49-F238E27FC236}">
                <a16:creationId xmlns:a16="http://schemas.microsoft.com/office/drawing/2014/main" id="{D03D7728-0633-6CDF-931E-1D0B9151A152}"/>
              </a:ext>
            </a:extLst>
          </p:cNvPr>
          <p:cNvSpPr/>
          <p:nvPr/>
        </p:nvSpPr>
        <p:spPr>
          <a:xfrm>
            <a:off x="8124747" y="2977280"/>
            <a:ext cx="3752181" cy="1184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التركيز على استعمال الخطاب الرياضياتي السليم </a:t>
            </a:r>
          </a:p>
        </p:txBody>
      </p:sp>
      <p:sp>
        <p:nvSpPr>
          <p:cNvPr id="8" name="Rectangle 7">
            <a:extLst>
              <a:ext uri="{FF2B5EF4-FFF2-40B4-BE49-F238E27FC236}">
                <a16:creationId xmlns:a16="http://schemas.microsoft.com/office/drawing/2014/main" id="{858FE01A-1BC9-E5F9-1478-070ADF574847}"/>
              </a:ext>
            </a:extLst>
          </p:cNvPr>
          <p:cNvSpPr/>
          <p:nvPr/>
        </p:nvSpPr>
        <p:spPr>
          <a:xfrm>
            <a:off x="8124747" y="4117273"/>
            <a:ext cx="3752181" cy="2206246"/>
          </a:xfrm>
          <a:prstGeom prst="rect">
            <a:avLst/>
          </a:prstGeom>
          <a:solidFill>
            <a:srgbClr val="FFFFFF"/>
          </a:solidFill>
          <a:ln w="25400" cap="flat" cmpd="sng" algn="ctr">
            <a:solidFill>
              <a:srgbClr val="0097A7"/>
            </a:solidFill>
            <a:prstDash val="solid"/>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الحرص على اعتماد خطاب رياضياتي سليم ومتدرج مع التصريح بالمفاهيم والمصطلحات الرياضية المعتمدة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endParaRPr>
          </a:p>
        </p:txBody>
      </p:sp>
      <p:sp>
        <p:nvSpPr>
          <p:cNvPr id="9" name="Rectangle 8">
            <a:extLst>
              <a:ext uri="{FF2B5EF4-FFF2-40B4-BE49-F238E27FC236}">
                <a16:creationId xmlns:a16="http://schemas.microsoft.com/office/drawing/2014/main" id="{CF8B46B7-C65B-11C6-3D3A-05B2D2B133ED}"/>
              </a:ext>
            </a:extLst>
          </p:cNvPr>
          <p:cNvSpPr/>
          <p:nvPr/>
        </p:nvSpPr>
        <p:spPr>
          <a:xfrm>
            <a:off x="336535" y="2977279"/>
            <a:ext cx="3761997" cy="113999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إضفاء طابع المرح والمتعة على تعلم الرياضيات </a:t>
            </a:r>
          </a:p>
        </p:txBody>
      </p:sp>
      <p:sp>
        <p:nvSpPr>
          <p:cNvPr id="10" name="Rectangle 9">
            <a:extLst>
              <a:ext uri="{FF2B5EF4-FFF2-40B4-BE49-F238E27FC236}">
                <a16:creationId xmlns:a16="http://schemas.microsoft.com/office/drawing/2014/main" id="{02A29EE8-7699-D5CB-F2F2-F1B6DD741A00}"/>
              </a:ext>
            </a:extLst>
          </p:cNvPr>
          <p:cNvSpPr/>
          <p:nvPr/>
        </p:nvSpPr>
        <p:spPr>
          <a:xfrm>
            <a:off x="336535" y="4117273"/>
            <a:ext cx="3761997" cy="2183838"/>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تعتمد أنشطة </a:t>
            </a:r>
            <a:r>
              <a:rPr kumimoji="0" lang="ar-MA" sz="2000" b="0" i="0" u="none" strike="noStrike" kern="0" cap="none" spc="0" normalizeH="0" baseline="0" noProof="0" dirty="0" err="1">
                <a:ln>
                  <a:noFill/>
                </a:ln>
                <a:solidFill>
                  <a:srgbClr val="000000"/>
                </a:solidFill>
                <a:effectLst/>
                <a:uLnTx/>
                <a:uFillTx/>
                <a:latin typeface="Arial"/>
                <a:ea typeface="Calibri" panose="020F0502020204030204" pitchFamily="34" charset="0"/>
                <a:cs typeface="Calibri" panose="020F0502020204030204" pitchFamily="34" charset="0"/>
                <a:sym typeface="Arial"/>
              </a:rPr>
              <a:t>طارل</a:t>
            </a: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 على إرساء جو من المتعة والمنافسة في أنشطة الرياضيات لمصالحة المتعلمين معها وكسر حاجز الخوف من الخطأ. </a:t>
            </a:r>
            <a:endParaRPr kumimoji="0" lang="en-GB"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99509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44DD4A4C-62DE-1C0B-1307-E3141E1A812C}"/>
              </a:ext>
            </a:extLst>
          </p:cNvPr>
          <p:cNvSpPr/>
          <p:nvPr/>
        </p:nvSpPr>
        <p:spPr>
          <a:xfrm>
            <a:off x="4235549" y="1081820"/>
            <a:ext cx="3752181" cy="1184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التعليم الصريح</a:t>
            </a:r>
            <a:endParaRPr kumimoji="0" lang="fr-FR"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endParaRPr>
          </a:p>
        </p:txBody>
      </p:sp>
      <p:sp>
        <p:nvSpPr>
          <p:cNvPr id="16" name="Rectangle 15">
            <a:extLst>
              <a:ext uri="{FF2B5EF4-FFF2-40B4-BE49-F238E27FC236}">
                <a16:creationId xmlns:a16="http://schemas.microsoft.com/office/drawing/2014/main" id="{4587CFB5-98AE-B33F-D3A8-EA7FA683A652}"/>
              </a:ext>
            </a:extLst>
          </p:cNvPr>
          <p:cNvSpPr/>
          <p:nvPr/>
        </p:nvSpPr>
        <p:spPr>
          <a:xfrm>
            <a:off x="4235549" y="2361540"/>
            <a:ext cx="3752181" cy="3378857"/>
          </a:xfrm>
          <a:prstGeom prst="rect">
            <a:avLst/>
          </a:prstGeom>
          <a:solidFill>
            <a:srgbClr val="FFFFFF"/>
          </a:solidFill>
          <a:ln w="25400" cap="flat" cmpd="sng" algn="ctr">
            <a:solidFill>
              <a:srgbClr val="0097A7"/>
            </a:solidFill>
            <a:prstDash val="solid"/>
          </a:ln>
          <a:effectLst/>
        </p:spPr>
        <p:txBody>
          <a:bodyPr lIns="91440" tIns="45720" rIns="91440" bIns="4572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a:cs typeface="Calibri"/>
                <a:sym typeface="Arial"/>
              </a:rPr>
              <a:t>تنسجم جميع الأنشطة الخاصة بالرياضيات مع هيكلة مراحل ومبادئ التعليم الصريح؛</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a:cs typeface="Calibri"/>
                <a:sym typeface="Arial"/>
              </a:rPr>
              <a:t>يتم التعاقد مسبقا مع المتعلمين على الهدف من كل نشاط والدفع بهم إلى التحقق الذاتي في نهايته من مدى بلوغ أهداف النشاط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a:cs typeface="Calibri"/>
                <a:sym typeface="Arial"/>
              </a:rPr>
              <a:t>مع التركيز على إتاحة الفرص الممكنة للممارسة المستقلة.  </a:t>
            </a:r>
            <a:endParaRPr kumimoji="0" lang="en-GB" sz="2000" b="0" i="0" u="none" strike="noStrike" kern="0" cap="none" spc="0" normalizeH="0" baseline="0" noProof="0" dirty="0">
              <a:ln>
                <a:noFill/>
              </a:ln>
              <a:solidFill>
                <a:srgbClr val="000000"/>
              </a:solidFill>
              <a:effectLst/>
              <a:uLnTx/>
              <a:uFillTx/>
              <a:latin typeface="Arial"/>
              <a:ea typeface="Calibri"/>
              <a:cs typeface="Calibri"/>
              <a:sym typeface="Arial"/>
            </a:endParaRPr>
          </a:p>
        </p:txBody>
      </p:sp>
      <p:sp>
        <p:nvSpPr>
          <p:cNvPr id="17" name="Rectangle 16">
            <a:extLst>
              <a:ext uri="{FF2B5EF4-FFF2-40B4-BE49-F238E27FC236}">
                <a16:creationId xmlns:a16="http://schemas.microsoft.com/office/drawing/2014/main" id="{A6F12962-9EA0-E3D0-E594-7A83372C9B1E}"/>
              </a:ext>
            </a:extLst>
          </p:cNvPr>
          <p:cNvSpPr/>
          <p:nvPr/>
        </p:nvSpPr>
        <p:spPr>
          <a:xfrm>
            <a:off x="8124747" y="1081820"/>
            <a:ext cx="3752181" cy="1184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محورية حل المسائل </a:t>
            </a:r>
          </a:p>
        </p:txBody>
      </p:sp>
      <p:sp>
        <p:nvSpPr>
          <p:cNvPr id="19" name="Rectangle 18">
            <a:extLst>
              <a:ext uri="{FF2B5EF4-FFF2-40B4-BE49-F238E27FC236}">
                <a16:creationId xmlns:a16="http://schemas.microsoft.com/office/drawing/2014/main" id="{42799621-F476-97A9-1AD5-95628419C547}"/>
              </a:ext>
            </a:extLst>
          </p:cNvPr>
          <p:cNvSpPr/>
          <p:nvPr/>
        </p:nvSpPr>
        <p:spPr>
          <a:xfrm>
            <a:off x="8124747" y="2361540"/>
            <a:ext cx="3752181" cy="3378857"/>
          </a:xfrm>
          <a:prstGeom prst="rect">
            <a:avLst/>
          </a:prstGeom>
          <a:solidFill>
            <a:srgbClr val="FFFFFF"/>
          </a:solidFill>
          <a:ln w="25400" cap="flat" cmpd="sng" algn="ctr">
            <a:solidFill>
              <a:srgbClr val="0097A7"/>
            </a:solidFill>
            <a:prstDash val="solid"/>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حضور حل المسائل في كل اللبنات باعتباره سياقا لبناء المفاهيم الرياضياتية المعالجة من جهة ومن جهة أخرى باعتبار حل المسائل موضوعا للتعلم الصريح عبر التدرب على استراتيجية الأسئلة الأربعة لحل المسائل. </a:t>
            </a:r>
            <a:endParaRPr kumimoji="0" lang="en-GB" sz="20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endParaRPr>
          </a:p>
        </p:txBody>
      </p:sp>
      <p:sp>
        <p:nvSpPr>
          <p:cNvPr id="28" name="Rectangle 27">
            <a:extLst>
              <a:ext uri="{FF2B5EF4-FFF2-40B4-BE49-F238E27FC236}">
                <a16:creationId xmlns:a16="http://schemas.microsoft.com/office/drawing/2014/main" id="{444C1AA5-4026-4790-9D08-D2CC2947AA3F}"/>
              </a:ext>
            </a:extLst>
          </p:cNvPr>
          <p:cNvSpPr/>
          <p:nvPr/>
        </p:nvSpPr>
        <p:spPr>
          <a:xfrm>
            <a:off x="336535" y="1081820"/>
            <a:ext cx="3761997" cy="113999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sym typeface="Arial"/>
              </a:rPr>
              <a:t>المعالجة الدائمة للتعثرات </a:t>
            </a:r>
          </a:p>
        </p:txBody>
      </p:sp>
      <p:sp>
        <p:nvSpPr>
          <p:cNvPr id="30" name="Rectangle 29">
            <a:extLst>
              <a:ext uri="{FF2B5EF4-FFF2-40B4-BE49-F238E27FC236}">
                <a16:creationId xmlns:a16="http://schemas.microsoft.com/office/drawing/2014/main" id="{9BE95639-64CD-4203-98E6-3EF1DBCAEA85}"/>
              </a:ext>
            </a:extLst>
          </p:cNvPr>
          <p:cNvSpPr/>
          <p:nvPr/>
        </p:nvSpPr>
        <p:spPr>
          <a:xfrm>
            <a:off x="336535" y="2316724"/>
            <a:ext cx="3761997" cy="3423673"/>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تعتمد أنشطة طارل على سيرورة واضحة وبسيطة لتصحيح الأخطاء تنطلق من:</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المصالحة مع الخطأ واعتباره مؤشرا على التعلم؛</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تدريب المتعلمين على رصد أخطائهم ومحاولة تصحيحها بأنفسهم؛</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a:t>
            </a:r>
            <a:r>
              <a:rPr kumimoji="0" lang="ar-MA" sz="20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عتماد</a:t>
            </a: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التعلم بالقرين عبر إشراك الأقران في عملية التصحيح؛</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التدخل للمساعدة على المعالجة بإعادة النمذجة أو الإحالة على بعض الدعامات. </a:t>
            </a: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175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E62A932-B878-B9AF-F10B-1EE6C2F10E4C}"/>
              </a:ext>
            </a:extLst>
          </p:cNvPr>
          <p:cNvPicPr>
            <a:picLocks noChangeAspect="1"/>
          </p:cNvPicPr>
          <p:nvPr/>
        </p:nvPicPr>
        <p:blipFill rotWithShape="1">
          <a:blip r:embed="rId2"/>
          <a:srcRect t="3067" b="13512"/>
          <a:stretch/>
        </p:blipFill>
        <p:spPr>
          <a:xfrm>
            <a:off x="0" y="0"/>
            <a:ext cx="12192000" cy="6879865"/>
          </a:xfrm>
          <a:prstGeom prst="rect">
            <a:avLst/>
          </a:prstGeom>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7846299" y="-1238542"/>
            <a:ext cx="2091808" cy="642793"/>
          </a:xfrm>
          <a:prstGeom prst="rect">
            <a:avLst/>
          </a:prstGeom>
          <a:noFill/>
          <a:ln>
            <a:noFill/>
          </a:ln>
        </p:spPr>
      </p:pic>
      <p:sp>
        <p:nvSpPr>
          <p:cNvPr id="4" name="Titre 1">
            <a:extLst>
              <a:ext uri="{FF2B5EF4-FFF2-40B4-BE49-F238E27FC236}">
                <a16:creationId xmlns:a16="http://schemas.microsoft.com/office/drawing/2014/main" id="{6AE53346-3F85-4D9C-99F3-9A0BDAD1F461}"/>
              </a:ext>
            </a:extLst>
          </p:cNvPr>
          <p:cNvSpPr txBox="1">
            <a:spLocks/>
          </p:cNvSpPr>
          <p:nvPr/>
        </p:nvSpPr>
        <p:spPr>
          <a:xfrm>
            <a:off x="1203895" y="2261269"/>
            <a:ext cx="10084004" cy="27640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r" defTabSz="914400" rtl="1" eaLnBrk="1" fontAlgn="auto" latinLnBrk="0" hangingPunct="1">
              <a:lnSpc>
                <a:spcPct val="200000"/>
              </a:lnSpc>
              <a:spcBef>
                <a:spcPct val="0"/>
              </a:spcBef>
              <a:spcAft>
                <a:spcPts val="0"/>
              </a:spcAft>
              <a:buClrTx/>
              <a:buSzTx/>
              <a:buFont typeface="Wingdings" panose="05000000000000000000" pitchFamily="2" charset="2"/>
              <a:buChar char="§"/>
              <a:tabLst/>
              <a:defRPr/>
            </a:pPr>
            <a:r>
              <a:rPr kumimoji="0" lang="ar-MA"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من الموضعة إلى بناء لبنات الدعم</a:t>
            </a:r>
          </a:p>
          <a:p>
            <a:pPr marL="457200" marR="0" lvl="0" indent="-457200" algn="r" defTabSz="914400" rtl="1" eaLnBrk="1" fontAlgn="auto" latinLnBrk="0" hangingPunct="1">
              <a:lnSpc>
                <a:spcPct val="200000"/>
              </a:lnSpc>
              <a:spcBef>
                <a:spcPct val="0"/>
              </a:spcBef>
              <a:spcAft>
                <a:spcPts val="0"/>
              </a:spcAft>
              <a:buClrTx/>
              <a:buSzTx/>
              <a:buFont typeface="Wingdings" panose="05000000000000000000" pitchFamily="2" charset="2"/>
              <a:buChar char="§"/>
              <a:tabLst/>
              <a:defRPr/>
            </a:pPr>
            <a:r>
              <a:rPr kumimoji="0" lang="ar-MA"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تنظيم مسارات الدعم </a:t>
            </a:r>
          </a:p>
          <a:p>
            <a:pPr marL="457200" marR="0" lvl="0" indent="-457200" algn="r" defTabSz="914400" rtl="1" eaLnBrk="1" fontAlgn="auto" latinLnBrk="0" hangingPunct="1">
              <a:lnSpc>
                <a:spcPct val="200000"/>
              </a:lnSpc>
              <a:spcBef>
                <a:spcPct val="0"/>
              </a:spcBef>
              <a:spcAft>
                <a:spcPts val="0"/>
              </a:spcAft>
              <a:buClrTx/>
              <a:buSzTx/>
              <a:buFont typeface="Wingdings" panose="05000000000000000000" pitchFamily="2" charset="2"/>
              <a:buChar char="§"/>
              <a:tabLst/>
              <a:defRPr/>
            </a:pPr>
            <a:r>
              <a:rPr kumimoji="0" lang="ar-MA"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إيقاعات الدعم </a:t>
            </a:r>
            <a:endParaRPr kumimoji="0" lang="en-US"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endParaRPr>
          </a:p>
        </p:txBody>
      </p:sp>
      <p:sp>
        <p:nvSpPr>
          <p:cNvPr id="16" name="Rounded Rectangle 1">
            <a:extLst>
              <a:ext uri="{FF2B5EF4-FFF2-40B4-BE49-F238E27FC236}">
                <a16:creationId xmlns:a16="http://schemas.microsoft.com/office/drawing/2014/main" id="{1CCD2005-90D3-F68A-769E-BCEC56B86A2F}"/>
              </a:ext>
            </a:extLst>
          </p:cNvPr>
          <p:cNvSpPr/>
          <p:nvPr/>
        </p:nvSpPr>
        <p:spPr>
          <a:xfrm>
            <a:off x="564447" y="2052234"/>
            <a:ext cx="11063104" cy="3518833"/>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4">
            <a:extLst>
              <a:ext uri="{FF2B5EF4-FFF2-40B4-BE49-F238E27FC236}">
                <a16:creationId xmlns:a16="http://schemas.microsoft.com/office/drawing/2014/main" id="{658C4217-4B55-B4A4-3D7D-897420F29718}"/>
              </a:ext>
            </a:extLst>
          </p:cNvPr>
          <p:cNvSpPr txBox="1"/>
          <p:nvPr/>
        </p:nvSpPr>
        <p:spPr>
          <a:xfrm>
            <a:off x="800750" y="578825"/>
            <a:ext cx="10590499"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هيكلة برنامج الدعم طارل في الرياضيات</a:t>
            </a:r>
            <a:endParaRPr kumimoji="0" lang="fr-FR" sz="60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3" name="Google Shape;124;p18" descr="Ministère de l'Éducation nationale, du préscolaire &amp; des Sports">
            <a:extLst>
              <a:ext uri="{FF2B5EF4-FFF2-40B4-BE49-F238E27FC236}">
                <a16:creationId xmlns:a16="http://schemas.microsoft.com/office/drawing/2014/main" id="{7DA84B8B-D441-64EB-B1F5-C61F28478C2A}"/>
              </a:ext>
            </a:extLst>
          </p:cNvPr>
          <p:cNvPicPr preferRelativeResize="0"/>
          <p:nvPr/>
        </p:nvPicPr>
        <p:blipFill rotWithShape="1">
          <a:blip r:embed="rId3">
            <a:alphaModFix/>
          </a:blip>
          <a:srcRect/>
          <a:stretch/>
        </p:blipFill>
        <p:spPr>
          <a:xfrm>
            <a:off x="5199993" y="6265888"/>
            <a:ext cx="2091808" cy="642793"/>
          </a:xfrm>
          <a:prstGeom prst="rect">
            <a:avLst/>
          </a:prstGeom>
          <a:noFill/>
          <a:ln>
            <a:noFill/>
          </a:ln>
        </p:spPr>
      </p:pic>
    </p:spTree>
    <p:extLst>
      <p:ext uri="{BB962C8B-B14F-4D97-AF65-F5344CB8AC3E}">
        <p14:creationId xmlns:p14="http://schemas.microsoft.com/office/powerpoint/2010/main" val="363382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3"/>
          <a:srcRect t="3067" b="13512"/>
          <a:stretch/>
        </p:blipFill>
        <p:spPr>
          <a:xfrm>
            <a:off x="0" y="14051"/>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6057399" y="-44337"/>
            <a:ext cx="6039292" cy="1296468"/>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هيكلة الأنشطة: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
        <p:nvSpPr>
          <p:cNvPr id="3" name="Organigramme : Alternative 2">
            <a:extLst>
              <a:ext uri="{FF2B5EF4-FFF2-40B4-BE49-F238E27FC236}">
                <a16:creationId xmlns:a16="http://schemas.microsoft.com/office/drawing/2014/main" id="{5A83684D-2401-344B-3A8B-7DEBE7324E52}"/>
              </a:ext>
            </a:extLst>
          </p:cNvPr>
          <p:cNvSpPr/>
          <p:nvPr/>
        </p:nvSpPr>
        <p:spPr>
          <a:xfrm>
            <a:off x="8509937" y="1259504"/>
            <a:ext cx="3451309" cy="774909"/>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مستويات الموضعة</a:t>
            </a:r>
            <a:r>
              <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rPr>
              <a:t> </a:t>
            </a:r>
          </a:p>
        </p:txBody>
      </p:sp>
      <p:sp>
        <p:nvSpPr>
          <p:cNvPr id="12" name="Nom2">
            <a:extLst>
              <a:ext uri="{FF2B5EF4-FFF2-40B4-BE49-F238E27FC236}">
                <a16:creationId xmlns:a16="http://schemas.microsoft.com/office/drawing/2014/main" id="{E01E81C5-095A-C451-4F7B-ABF07CCBF34D}"/>
              </a:ext>
            </a:extLst>
          </p:cNvPr>
          <p:cNvSpPr/>
          <p:nvPr/>
        </p:nvSpPr>
        <p:spPr>
          <a:xfrm>
            <a:off x="8509937" y="4064748"/>
            <a:ext cx="3556920" cy="540000"/>
          </a:xfrm>
          <a:prstGeom prst="roundRect">
            <a:avLst/>
          </a:prstGeom>
          <a:solidFill>
            <a:srgbClr val="FA77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طرح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15" name="Nom1">
            <a:extLst>
              <a:ext uri="{FF2B5EF4-FFF2-40B4-BE49-F238E27FC236}">
                <a16:creationId xmlns:a16="http://schemas.microsoft.com/office/drawing/2014/main" id="{ADBE01D7-46EB-DD02-B589-90F4725EB69C}"/>
              </a:ext>
            </a:extLst>
          </p:cNvPr>
          <p:cNvSpPr/>
          <p:nvPr/>
        </p:nvSpPr>
        <p:spPr>
          <a:xfrm>
            <a:off x="9777189" y="2222400"/>
            <a:ext cx="1108269" cy="54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رقم</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17" name="Nom1">
            <a:extLst>
              <a:ext uri="{FF2B5EF4-FFF2-40B4-BE49-F238E27FC236}">
                <a16:creationId xmlns:a16="http://schemas.microsoft.com/office/drawing/2014/main" id="{B68D559C-E0EB-B9D5-2F48-D0C54E1A01A3}"/>
              </a:ext>
            </a:extLst>
          </p:cNvPr>
          <p:cNvSpPr/>
          <p:nvPr/>
        </p:nvSpPr>
        <p:spPr>
          <a:xfrm>
            <a:off x="8530947" y="3401283"/>
            <a:ext cx="3556920" cy="540000"/>
          </a:xfrm>
          <a:prstGeom prst="roundRect">
            <a:avLst/>
          </a:prstGeom>
          <a:solidFill>
            <a:srgbClr val="4E939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جمع</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0" name="Nom1">
            <a:extLst>
              <a:ext uri="{FF2B5EF4-FFF2-40B4-BE49-F238E27FC236}">
                <a16:creationId xmlns:a16="http://schemas.microsoft.com/office/drawing/2014/main" id="{7692A70D-B948-F3D7-69AF-E93E00826078}"/>
              </a:ext>
            </a:extLst>
          </p:cNvPr>
          <p:cNvSpPr/>
          <p:nvPr/>
        </p:nvSpPr>
        <p:spPr>
          <a:xfrm>
            <a:off x="10979599" y="2190868"/>
            <a:ext cx="1108268" cy="540000"/>
          </a:xfrm>
          <a:prstGeom prst="roundRect">
            <a:avLst/>
          </a:prstGeom>
          <a:solidFill>
            <a:srgbClr val="4E939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مبتدئ</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1" name="Nom1">
            <a:extLst>
              <a:ext uri="{FF2B5EF4-FFF2-40B4-BE49-F238E27FC236}">
                <a16:creationId xmlns:a16="http://schemas.microsoft.com/office/drawing/2014/main" id="{D71C97A9-2499-0B04-07DB-1AA398520AFF}"/>
              </a:ext>
            </a:extLst>
          </p:cNvPr>
          <p:cNvSpPr/>
          <p:nvPr/>
        </p:nvSpPr>
        <p:spPr>
          <a:xfrm>
            <a:off x="8567323" y="4722066"/>
            <a:ext cx="3499533" cy="540000"/>
          </a:xfrm>
          <a:prstGeom prst="roundRect">
            <a:avLst/>
          </a:prstGeom>
          <a:solidFill>
            <a:srgbClr val="C5D22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قسمة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2" name="Nom2">
            <a:extLst>
              <a:ext uri="{FF2B5EF4-FFF2-40B4-BE49-F238E27FC236}">
                <a16:creationId xmlns:a16="http://schemas.microsoft.com/office/drawing/2014/main" id="{9E575A0B-D43A-2B17-D507-91ADB7C845E2}"/>
              </a:ext>
            </a:extLst>
          </p:cNvPr>
          <p:cNvSpPr/>
          <p:nvPr/>
        </p:nvSpPr>
        <p:spPr>
          <a:xfrm>
            <a:off x="8530947" y="2245664"/>
            <a:ext cx="1143165" cy="54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رقمان</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32" name="Nom1">
            <a:extLst>
              <a:ext uri="{FF2B5EF4-FFF2-40B4-BE49-F238E27FC236}">
                <a16:creationId xmlns:a16="http://schemas.microsoft.com/office/drawing/2014/main" id="{74FFE4B5-06D2-F6EF-5F56-C1BC1CF2B7BE}"/>
              </a:ext>
            </a:extLst>
          </p:cNvPr>
          <p:cNvSpPr/>
          <p:nvPr/>
        </p:nvSpPr>
        <p:spPr>
          <a:xfrm>
            <a:off x="231787" y="2186400"/>
            <a:ext cx="7019905" cy="576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1 : الأعداد من 0 إلى 99 - الجمع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33" name="Organigramme : Alternative 32">
            <a:extLst>
              <a:ext uri="{FF2B5EF4-FFF2-40B4-BE49-F238E27FC236}">
                <a16:creationId xmlns:a16="http://schemas.microsoft.com/office/drawing/2014/main" id="{FF347F64-50FB-1786-EB23-C4D7B652BA2D}"/>
              </a:ext>
            </a:extLst>
          </p:cNvPr>
          <p:cNvSpPr/>
          <p:nvPr/>
        </p:nvSpPr>
        <p:spPr>
          <a:xfrm>
            <a:off x="231786" y="1296468"/>
            <a:ext cx="7025185" cy="774909"/>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لبنات الدعم </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36" name="Nom1">
            <a:extLst>
              <a:ext uri="{FF2B5EF4-FFF2-40B4-BE49-F238E27FC236}">
                <a16:creationId xmlns:a16="http://schemas.microsoft.com/office/drawing/2014/main" id="{DC0A42A9-4099-E779-8A29-58C16A9D9205}"/>
              </a:ext>
            </a:extLst>
          </p:cNvPr>
          <p:cNvSpPr/>
          <p:nvPr/>
        </p:nvSpPr>
        <p:spPr>
          <a:xfrm>
            <a:off x="231786" y="3412067"/>
            <a:ext cx="7019905" cy="576000"/>
          </a:xfrm>
          <a:prstGeom prst="roundRect">
            <a:avLst/>
          </a:prstGeom>
          <a:solidFill>
            <a:srgbClr val="4E939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2: الأعداد من 0 إلى 999  - الجمع والطرح</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42" name="Nom1">
            <a:extLst>
              <a:ext uri="{FF2B5EF4-FFF2-40B4-BE49-F238E27FC236}">
                <a16:creationId xmlns:a16="http://schemas.microsoft.com/office/drawing/2014/main" id="{7423F81F-83ED-11E2-4720-5EA6B17BE9EC}"/>
              </a:ext>
            </a:extLst>
          </p:cNvPr>
          <p:cNvSpPr/>
          <p:nvPr/>
        </p:nvSpPr>
        <p:spPr>
          <a:xfrm>
            <a:off x="253197" y="4216962"/>
            <a:ext cx="7019905" cy="576000"/>
          </a:xfrm>
          <a:prstGeom prst="roundRect">
            <a:avLst/>
          </a:prstGeom>
          <a:solidFill>
            <a:srgbClr val="FA77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1"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3: الأعداد من 0 إلى 9999 –والضرب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45" name="Nom1">
            <a:extLst>
              <a:ext uri="{FF2B5EF4-FFF2-40B4-BE49-F238E27FC236}">
                <a16:creationId xmlns:a16="http://schemas.microsoft.com/office/drawing/2014/main" id="{8AF4A66B-ABFC-8A9A-8596-CA41826E84CE}"/>
              </a:ext>
            </a:extLst>
          </p:cNvPr>
          <p:cNvSpPr/>
          <p:nvPr/>
        </p:nvSpPr>
        <p:spPr>
          <a:xfrm>
            <a:off x="247918" y="4990999"/>
            <a:ext cx="7025185" cy="576000"/>
          </a:xfrm>
          <a:prstGeom prst="roundRect">
            <a:avLst/>
          </a:prstGeom>
          <a:solidFill>
            <a:srgbClr val="C5D22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1"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4: الأعداد الكبيرة – الضرب والقسمة</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50" name="Connecteur droit avec flèche 49">
            <a:extLst>
              <a:ext uri="{FF2B5EF4-FFF2-40B4-BE49-F238E27FC236}">
                <a16:creationId xmlns:a16="http://schemas.microsoft.com/office/drawing/2014/main" id="{51DEE141-F564-638E-CB03-F4657E3F0FC8}"/>
              </a:ext>
            </a:extLst>
          </p:cNvPr>
          <p:cNvCxnSpPr/>
          <p:nvPr/>
        </p:nvCxnSpPr>
        <p:spPr>
          <a:xfrm flipH="1">
            <a:off x="7439891" y="2477296"/>
            <a:ext cx="915987" cy="0"/>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Nom1">
            <a:extLst>
              <a:ext uri="{FF2B5EF4-FFF2-40B4-BE49-F238E27FC236}">
                <a16:creationId xmlns:a16="http://schemas.microsoft.com/office/drawing/2014/main" id="{A35D5E04-F30D-271C-5155-EB1D5BB02EC5}"/>
              </a:ext>
            </a:extLst>
          </p:cNvPr>
          <p:cNvSpPr/>
          <p:nvPr/>
        </p:nvSpPr>
        <p:spPr>
          <a:xfrm>
            <a:off x="247918" y="5823484"/>
            <a:ext cx="7025184" cy="576000"/>
          </a:xfrm>
          <a:prstGeom prst="roundRect">
            <a:avLst/>
          </a:prstGeom>
          <a:solidFill>
            <a:srgbClr val="C5D22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1"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5: الأعداد الكبيرة – المسائل من خطوتين</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4" name="Nom1">
            <a:extLst>
              <a:ext uri="{FF2B5EF4-FFF2-40B4-BE49-F238E27FC236}">
                <a16:creationId xmlns:a16="http://schemas.microsoft.com/office/drawing/2014/main" id="{94F1A856-D7EB-534A-ABAF-6BF2F70E6364}"/>
              </a:ext>
            </a:extLst>
          </p:cNvPr>
          <p:cNvSpPr/>
          <p:nvPr/>
        </p:nvSpPr>
        <p:spPr>
          <a:xfrm>
            <a:off x="8567322" y="5393284"/>
            <a:ext cx="3499533" cy="540000"/>
          </a:xfrm>
          <a:prstGeom prst="roundRect">
            <a:avLst/>
          </a:prstGeom>
          <a:solidFill>
            <a:srgbClr val="C5D22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مسائل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 name="Connecteur droit 9">
            <a:extLst>
              <a:ext uri="{FF2B5EF4-FFF2-40B4-BE49-F238E27FC236}">
                <a16:creationId xmlns:a16="http://schemas.microsoft.com/office/drawing/2014/main" id="{244937E7-5C4B-3612-F938-704248944B19}"/>
              </a:ext>
            </a:extLst>
          </p:cNvPr>
          <p:cNvCxnSpPr>
            <a:cxnSpLocks/>
          </p:cNvCxnSpPr>
          <p:nvPr/>
        </p:nvCxnSpPr>
        <p:spPr>
          <a:xfrm>
            <a:off x="138058" y="3088372"/>
            <a:ext cx="9685870" cy="0"/>
          </a:xfrm>
          <a:prstGeom prst="line">
            <a:avLst/>
          </a:prstGeom>
          <a:ln w="57150">
            <a:solidFill>
              <a:srgbClr val="FFFF00"/>
            </a:solidFill>
            <a:prstDash val="lgDashDotDot"/>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FD906834-2475-C726-2809-BC8E800BF4E0}"/>
              </a:ext>
            </a:extLst>
          </p:cNvPr>
          <p:cNvSpPr txBox="1"/>
          <p:nvPr/>
        </p:nvSpPr>
        <p:spPr>
          <a:xfrm>
            <a:off x="9777189" y="2667620"/>
            <a:ext cx="2072153" cy="733663"/>
          </a:xfrm>
          <a:prstGeom prst="leftArrow">
            <a:avLst/>
          </a:prstGeom>
          <a:noFill/>
          <a:ln w="28575">
            <a:solidFill>
              <a:srgbClr val="FFFF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عتبة تحديد المسارات</a:t>
            </a:r>
            <a:endParaRPr kumimoji="0" lang="fr-FR"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Accolade ouvrante 17">
            <a:extLst>
              <a:ext uri="{FF2B5EF4-FFF2-40B4-BE49-F238E27FC236}">
                <a16:creationId xmlns:a16="http://schemas.microsoft.com/office/drawing/2014/main" id="{A3397422-E9B3-F78E-6C27-7A98223265DE}"/>
              </a:ext>
            </a:extLst>
          </p:cNvPr>
          <p:cNvSpPr/>
          <p:nvPr/>
        </p:nvSpPr>
        <p:spPr>
          <a:xfrm>
            <a:off x="8253578" y="3494292"/>
            <a:ext cx="277369" cy="236569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9" name="Connecteur droit avec flèche 18">
            <a:extLst>
              <a:ext uri="{FF2B5EF4-FFF2-40B4-BE49-F238E27FC236}">
                <a16:creationId xmlns:a16="http://schemas.microsoft.com/office/drawing/2014/main" id="{F92A3F33-0D69-74D5-0606-606DC7D01303}"/>
              </a:ext>
            </a:extLst>
          </p:cNvPr>
          <p:cNvCxnSpPr>
            <a:cxnSpLocks/>
          </p:cNvCxnSpPr>
          <p:nvPr/>
        </p:nvCxnSpPr>
        <p:spPr>
          <a:xfrm flipH="1" flipV="1">
            <a:off x="7239236" y="3717000"/>
            <a:ext cx="889196" cy="881641"/>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Organigramme : Fusion 25">
            <a:extLst>
              <a:ext uri="{FF2B5EF4-FFF2-40B4-BE49-F238E27FC236}">
                <a16:creationId xmlns:a16="http://schemas.microsoft.com/office/drawing/2014/main" id="{3CA7370C-F066-D188-8225-37A627B4FD18}"/>
              </a:ext>
            </a:extLst>
          </p:cNvPr>
          <p:cNvSpPr/>
          <p:nvPr/>
        </p:nvSpPr>
        <p:spPr>
          <a:xfrm>
            <a:off x="3477717" y="4035858"/>
            <a:ext cx="282793" cy="181104"/>
          </a:xfrm>
          <a:prstGeom prst="flowChartMerge">
            <a:avLst/>
          </a:prstGeom>
          <a:solidFill>
            <a:srgbClr val="F3F0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rganigramme : Fusion 26">
            <a:extLst>
              <a:ext uri="{FF2B5EF4-FFF2-40B4-BE49-F238E27FC236}">
                <a16:creationId xmlns:a16="http://schemas.microsoft.com/office/drawing/2014/main" id="{EC3E19AB-EABA-29F8-39C6-8530D82983DE}"/>
              </a:ext>
            </a:extLst>
          </p:cNvPr>
          <p:cNvSpPr/>
          <p:nvPr/>
        </p:nvSpPr>
        <p:spPr>
          <a:xfrm>
            <a:off x="3477717" y="4810962"/>
            <a:ext cx="282793" cy="181104"/>
          </a:xfrm>
          <a:prstGeom prst="flowChartMerge">
            <a:avLst/>
          </a:prstGeom>
          <a:solidFill>
            <a:srgbClr val="F3F0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rganigramme : Fusion 27">
            <a:extLst>
              <a:ext uri="{FF2B5EF4-FFF2-40B4-BE49-F238E27FC236}">
                <a16:creationId xmlns:a16="http://schemas.microsoft.com/office/drawing/2014/main" id="{441B0C10-B76C-04F5-842D-C1D41D65B3A1}"/>
              </a:ext>
            </a:extLst>
          </p:cNvPr>
          <p:cNvSpPr/>
          <p:nvPr/>
        </p:nvSpPr>
        <p:spPr>
          <a:xfrm>
            <a:off x="3458945" y="5596223"/>
            <a:ext cx="282793" cy="181104"/>
          </a:xfrm>
          <a:prstGeom prst="flowChartMerge">
            <a:avLst/>
          </a:prstGeom>
          <a:solidFill>
            <a:srgbClr val="F3F0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38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3"/>
          <a:srcRect t="3067" b="13512"/>
          <a:stretch/>
        </p:blipFill>
        <p:spPr>
          <a:xfrm>
            <a:off x="0" y="-2882"/>
            <a:ext cx="12192000" cy="6858000"/>
          </a:xfrm>
          <a:prstGeom prst="rect">
            <a:avLst/>
          </a:prstGeom>
        </p:spPr>
      </p:pic>
      <p:sp>
        <p:nvSpPr>
          <p:cNvPr id="32" name="Nom1">
            <a:extLst>
              <a:ext uri="{FF2B5EF4-FFF2-40B4-BE49-F238E27FC236}">
                <a16:creationId xmlns:a16="http://schemas.microsoft.com/office/drawing/2014/main" id="{74FFE4B5-06D2-F6EF-5F56-C1BC1CF2B7BE}"/>
              </a:ext>
            </a:extLst>
          </p:cNvPr>
          <p:cNvSpPr/>
          <p:nvPr/>
        </p:nvSpPr>
        <p:spPr>
          <a:xfrm>
            <a:off x="3823757" y="1427420"/>
            <a:ext cx="4451338"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1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من 0 إلى 99 - الجمع</a:t>
            </a: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14275" y="-298161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9465733" y="3245631"/>
            <a:ext cx="2474736"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الأعداد من 0 إلى 99</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5723116" y="3281385"/>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الجمع بالاحتفاظ</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665710" y="3317364"/>
            <a:ext cx="285423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حساب ذهني: الجمع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6" name="Organigramme : Alternative 25">
            <a:extLst>
              <a:ext uri="{FF2B5EF4-FFF2-40B4-BE49-F238E27FC236}">
                <a16:creationId xmlns:a16="http://schemas.microsoft.com/office/drawing/2014/main" id="{6B8029FA-B685-1B7C-6563-63E84F415D3A}"/>
              </a:ext>
            </a:extLst>
          </p:cNvPr>
          <p:cNvSpPr/>
          <p:nvPr/>
        </p:nvSpPr>
        <p:spPr>
          <a:xfrm>
            <a:off x="372370" y="4180808"/>
            <a:ext cx="11544329" cy="2557764"/>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يوجه المتعلمون الذين تموضعوا في </a:t>
            </a:r>
            <a:r>
              <a:rPr kumimoji="0" lang="ar-MA"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لبنات أدنى من لبنة جمع </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إلى </a:t>
            </a:r>
            <a:r>
              <a:rPr kumimoji="0" lang="ar-MA"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مسار الدعم1 </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الذي </a:t>
            </a:r>
            <a:r>
              <a:rPr kumimoji="0" lang="ar-MA"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ينطلق من اللبنة1</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في نهاية اللبنة 1: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جميع المتعلمين سيكونون قادرين على</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تعرف الأعداد من رقمين وإنجاز عمليات جمع باحتفاظ وحل مسائل بسيطة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مرتبطة بالجمع والطرح البسيطين</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endParaRPr kumimoji="0" lang="fr-FR" sz="32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EA462D6B-9CB7-3C0B-1E7A-6A26AECD0CEE}"/>
              </a:ext>
            </a:extLst>
          </p:cNvPr>
          <p:cNvSpPr>
            <a:spLocks noGrp="1"/>
          </p:cNvSpPr>
          <p:nvPr>
            <p:ph type="title"/>
          </p:nvPr>
        </p:nvSpPr>
        <p:spPr>
          <a:xfrm>
            <a:off x="-46574" y="-76857"/>
            <a:ext cx="12192000" cy="1296468"/>
          </a:xfrm>
        </p:spPr>
        <p:txBody>
          <a:bodyPr vert="horz" lIns="91440" tIns="45720" rIns="91440" bIns="45720" rtlCol="0" anchor="ctr">
            <a:noAutofit/>
          </a:bodyPr>
          <a:lstStyle/>
          <a:p>
            <a:pPr algn="r" rtl="1">
              <a:lnSpc>
                <a:spcPct val="100000"/>
              </a:lnSpc>
            </a:pPr>
            <a:r>
              <a:rPr lang="ar-MA" sz="4000" b="1" dirty="0">
                <a:solidFill>
                  <a:schemeClr val="accent1">
                    <a:lumMod val="50000"/>
                  </a:schemeClr>
                </a:solidFill>
                <a:latin typeface="29LT Bukra Regular" pitchFamily="34" charset="-78"/>
                <a:ea typeface="Calibri" panose="020F0502020204030204" pitchFamily="34" charset="0"/>
                <a:cs typeface="29LT Bukra Regular" pitchFamily="34" charset="-78"/>
              </a:rPr>
              <a:t>تعريف لبنات الدعم طارل في الرياضيات: </a:t>
            </a:r>
            <a:endParaRPr lang="en-US" sz="40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
        <p:nvSpPr>
          <p:cNvPr id="3" name="Nom1">
            <a:extLst>
              <a:ext uri="{FF2B5EF4-FFF2-40B4-BE49-F238E27FC236}">
                <a16:creationId xmlns:a16="http://schemas.microsoft.com/office/drawing/2014/main" id="{7FE9B923-CB6A-38BA-6CE1-DB0EF0FDC78F}"/>
              </a:ext>
            </a:extLst>
          </p:cNvPr>
          <p:cNvSpPr/>
          <p:nvPr/>
        </p:nvSpPr>
        <p:spPr>
          <a:xfrm>
            <a:off x="285234" y="3317364"/>
            <a:ext cx="209524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حل المسائل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2454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3"/>
          <a:srcRect t="3067" b="13512"/>
          <a:stretch/>
        </p:blipFill>
        <p:spPr>
          <a:xfrm>
            <a:off x="0" y="-2882"/>
            <a:ext cx="12192000" cy="6858000"/>
          </a:xfrm>
          <a:prstGeom prst="rect">
            <a:avLst/>
          </a:prstGeom>
        </p:spPr>
      </p:pic>
      <p:sp>
        <p:nvSpPr>
          <p:cNvPr id="32" name="Nom1">
            <a:extLst>
              <a:ext uri="{FF2B5EF4-FFF2-40B4-BE49-F238E27FC236}">
                <a16:creationId xmlns:a16="http://schemas.microsoft.com/office/drawing/2014/main" id="{74FFE4B5-06D2-F6EF-5F56-C1BC1CF2B7BE}"/>
              </a:ext>
            </a:extLst>
          </p:cNvPr>
          <p:cNvSpPr/>
          <p:nvPr/>
        </p:nvSpPr>
        <p:spPr>
          <a:xfrm>
            <a:off x="3352797" y="1427420"/>
            <a:ext cx="5464162"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2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من 0 إلى 999 – الجمع والطرح</a:t>
            </a: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14275" y="-298161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9465733" y="3245631"/>
            <a:ext cx="2474736"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الأعداد من 0 إلى 999</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5723116" y="3281385"/>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الجمع بالاحتفاظ والطرح بالمبادلة</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665710" y="3317364"/>
            <a:ext cx="285423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حساب ذهني: الجمع والطرح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6" name="Organigramme : Alternative 25">
            <a:extLst>
              <a:ext uri="{FF2B5EF4-FFF2-40B4-BE49-F238E27FC236}">
                <a16:creationId xmlns:a16="http://schemas.microsoft.com/office/drawing/2014/main" id="{6B8029FA-B685-1B7C-6563-63E84F415D3A}"/>
              </a:ext>
            </a:extLst>
          </p:cNvPr>
          <p:cNvSpPr/>
          <p:nvPr/>
        </p:nvSpPr>
        <p:spPr>
          <a:xfrm>
            <a:off x="372370" y="4180808"/>
            <a:ext cx="11544329" cy="2557764"/>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يوجه المتعلمون الذين تموضعوا في </a:t>
            </a:r>
            <a:r>
              <a:rPr kumimoji="0" lang="ar-MA"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لبنة جمع وما فوقها </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إلى </a:t>
            </a:r>
            <a:r>
              <a:rPr kumimoji="0" lang="ar-MA"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مسار الدعم2 </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الذي </a:t>
            </a:r>
            <a:r>
              <a:rPr kumimoji="0" lang="ar-MA"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ينطلق من اللبنة2</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في نهاية اللبنة 2: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جميع المتعلمين سيكونون قادرين على</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تعرف الأعداد من 3 أرقام وإنجاز عمليات طرح بالمبادلة وحل مسائل بسيطة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مرتبطة بالجمع والطرح البسيطين</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endParaRPr kumimoji="0" lang="fr-FR" sz="32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EA462D6B-9CB7-3C0B-1E7A-6A26AECD0CEE}"/>
              </a:ext>
            </a:extLst>
          </p:cNvPr>
          <p:cNvSpPr>
            <a:spLocks noGrp="1"/>
          </p:cNvSpPr>
          <p:nvPr>
            <p:ph type="title"/>
          </p:nvPr>
        </p:nvSpPr>
        <p:spPr>
          <a:xfrm>
            <a:off x="-46574" y="-76857"/>
            <a:ext cx="12192000" cy="1296468"/>
          </a:xfrm>
        </p:spPr>
        <p:txBody>
          <a:bodyPr vert="horz" lIns="91440" tIns="45720" rIns="91440" bIns="45720" rtlCol="0" anchor="ctr">
            <a:noAutofit/>
          </a:bodyPr>
          <a:lstStyle/>
          <a:p>
            <a:pPr algn="r" rtl="1">
              <a:lnSpc>
                <a:spcPct val="100000"/>
              </a:lnSpc>
            </a:pPr>
            <a:r>
              <a:rPr lang="ar-MA" sz="4000" b="1" dirty="0">
                <a:solidFill>
                  <a:schemeClr val="accent1">
                    <a:lumMod val="50000"/>
                  </a:schemeClr>
                </a:solidFill>
                <a:latin typeface="29LT Bukra Regular" pitchFamily="34" charset="-78"/>
                <a:ea typeface="Calibri" panose="020F0502020204030204" pitchFamily="34" charset="0"/>
                <a:cs typeface="29LT Bukra Regular" pitchFamily="34" charset="-78"/>
              </a:rPr>
              <a:t>تعريف لبنات الدعم طارل في الرياضيات: </a:t>
            </a:r>
            <a:endParaRPr lang="en-US" sz="40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
        <p:nvSpPr>
          <p:cNvPr id="3" name="Nom1">
            <a:extLst>
              <a:ext uri="{FF2B5EF4-FFF2-40B4-BE49-F238E27FC236}">
                <a16:creationId xmlns:a16="http://schemas.microsoft.com/office/drawing/2014/main" id="{7FE9B923-CB6A-38BA-6CE1-DB0EF0FDC78F}"/>
              </a:ext>
            </a:extLst>
          </p:cNvPr>
          <p:cNvSpPr/>
          <p:nvPr/>
        </p:nvSpPr>
        <p:spPr>
          <a:xfrm>
            <a:off x="285234" y="3317364"/>
            <a:ext cx="209524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حل المسائل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168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3"/>
          <a:srcRect t="3067" b="13512"/>
          <a:stretch/>
        </p:blipFill>
        <p:spPr>
          <a:xfrm>
            <a:off x="0" y="-2882"/>
            <a:ext cx="12192000" cy="6858000"/>
          </a:xfrm>
          <a:prstGeom prst="rect">
            <a:avLst/>
          </a:prstGeom>
        </p:spPr>
      </p:pic>
      <p:sp>
        <p:nvSpPr>
          <p:cNvPr id="32" name="Nom1">
            <a:extLst>
              <a:ext uri="{FF2B5EF4-FFF2-40B4-BE49-F238E27FC236}">
                <a16:creationId xmlns:a16="http://schemas.microsoft.com/office/drawing/2014/main" id="{74FFE4B5-06D2-F6EF-5F56-C1BC1CF2B7BE}"/>
              </a:ext>
            </a:extLst>
          </p:cNvPr>
          <p:cNvSpPr/>
          <p:nvPr/>
        </p:nvSpPr>
        <p:spPr>
          <a:xfrm>
            <a:off x="3352797" y="1427420"/>
            <a:ext cx="5464162"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3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من 0 إلى 9999 –الضرب</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14275" y="-298161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9465733" y="3245631"/>
            <a:ext cx="2474736"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الأعداد من 0 إلى 9999</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5723116" y="3281385"/>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الضرب رقم في رقمين</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665710" y="3317364"/>
            <a:ext cx="285423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حساب ذهني: الضرب</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6" name="Organigramme : Alternative 25">
            <a:extLst>
              <a:ext uri="{FF2B5EF4-FFF2-40B4-BE49-F238E27FC236}">
                <a16:creationId xmlns:a16="http://schemas.microsoft.com/office/drawing/2014/main" id="{6B8029FA-B685-1B7C-6563-63E84F415D3A}"/>
              </a:ext>
            </a:extLst>
          </p:cNvPr>
          <p:cNvSpPr/>
          <p:nvPr/>
        </p:nvSpPr>
        <p:spPr>
          <a:xfrm>
            <a:off x="372370" y="4180808"/>
            <a:ext cx="11544329" cy="2557764"/>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بعد التصديق على أهداف اللبنة 2 يوجه المتعلمون إلى أنشطة اللبنة3.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في نهاية اللبنة 3: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جميع المتعلمين سيكونون قادرين على</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تعرف الأعداد من 4 أرقام وإنجاز عمليات ضرب عدد من رقم في عدد من رقمين وحل مسائل بسيطة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مرتبطة بالجمع والطرح والضرب</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endParaRPr kumimoji="0" lang="fr-FR" sz="32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EA462D6B-9CB7-3C0B-1E7A-6A26AECD0CEE}"/>
              </a:ext>
            </a:extLst>
          </p:cNvPr>
          <p:cNvSpPr>
            <a:spLocks noGrp="1"/>
          </p:cNvSpPr>
          <p:nvPr>
            <p:ph type="title"/>
          </p:nvPr>
        </p:nvSpPr>
        <p:spPr>
          <a:xfrm>
            <a:off x="-46574" y="-76857"/>
            <a:ext cx="12192000" cy="1296468"/>
          </a:xfrm>
        </p:spPr>
        <p:txBody>
          <a:bodyPr vert="horz" lIns="91440" tIns="45720" rIns="91440" bIns="45720" rtlCol="0" anchor="ctr">
            <a:noAutofit/>
          </a:bodyPr>
          <a:lstStyle/>
          <a:p>
            <a:pPr algn="r" rtl="1">
              <a:lnSpc>
                <a:spcPct val="100000"/>
              </a:lnSpc>
            </a:pPr>
            <a:r>
              <a:rPr lang="ar-MA" sz="4000" b="1" dirty="0">
                <a:solidFill>
                  <a:schemeClr val="accent1">
                    <a:lumMod val="50000"/>
                  </a:schemeClr>
                </a:solidFill>
                <a:latin typeface="29LT Bukra Regular" pitchFamily="34" charset="-78"/>
                <a:ea typeface="Calibri" panose="020F0502020204030204" pitchFamily="34" charset="0"/>
                <a:cs typeface="29LT Bukra Regular" pitchFamily="34" charset="-78"/>
              </a:rPr>
              <a:t>تعريف لبنات الدعم طارل في الرياضيات: </a:t>
            </a:r>
            <a:endParaRPr lang="en-US" sz="40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
        <p:nvSpPr>
          <p:cNvPr id="3" name="Nom1">
            <a:extLst>
              <a:ext uri="{FF2B5EF4-FFF2-40B4-BE49-F238E27FC236}">
                <a16:creationId xmlns:a16="http://schemas.microsoft.com/office/drawing/2014/main" id="{7FE9B923-CB6A-38BA-6CE1-DB0EF0FDC78F}"/>
              </a:ext>
            </a:extLst>
          </p:cNvPr>
          <p:cNvSpPr/>
          <p:nvPr/>
        </p:nvSpPr>
        <p:spPr>
          <a:xfrm>
            <a:off x="285234" y="3317364"/>
            <a:ext cx="209524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حل المسائل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2720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3"/>
          <a:srcRect t="3067" b="13512"/>
          <a:stretch/>
        </p:blipFill>
        <p:spPr>
          <a:xfrm>
            <a:off x="0" y="-2882"/>
            <a:ext cx="12192000" cy="6858000"/>
          </a:xfrm>
          <a:prstGeom prst="rect">
            <a:avLst/>
          </a:prstGeom>
        </p:spPr>
      </p:pic>
      <p:sp>
        <p:nvSpPr>
          <p:cNvPr id="32" name="Nom1">
            <a:extLst>
              <a:ext uri="{FF2B5EF4-FFF2-40B4-BE49-F238E27FC236}">
                <a16:creationId xmlns:a16="http://schemas.microsoft.com/office/drawing/2014/main" id="{74FFE4B5-06D2-F6EF-5F56-C1BC1CF2B7BE}"/>
              </a:ext>
            </a:extLst>
          </p:cNvPr>
          <p:cNvSpPr/>
          <p:nvPr/>
        </p:nvSpPr>
        <p:spPr>
          <a:xfrm>
            <a:off x="3352797" y="1427420"/>
            <a:ext cx="5464162"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4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الأعداد الكبيرة –الضرب والقسمة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14275" y="-298161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9465733" y="3245631"/>
            <a:ext cx="2474736"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الأعداد الكبيرة</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8077200" y="3281385"/>
            <a:ext cx="1245915"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الضرب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530246" y="3317364"/>
            <a:ext cx="2380423"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حساب ذهني: الضرب</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6" name="Organigramme : Alternative 25">
            <a:extLst>
              <a:ext uri="{FF2B5EF4-FFF2-40B4-BE49-F238E27FC236}">
                <a16:creationId xmlns:a16="http://schemas.microsoft.com/office/drawing/2014/main" id="{6B8029FA-B685-1B7C-6563-63E84F415D3A}"/>
              </a:ext>
            </a:extLst>
          </p:cNvPr>
          <p:cNvSpPr/>
          <p:nvPr/>
        </p:nvSpPr>
        <p:spPr>
          <a:xfrm>
            <a:off x="372370" y="4180808"/>
            <a:ext cx="11544329" cy="2557764"/>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بعد التصديق على أهداف اللبنة 3 يوجه المتعلمون إلى أنشطة اللبنة 4.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في نهاية اللبنة 4: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جميع المتعلمين سيكونون قادرين على</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تعرف الأعداد من 6 أرقام وإنجاز عمليات قسمة عدد من 3 أرقام على عدد من رقم وحل مسائل بسيطة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مرتبطة بالعمليات الأربع</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endParaRPr kumimoji="0" lang="fr-FR" sz="32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EA462D6B-9CB7-3C0B-1E7A-6A26AECD0CEE}"/>
              </a:ext>
            </a:extLst>
          </p:cNvPr>
          <p:cNvSpPr>
            <a:spLocks noGrp="1"/>
          </p:cNvSpPr>
          <p:nvPr>
            <p:ph type="title"/>
          </p:nvPr>
        </p:nvSpPr>
        <p:spPr>
          <a:xfrm>
            <a:off x="-46574" y="-76857"/>
            <a:ext cx="12192000" cy="1296468"/>
          </a:xfrm>
        </p:spPr>
        <p:txBody>
          <a:bodyPr vert="horz" lIns="91440" tIns="45720" rIns="91440" bIns="45720" rtlCol="0" anchor="ctr">
            <a:noAutofit/>
          </a:bodyPr>
          <a:lstStyle/>
          <a:p>
            <a:pPr algn="r" rtl="1">
              <a:lnSpc>
                <a:spcPct val="100000"/>
              </a:lnSpc>
            </a:pPr>
            <a:r>
              <a:rPr lang="ar-MA" sz="4000" b="1" dirty="0">
                <a:solidFill>
                  <a:schemeClr val="accent1">
                    <a:lumMod val="50000"/>
                  </a:schemeClr>
                </a:solidFill>
                <a:latin typeface="29LT Bukra Regular" pitchFamily="34" charset="-78"/>
                <a:ea typeface="Calibri" panose="020F0502020204030204" pitchFamily="34" charset="0"/>
                <a:cs typeface="29LT Bukra Regular" pitchFamily="34" charset="-78"/>
              </a:rPr>
              <a:t>تعريف لبنات الدعم طارل في الرياضيات: </a:t>
            </a:r>
            <a:endParaRPr lang="en-US" sz="40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
        <p:nvSpPr>
          <p:cNvPr id="3" name="Nom1">
            <a:extLst>
              <a:ext uri="{FF2B5EF4-FFF2-40B4-BE49-F238E27FC236}">
                <a16:creationId xmlns:a16="http://schemas.microsoft.com/office/drawing/2014/main" id="{7FE9B923-CB6A-38BA-6CE1-DB0EF0FDC78F}"/>
              </a:ext>
            </a:extLst>
          </p:cNvPr>
          <p:cNvSpPr/>
          <p:nvPr/>
        </p:nvSpPr>
        <p:spPr>
          <a:xfrm>
            <a:off x="285234" y="3317364"/>
            <a:ext cx="209524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حل المسائل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 name="Nom1">
            <a:extLst>
              <a:ext uri="{FF2B5EF4-FFF2-40B4-BE49-F238E27FC236}">
                <a16:creationId xmlns:a16="http://schemas.microsoft.com/office/drawing/2014/main" id="{B8875B96-00D3-203A-1C90-6EFA353C396A}"/>
              </a:ext>
            </a:extLst>
          </p:cNvPr>
          <p:cNvSpPr/>
          <p:nvPr/>
        </p:nvSpPr>
        <p:spPr>
          <a:xfrm>
            <a:off x="4957244" y="3288847"/>
            <a:ext cx="300905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القسمة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5862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3"/>
          <a:srcRect t="3067" b="13512"/>
          <a:stretch/>
        </p:blipFill>
        <p:spPr>
          <a:xfrm>
            <a:off x="0" y="-2882"/>
            <a:ext cx="12192000" cy="6858000"/>
          </a:xfrm>
          <a:prstGeom prst="rect">
            <a:avLst/>
          </a:prstGeom>
        </p:spPr>
      </p:pic>
      <p:sp>
        <p:nvSpPr>
          <p:cNvPr id="32" name="Nom1">
            <a:extLst>
              <a:ext uri="{FF2B5EF4-FFF2-40B4-BE49-F238E27FC236}">
                <a16:creationId xmlns:a16="http://schemas.microsoft.com/office/drawing/2014/main" id="{74FFE4B5-06D2-F6EF-5F56-C1BC1CF2B7BE}"/>
              </a:ext>
            </a:extLst>
          </p:cNvPr>
          <p:cNvSpPr/>
          <p:nvPr/>
        </p:nvSpPr>
        <p:spPr>
          <a:xfrm>
            <a:off x="3352797" y="1427420"/>
            <a:ext cx="5464162"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5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المسائل</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14275" y="-298161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9465733" y="3245631"/>
            <a:ext cx="2474736"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الأعداد الكبيرة</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8077200" y="3281385"/>
            <a:ext cx="1245915"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الضرب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530246" y="3317364"/>
            <a:ext cx="2380423"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حساب ذهني: الضرب</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6" name="Organigramme : Alternative 25">
            <a:extLst>
              <a:ext uri="{FF2B5EF4-FFF2-40B4-BE49-F238E27FC236}">
                <a16:creationId xmlns:a16="http://schemas.microsoft.com/office/drawing/2014/main" id="{6B8029FA-B685-1B7C-6563-63E84F415D3A}"/>
              </a:ext>
            </a:extLst>
          </p:cNvPr>
          <p:cNvSpPr/>
          <p:nvPr/>
        </p:nvSpPr>
        <p:spPr>
          <a:xfrm>
            <a:off x="372370" y="4180808"/>
            <a:ext cx="11544329" cy="2557764"/>
          </a:xfrm>
          <a:prstGeom prst="flowChartAlternateProcess">
            <a:avLst/>
          </a:prstGeom>
          <a:solidFill>
            <a:schemeClr val="bg1">
              <a:alpha val="51000"/>
            </a:schemeClr>
          </a:solid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تهدف اللبنة 5 إلى تقديم حوامل وأنشطة تلائم المتعلمين المصنفين في مستوى قسمة فما فوق؛</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حيث يوجه المتعلمون إليها بعد التصديق على أهداف اللبنة 4.</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في نهاية اللبنة 5: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جميع المتعلمين سيكونون قادرين على</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حل مسائل من خطوتين </a:t>
            </a:r>
            <a:r>
              <a:rPr kumimoji="0" lang="ar-MA" sz="3200" b="0"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مرتبطة بالعمليات الأربع</a:t>
            </a:r>
            <a:r>
              <a:rPr kumimoji="0" lang="ar-MA" sz="32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 </a:t>
            </a:r>
            <a:endParaRPr kumimoji="0" lang="fr-FR" sz="32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EA462D6B-9CB7-3C0B-1E7A-6A26AECD0CEE}"/>
              </a:ext>
            </a:extLst>
          </p:cNvPr>
          <p:cNvSpPr>
            <a:spLocks noGrp="1"/>
          </p:cNvSpPr>
          <p:nvPr>
            <p:ph type="title"/>
          </p:nvPr>
        </p:nvSpPr>
        <p:spPr>
          <a:xfrm>
            <a:off x="-46574" y="-76857"/>
            <a:ext cx="12192000" cy="1296468"/>
          </a:xfrm>
        </p:spPr>
        <p:txBody>
          <a:bodyPr vert="horz" lIns="91440" tIns="45720" rIns="91440" bIns="45720" rtlCol="0" anchor="ctr">
            <a:noAutofit/>
          </a:bodyPr>
          <a:lstStyle/>
          <a:p>
            <a:pPr algn="r" rtl="1">
              <a:lnSpc>
                <a:spcPct val="100000"/>
              </a:lnSpc>
            </a:pPr>
            <a:r>
              <a:rPr lang="ar-MA" sz="4000" b="1" dirty="0">
                <a:solidFill>
                  <a:schemeClr val="accent1">
                    <a:lumMod val="50000"/>
                  </a:schemeClr>
                </a:solidFill>
                <a:latin typeface="29LT Bukra Regular" pitchFamily="34" charset="-78"/>
                <a:ea typeface="Calibri" panose="020F0502020204030204" pitchFamily="34" charset="0"/>
                <a:cs typeface="29LT Bukra Regular" pitchFamily="34" charset="-78"/>
              </a:rPr>
              <a:t>تعريف لبنات الدعم طارل في الرياضيات: </a:t>
            </a:r>
            <a:endParaRPr lang="en-US" sz="40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
        <p:nvSpPr>
          <p:cNvPr id="3" name="Nom1">
            <a:extLst>
              <a:ext uri="{FF2B5EF4-FFF2-40B4-BE49-F238E27FC236}">
                <a16:creationId xmlns:a16="http://schemas.microsoft.com/office/drawing/2014/main" id="{7FE9B923-CB6A-38BA-6CE1-DB0EF0FDC78F}"/>
              </a:ext>
            </a:extLst>
          </p:cNvPr>
          <p:cNvSpPr/>
          <p:nvPr/>
        </p:nvSpPr>
        <p:spPr>
          <a:xfrm>
            <a:off x="285234" y="3317364"/>
            <a:ext cx="2095242"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حل المسائل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2" name="Nom1">
            <a:extLst>
              <a:ext uri="{FF2B5EF4-FFF2-40B4-BE49-F238E27FC236}">
                <a16:creationId xmlns:a16="http://schemas.microsoft.com/office/drawing/2014/main" id="{B8875B96-00D3-203A-1C90-6EFA353C396A}"/>
              </a:ext>
            </a:extLst>
          </p:cNvPr>
          <p:cNvSpPr/>
          <p:nvPr/>
        </p:nvSpPr>
        <p:spPr>
          <a:xfrm>
            <a:off x="4957244" y="3288847"/>
            <a:ext cx="300905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القسمة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9421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921268" y="0"/>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مسارات الدعم: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9" name="Oval 8">
            <a:extLst>
              <a:ext uri="{FF2B5EF4-FFF2-40B4-BE49-F238E27FC236}">
                <a16:creationId xmlns:a16="http://schemas.microsoft.com/office/drawing/2014/main" id="{9365D1AB-0BED-28AF-B858-442F1E75E989}"/>
              </a:ext>
            </a:extLst>
          </p:cNvPr>
          <p:cNvSpPr/>
          <p:nvPr/>
        </p:nvSpPr>
        <p:spPr>
          <a:xfrm>
            <a:off x="9980788"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9631872"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9307019"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3">
            <a:extLst>
              <a:ext uri="{FF2B5EF4-FFF2-40B4-BE49-F238E27FC236}">
                <a16:creationId xmlns:a16="http://schemas.microsoft.com/office/drawing/2014/main" id="{50A43FAF-3039-B03D-610B-A5DF840F8AB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5720" y="948298"/>
            <a:ext cx="11960560" cy="4904913"/>
          </a:xfrm>
          <a:prstGeom prst="rect">
            <a:avLst/>
          </a:prstGeom>
        </p:spPr>
      </p:pic>
    </p:spTree>
    <p:extLst>
      <p:ext uri="{BB962C8B-B14F-4D97-AF65-F5344CB8AC3E}">
        <p14:creationId xmlns:p14="http://schemas.microsoft.com/office/powerpoint/2010/main" val="821371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49915" y="0"/>
            <a:ext cx="11960560"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مسارات الدعم حسب المستويات: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9" name="Oval 8">
            <a:extLst>
              <a:ext uri="{FF2B5EF4-FFF2-40B4-BE49-F238E27FC236}">
                <a16:creationId xmlns:a16="http://schemas.microsoft.com/office/drawing/2014/main" id="{9365D1AB-0BED-28AF-B858-442F1E75E989}"/>
              </a:ext>
            </a:extLst>
          </p:cNvPr>
          <p:cNvSpPr/>
          <p:nvPr/>
        </p:nvSpPr>
        <p:spPr>
          <a:xfrm>
            <a:off x="9980788" y="6206523"/>
            <a:ext cx="254766" cy="254766"/>
          </a:xfrm>
          <a:prstGeom prst="ellipse">
            <a:avLst/>
          </a:prstGeom>
          <a:solidFill>
            <a:srgbClr val="B0CE5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9631872" y="6206523"/>
            <a:ext cx="254766" cy="254766"/>
          </a:xfrm>
          <a:prstGeom prst="ellipse">
            <a:avLst/>
          </a:prstGeom>
          <a:solidFill>
            <a:srgbClr val="B0CE5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9307019" y="6206523"/>
            <a:ext cx="254766" cy="254766"/>
          </a:xfrm>
          <a:prstGeom prst="ellipse">
            <a:avLst/>
          </a:prstGeom>
          <a:solidFill>
            <a:srgbClr val="B0CE5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26D84C9C-201E-E316-D2F3-A9493EE80ADC}"/>
              </a:ext>
            </a:extLst>
          </p:cNvPr>
          <p:cNvSpPr txBox="1"/>
          <p:nvPr/>
        </p:nvSpPr>
        <p:spPr>
          <a:xfrm>
            <a:off x="349810" y="1555350"/>
            <a:ext cx="11317258" cy="3171381"/>
          </a:xfrm>
          <a:prstGeom prst="rect">
            <a:avLst/>
          </a:prstGeom>
          <a:noFill/>
        </p:spPr>
        <p:txBody>
          <a:bodyPr wrap="square">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 المستوى الثاني: معني بالمسار الأول الذي يتكون من لبنة واحدة هي اللبنة الأولى.</a:t>
            </a: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B0CE52"/>
                </a:solidFill>
                <a:effectLst/>
                <a:uLnTx/>
                <a:uFillTx/>
                <a:latin typeface="29LT Bukra Regular" pitchFamily="34" charset="-78"/>
                <a:ea typeface="Calibri" panose="020F0502020204030204" pitchFamily="34" charset="0"/>
                <a:cs typeface="29LT Bukra Regular" pitchFamily="34" charset="-78"/>
              </a:rPr>
              <a:t>تتوزع أنشطة اللبنة الأولى بتدرج على أربعة أسابيع يختتم كل أسبوع برائز تحقق جماعي   </a:t>
            </a: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21D1A609-A811-6CC7-5229-803CF0EA4791}"/>
              </a:ext>
            </a:extLst>
          </p:cNvPr>
          <p:cNvSpPr/>
          <p:nvPr/>
        </p:nvSpPr>
        <p:spPr>
          <a:xfrm>
            <a:off x="9282003" y="4221542"/>
            <a:ext cx="2628000" cy="1013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a:t>
            </a:r>
            <a:r>
              <a:rPr kumimoji="0" lang="ar-MA"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لأسبوع الأول </a:t>
            </a:r>
            <a:endParaRPr kumimoji="0" lang="fr-FR"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25" name="Rectangle : coins arrondis 24">
            <a:extLst>
              <a:ext uri="{FF2B5EF4-FFF2-40B4-BE49-F238E27FC236}">
                <a16:creationId xmlns:a16="http://schemas.microsoft.com/office/drawing/2014/main" id="{37B2D440-B048-DDC4-87C6-179978923856}"/>
              </a:ext>
            </a:extLst>
          </p:cNvPr>
          <p:cNvSpPr/>
          <p:nvPr/>
        </p:nvSpPr>
        <p:spPr>
          <a:xfrm>
            <a:off x="6304605" y="4221542"/>
            <a:ext cx="2628000" cy="1013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a:t>
            </a:r>
            <a:r>
              <a:rPr kumimoji="0" lang="ar-MA"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لأسبوع الثاني </a:t>
            </a:r>
            <a:endParaRPr kumimoji="0" lang="fr-FR"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26" name="Rectangle : coins arrondis 25">
            <a:extLst>
              <a:ext uri="{FF2B5EF4-FFF2-40B4-BE49-F238E27FC236}">
                <a16:creationId xmlns:a16="http://schemas.microsoft.com/office/drawing/2014/main" id="{B001954D-2986-098B-4379-2076A4EFEE8A}"/>
              </a:ext>
            </a:extLst>
          </p:cNvPr>
          <p:cNvSpPr/>
          <p:nvPr/>
        </p:nvSpPr>
        <p:spPr>
          <a:xfrm>
            <a:off x="3327207" y="4221542"/>
            <a:ext cx="2628000" cy="1013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a:t>
            </a:r>
            <a:r>
              <a:rPr kumimoji="0" lang="ar-MA"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لأسبوع الثالث </a:t>
            </a:r>
            <a:endParaRPr kumimoji="0" lang="fr-FR"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27" name="Rectangle : coins arrondis 26">
            <a:extLst>
              <a:ext uri="{FF2B5EF4-FFF2-40B4-BE49-F238E27FC236}">
                <a16:creationId xmlns:a16="http://schemas.microsoft.com/office/drawing/2014/main" id="{AD0AA2F2-8989-1AC3-14FB-F2096AB02908}"/>
              </a:ext>
            </a:extLst>
          </p:cNvPr>
          <p:cNvSpPr/>
          <p:nvPr/>
        </p:nvSpPr>
        <p:spPr>
          <a:xfrm>
            <a:off x="349809" y="4221542"/>
            <a:ext cx="2628000" cy="1013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a:t>
            </a:r>
            <a:r>
              <a:rPr kumimoji="0" lang="ar-MA"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لأسبوع الرابع </a:t>
            </a:r>
            <a:endParaRPr kumimoji="0" lang="fr-FR"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29" name="Flèche : gauche 28">
            <a:extLst>
              <a:ext uri="{FF2B5EF4-FFF2-40B4-BE49-F238E27FC236}">
                <a16:creationId xmlns:a16="http://schemas.microsoft.com/office/drawing/2014/main" id="{2F182D50-1159-BF5E-7496-49C4CC788A38}"/>
              </a:ext>
            </a:extLst>
          </p:cNvPr>
          <p:cNvSpPr/>
          <p:nvPr/>
        </p:nvSpPr>
        <p:spPr>
          <a:xfrm>
            <a:off x="493809" y="5520265"/>
            <a:ext cx="9339679" cy="792000"/>
          </a:xfrm>
          <a:prstGeom prst="leftArrow">
            <a:avLst>
              <a:gd name="adj1" fmla="val 64805"/>
              <a:gd name="adj2" fmla="val 50000"/>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774E4AA6-87D0-40CD-6AE1-4885FC944526}"/>
              </a:ext>
            </a:extLst>
          </p:cNvPr>
          <p:cNvSpPr/>
          <p:nvPr/>
        </p:nvSpPr>
        <p:spPr>
          <a:xfrm>
            <a:off x="10041458" y="5651995"/>
            <a:ext cx="508000" cy="540000"/>
          </a:xfrm>
          <a:prstGeom prst="rect">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39FF21DF-14A5-8EE8-38C0-17B9803524DF}"/>
              </a:ext>
            </a:extLst>
          </p:cNvPr>
          <p:cNvSpPr/>
          <p:nvPr/>
        </p:nvSpPr>
        <p:spPr>
          <a:xfrm>
            <a:off x="10757428" y="5651995"/>
            <a:ext cx="283097" cy="540000"/>
          </a:xfrm>
          <a:prstGeom prst="rect">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9DD0D71C-E77C-BA6D-E9C8-255AD4C27A54}"/>
              </a:ext>
            </a:extLst>
          </p:cNvPr>
          <p:cNvSpPr/>
          <p:nvPr/>
        </p:nvSpPr>
        <p:spPr>
          <a:xfrm flipH="1">
            <a:off x="11238912" y="5651995"/>
            <a:ext cx="144000" cy="540000"/>
          </a:xfrm>
          <a:prstGeom prst="rect">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6285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921268" y="0"/>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المستوى الثالث: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3" name="Rectangle : coins arrondis 2">
            <a:extLst>
              <a:ext uri="{FF2B5EF4-FFF2-40B4-BE49-F238E27FC236}">
                <a16:creationId xmlns:a16="http://schemas.microsoft.com/office/drawing/2014/main" id="{CD0E8FA7-7E7D-F2C7-2597-2785FCBD3A46}"/>
              </a:ext>
            </a:extLst>
          </p:cNvPr>
          <p:cNvSpPr/>
          <p:nvPr/>
        </p:nvSpPr>
        <p:spPr>
          <a:xfrm>
            <a:off x="6147561" y="4474211"/>
            <a:ext cx="4860000" cy="1013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اللبنة </a:t>
            </a:r>
            <a:r>
              <a:rPr kumimoji="0" lang="ar-MA"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 1 </a:t>
            </a:r>
            <a:endParaRPr kumimoji="0" lang="fr-FR"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14" name="Rectangle : coins arrondis 13">
            <a:extLst>
              <a:ext uri="{FF2B5EF4-FFF2-40B4-BE49-F238E27FC236}">
                <a16:creationId xmlns:a16="http://schemas.microsoft.com/office/drawing/2014/main" id="{208AC860-C939-CE94-DC7D-B06EB04AD629}"/>
              </a:ext>
            </a:extLst>
          </p:cNvPr>
          <p:cNvSpPr/>
          <p:nvPr/>
        </p:nvSpPr>
        <p:spPr>
          <a:xfrm>
            <a:off x="1324817" y="3582363"/>
            <a:ext cx="4860000" cy="1013126"/>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اللبنة 2</a:t>
            </a:r>
            <a:endParaRPr kumimoji="0" lang="fr-FR" sz="24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18" name="Flèche : gauche 17">
            <a:extLst>
              <a:ext uri="{FF2B5EF4-FFF2-40B4-BE49-F238E27FC236}">
                <a16:creationId xmlns:a16="http://schemas.microsoft.com/office/drawing/2014/main" id="{E371C33B-31A3-96FD-BB4C-2393BB48437D}"/>
              </a:ext>
            </a:extLst>
          </p:cNvPr>
          <p:cNvSpPr/>
          <p:nvPr/>
        </p:nvSpPr>
        <p:spPr>
          <a:xfrm>
            <a:off x="1202267" y="5858931"/>
            <a:ext cx="8444958" cy="792000"/>
          </a:xfrm>
          <a:prstGeom prst="leftArrow">
            <a:avLst>
              <a:gd name="adj1" fmla="val 64805"/>
              <a:gd name="adj2" fmla="val 50000"/>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74D2281-F7EC-C516-D922-6013F3D4C861}"/>
              </a:ext>
            </a:extLst>
          </p:cNvPr>
          <p:cNvSpPr/>
          <p:nvPr/>
        </p:nvSpPr>
        <p:spPr>
          <a:xfrm>
            <a:off x="9855194" y="5990661"/>
            <a:ext cx="508000" cy="540000"/>
          </a:xfrm>
          <a:prstGeom prst="rect">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59AF5D2-9D49-1561-8203-EEFDF21EC6B6}"/>
              </a:ext>
            </a:extLst>
          </p:cNvPr>
          <p:cNvSpPr/>
          <p:nvPr/>
        </p:nvSpPr>
        <p:spPr>
          <a:xfrm>
            <a:off x="10571164" y="5990661"/>
            <a:ext cx="283097" cy="540000"/>
          </a:xfrm>
          <a:prstGeom prst="rect">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7882F29-8495-E7F8-80D6-4617E04094E8}"/>
              </a:ext>
            </a:extLst>
          </p:cNvPr>
          <p:cNvSpPr/>
          <p:nvPr/>
        </p:nvSpPr>
        <p:spPr>
          <a:xfrm flipH="1">
            <a:off x="11052648" y="5990661"/>
            <a:ext cx="144000" cy="540000"/>
          </a:xfrm>
          <a:prstGeom prst="rect">
            <a:avLst/>
          </a:prstGeom>
          <a:solidFill>
            <a:srgbClr val="B0C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A59EEB71-BC93-A356-A728-3A49A5C99EA8}"/>
              </a:ext>
            </a:extLst>
          </p:cNvPr>
          <p:cNvSpPr txBox="1"/>
          <p:nvPr/>
        </p:nvSpPr>
        <p:spPr>
          <a:xfrm>
            <a:off x="275257" y="1518440"/>
            <a:ext cx="11819120" cy="1878719"/>
          </a:xfrm>
          <a:prstGeom prst="rect">
            <a:avLst/>
          </a:prstGeom>
          <a:noFill/>
        </p:spPr>
        <p:txBody>
          <a:bodyPr wrap="square">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 معني بالمسار الأول فقط. يتكون من لبنتين.</a:t>
            </a: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B0CE52"/>
                </a:solidFill>
                <a:effectLst/>
                <a:uLnTx/>
                <a:uFillTx/>
                <a:latin typeface="29LT Bukra Regular" pitchFamily="34" charset="-78"/>
                <a:ea typeface="Calibri" panose="020F0502020204030204" pitchFamily="34" charset="0"/>
                <a:cs typeface="29LT Bukra Regular" pitchFamily="34" charset="-78"/>
              </a:rPr>
              <a:t>تتوزع أنشطة اللبنتين بتدرج على أربعة أسابيع تختتم كل لبنة برائز تحقق جماعي   </a:t>
            </a: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64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2897128" y="2590108"/>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المستوى الرابع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527309" y="6193342"/>
            <a:ext cx="2091808" cy="642793"/>
          </a:xfrm>
          <a:prstGeom prst="rect">
            <a:avLst/>
          </a:prstGeom>
          <a:noFill/>
          <a:ln>
            <a:noFill/>
          </a:ln>
        </p:spPr>
      </p:pic>
    </p:spTree>
    <p:extLst>
      <p:ext uri="{BB962C8B-B14F-4D97-AF65-F5344CB8AC3E}">
        <p14:creationId xmlns:p14="http://schemas.microsoft.com/office/powerpoint/2010/main" val="2154575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921268" y="0"/>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المسار الأول: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9" name="Oval 8">
            <a:extLst>
              <a:ext uri="{FF2B5EF4-FFF2-40B4-BE49-F238E27FC236}">
                <a16:creationId xmlns:a16="http://schemas.microsoft.com/office/drawing/2014/main" id="{9365D1AB-0BED-28AF-B858-442F1E75E989}"/>
              </a:ext>
            </a:extLst>
          </p:cNvPr>
          <p:cNvSpPr/>
          <p:nvPr/>
        </p:nvSpPr>
        <p:spPr>
          <a:xfrm>
            <a:off x="9980788" y="4978075"/>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9631872" y="4978075"/>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9307019" y="4978075"/>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e 2">
            <a:extLst>
              <a:ext uri="{FF2B5EF4-FFF2-40B4-BE49-F238E27FC236}">
                <a16:creationId xmlns:a16="http://schemas.microsoft.com/office/drawing/2014/main" id="{3A6F5979-E9A7-1688-929F-17E8DAFEC2BE}"/>
              </a:ext>
            </a:extLst>
          </p:cNvPr>
          <p:cNvGrpSpPr/>
          <p:nvPr/>
        </p:nvGrpSpPr>
        <p:grpSpPr>
          <a:xfrm>
            <a:off x="2878920" y="2075427"/>
            <a:ext cx="6880335" cy="2479154"/>
            <a:chOff x="4105366" y="1474072"/>
            <a:chExt cx="6880335" cy="2479154"/>
          </a:xfrm>
        </p:grpSpPr>
        <p:pic>
          <p:nvPicPr>
            <p:cNvPr id="2" name="Picture 2" descr="Résultat d’images pour clip art images student walking illustration">
              <a:extLst>
                <a:ext uri="{FF2B5EF4-FFF2-40B4-BE49-F238E27FC236}">
                  <a16:creationId xmlns:a16="http://schemas.microsoft.com/office/drawing/2014/main" id="{94BC5437-7A3E-540E-D677-B36F99B20975}"/>
                </a:ext>
              </a:extLst>
            </p:cNvPr>
            <p:cNvPicPr>
              <a:picLocks noChangeAspect="1" noChangeArrowheads="1"/>
            </p:cNvPicPr>
            <p:nvPr/>
          </p:nvPicPr>
          <p:blipFill>
            <a:blip r:embed="rId4">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193297" y="2784104"/>
              <a:ext cx="792404" cy="11691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ésultat d’images pour clip art images student walking illustration">
              <a:extLst>
                <a:ext uri="{FF2B5EF4-FFF2-40B4-BE49-F238E27FC236}">
                  <a16:creationId xmlns:a16="http://schemas.microsoft.com/office/drawing/2014/main" id="{1BED98C0-A508-83FC-9C16-57E89C7B23CA}"/>
                </a:ext>
              </a:extLst>
            </p:cNvPr>
            <p:cNvPicPr>
              <a:picLocks noChangeAspect="1" noChangeArrowheads="1"/>
            </p:cNvPicPr>
            <p:nvPr/>
          </p:nvPicPr>
          <p:blipFill>
            <a:blip r:embed="rId4">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983158" y="2178369"/>
              <a:ext cx="792404" cy="11691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ésultat d’images pour clip art images student walking illustration">
              <a:extLst>
                <a:ext uri="{FF2B5EF4-FFF2-40B4-BE49-F238E27FC236}">
                  <a16:creationId xmlns:a16="http://schemas.microsoft.com/office/drawing/2014/main" id="{A46C11D2-3CAB-FD30-3504-301AEF0864C7}"/>
                </a:ext>
              </a:extLst>
            </p:cNvPr>
            <p:cNvPicPr>
              <a:picLocks noChangeAspect="1" noChangeArrowheads="1"/>
            </p:cNvPicPr>
            <p:nvPr/>
          </p:nvPicPr>
          <p:blipFill>
            <a:blip r:embed="rId4">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105366" y="1474072"/>
              <a:ext cx="792402" cy="1169118"/>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5" name="Diagramme 14">
            <a:extLst>
              <a:ext uri="{FF2B5EF4-FFF2-40B4-BE49-F238E27FC236}">
                <a16:creationId xmlns:a16="http://schemas.microsoft.com/office/drawing/2014/main" id="{747AF2C4-C778-7ED4-85B7-B7176A42807B}"/>
              </a:ext>
            </a:extLst>
          </p:cNvPr>
          <p:cNvGraphicFramePr/>
          <p:nvPr/>
        </p:nvGraphicFramePr>
        <p:xfrm>
          <a:off x="391143" y="3193743"/>
          <a:ext cx="10893044" cy="36423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53019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921268" y="0"/>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المسار الثاني: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grpSp>
        <p:nvGrpSpPr>
          <p:cNvPr id="3" name="Groupe 2">
            <a:extLst>
              <a:ext uri="{FF2B5EF4-FFF2-40B4-BE49-F238E27FC236}">
                <a16:creationId xmlns:a16="http://schemas.microsoft.com/office/drawing/2014/main" id="{3A6F5979-E9A7-1688-929F-17E8DAFEC2BE}"/>
              </a:ext>
            </a:extLst>
          </p:cNvPr>
          <p:cNvGrpSpPr/>
          <p:nvPr/>
        </p:nvGrpSpPr>
        <p:grpSpPr>
          <a:xfrm>
            <a:off x="6077196" y="1339539"/>
            <a:ext cx="4262862" cy="2063081"/>
            <a:chOff x="4105366" y="1474072"/>
            <a:chExt cx="4262862" cy="2063081"/>
          </a:xfrm>
        </p:grpSpPr>
        <p:pic>
          <p:nvPicPr>
            <p:cNvPr id="4" name="Picture 2" descr="Résultat d’images pour clip art images student walking illustration">
              <a:extLst>
                <a:ext uri="{FF2B5EF4-FFF2-40B4-BE49-F238E27FC236}">
                  <a16:creationId xmlns:a16="http://schemas.microsoft.com/office/drawing/2014/main" id="{1BED98C0-A508-83FC-9C16-57E89C7B23CA}"/>
                </a:ext>
              </a:extLst>
            </p:cNvPr>
            <p:cNvPicPr>
              <a:picLocks noChangeAspect="1" noChangeArrowheads="1"/>
            </p:cNvPicPr>
            <p:nvPr/>
          </p:nvPicPr>
          <p:blipFill>
            <a:blip r:embed="rId4">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575824" y="2368031"/>
              <a:ext cx="792404" cy="11691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ésultat d’images pour clip art images student walking illustration">
              <a:extLst>
                <a:ext uri="{FF2B5EF4-FFF2-40B4-BE49-F238E27FC236}">
                  <a16:creationId xmlns:a16="http://schemas.microsoft.com/office/drawing/2014/main" id="{A46C11D2-3CAB-FD30-3504-301AEF0864C7}"/>
                </a:ext>
              </a:extLst>
            </p:cNvPr>
            <p:cNvPicPr>
              <a:picLocks noChangeAspect="1" noChangeArrowheads="1"/>
            </p:cNvPicPr>
            <p:nvPr/>
          </p:nvPicPr>
          <p:blipFill>
            <a:blip r:embed="rId4">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105366" y="1474072"/>
              <a:ext cx="792402" cy="1169118"/>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5" name="Diagramme 14">
            <a:extLst>
              <a:ext uri="{FF2B5EF4-FFF2-40B4-BE49-F238E27FC236}">
                <a16:creationId xmlns:a16="http://schemas.microsoft.com/office/drawing/2014/main" id="{747AF2C4-C778-7ED4-85B7-B7176A42807B}"/>
              </a:ext>
            </a:extLst>
          </p:cNvPr>
          <p:cNvGraphicFramePr/>
          <p:nvPr/>
        </p:nvGraphicFramePr>
        <p:xfrm>
          <a:off x="1678076" y="2482541"/>
          <a:ext cx="10893044" cy="36423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022623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1117600" y="2590108"/>
            <a:ext cx="9855200"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المستويان الخامس والسادس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527309" y="6193342"/>
            <a:ext cx="2091808" cy="642793"/>
          </a:xfrm>
          <a:prstGeom prst="rect">
            <a:avLst/>
          </a:prstGeom>
          <a:noFill/>
          <a:ln>
            <a:noFill/>
          </a:ln>
        </p:spPr>
      </p:pic>
    </p:spTree>
    <p:extLst>
      <p:ext uri="{BB962C8B-B14F-4D97-AF65-F5344CB8AC3E}">
        <p14:creationId xmlns:p14="http://schemas.microsoft.com/office/powerpoint/2010/main" val="1949214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21865"/>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921268" y="0"/>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المسار الأول: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graphicFrame>
        <p:nvGraphicFramePr>
          <p:cNvPr id="15" name="Diagramme 14">
            <a:extLst>
              <a:ext uri="{FF2B5EF4-FFF2-40B4-BE49-F238E27FC236}">
                <a16:creationId xmlns:a16="http://schemas.microsoft.com/office/drawing/2014/main" id="{747AF2C4-C778-7ED4-85B7-B7176A42807B}"/>
              </a:ext>
            </a:extLst>
          </p:cNvPr>
          <p:cNvGraphicFramePr/>
          <p:nvPr/>
        </p:nvGraphicFramePr>
        <p:xfrm>
          <a:off x="649478" y="2469553"/>
          <a:ext cx="10893044" cy="36423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2" descr="Résultat d’images pour clip art images student walking illustration">
            <a:extLst>
              <a:ext uri="{FF2B5EF4-FFF2-40B4-BE49-F238E27FC236}">
                <a16:creationId xmlns:a16="http://schemas.microsoft.com/office/drawing/2014/main" id="{17661744-EB9C-76CE-2BDB-54C8D716F86E}"/>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739620" y="1300991"/>
            <a:ext cx="792402" cy="1169118"/>
          </a:xfrm>
          <a:prstGeom prst="rect">
            <a:avLst/>
          </a:prstGeom>
          <a:noFill/>
          <a:extLst>
            <a:ext uri="{909E8E84-426E-40DD-AFC4-6F175D3DCCD1}">
              <a14:hiddenFill xmlns:a14="http://schemas.microsoft.com/office/drawing/2010/main">
                <a:solidFill>
                  <a:srgbClr val="FFFFFF"/>
                </a:solidFill>
              </a14:hiddenFill>
            </a:ext>
          </a:extLst>
        </p:spPr>
      </p:pic>
      <p:sp>
        <p:nvSpPr>
          <p:cNvPr id="13" name="Flèche : droite rayée 12">
            <a:extLst>
              <a:ext uri="{FF2B5EF4-FFF2-40B4-BE49-F238E27FC236}">
                <a16:creationId xmlns:a16="http://schemas.microsoft.com/office/drawing/2014/main" id="{1DA8F90F-A9FD-96D5-9855-CDDCEE0D8568}"/>
              </a:ext>
            </a:extLst>
          </p:cNvPr>
          <p:cNvSpPr/>
          <p:nvPr/>
        </p:nvSpPr>
        <p:spPr>
          <a:xfrm rot="10800000">
            <a:off x="1439332" y="5515540"/>
            <a:ext cx="9160113" cy="528977"/>
          </a:xfrm>
          <a:prstGeom prst="stripedRightArrow">
            <a:avLst/>
          </a:prstGeom>
          <a:gradFill flip="none" rotWithShape="1">
            <a:gsLst>
              <a:gs pos="0">
                <a:srgbClr val="203864"/>
              </a:gs>
              <a:gs pos="49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Résultat d’images pour clip art images student walking illustration">
            <a:extLst>
              <a:ext uri="{FF2B5EF4-FFF2-40B4-BE49-F238E27FC236}">
                <a16:creationId xmlns:a16="http://schemas.microsoft.com/office/drawing/2014/main" id="{94BC5437-7A3E-540E-D677-B36F99B20975}"/>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807041" y="3080686"/>
            <a:ext cx="792404" cy="11691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ésultat d’images pour clip art images student walking illustration">
            <a:extLst>
              <a:ext uri="{FF2B5EF4-FFF2-40B4-BE49-F238E27FC236}">
                <a16:creationId xmlns:a16="http://schemas.microsoft.com/office/drawing/2014/main" id="{1BED98C0-A508-83FC-9C16-57E89C7B23CA}"/>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172637" y="2474951"/>
            <a:ext cx="792404" cy="11691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ésultat d’images pour clip art images student walking illustration">
            <a:extLst>
              <a:ext uri="{FF2B5EF4-FFF2-40B4-BE49-F238E27FC236}">
                <a16:creationId xmlns:a16="http://schemas.microsoft.com/office/drawing/2014/main" id="{A46C11D2-3CAB-FD30-3504-301AEF0864C7}"/>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063034" y="1911568"/>
            <a:ext cx="792402" cy="1169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18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5921268" y="0"/>
            <a:ext cx="6039292"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المسار الثاني: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graphicFrame>
        <p:nvGraphicFramePr>
          <p:cNvPr id="15" name="Diagramme 14">
            <a:extLst>
              <a:ext uri="{FF2B5EF4-FFF2-40B4-BE49-F238E27FC236}">
                <a16:creationId xmlns:a16="http://schemas.microsoft.com/office/drawing/2014/main" id="{747AF2C4-C778-7ED4-85B7-B7176A42807B}"/>
              </a:ext>
            </a:extLst>
          </p:cNvPr>
          <p:cNvGraphicFramePr/>
          <p:nvPr/>
        </p:nvGraphicFramePr>
        <p:xfrm>
          <a:off x="883317" y="2402128"/>
          <a:ext cx="10893044" cy="36423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Flèche : droite rayée 1">
            <a:extLst>
              <a:ext uri="{FF2B5EF4-FFF2-40B4-BE49-F238E27FC236}">
                <a16:creationId xmlns:a16="http://schemas.microsoft.com/office/drawing/2014/main" id="{4329F3E3-0E50-103D-4737-9DE75A2ED570}"/>
              </a:ext>
            </a:extLst>
          </p:cNvPr>
          <p:cNvSpPr/>
          <p:nvPr/>
        </p:nvSpPr>
        <p:spPr>
          <a:xfrm rot="10800000">
            <a:off x="451684" y="5515542"/>
            <a:ext cx="10872993" cy="528977"/>
          </a:xfrm>
          <a:prstGeom prst="stripedRightArrow">
            <a:avLst/>
          </a:prstGeom>
          <a:gradFill flip="none" rotWithShape="1">
            <a:gsLst>
              <a:gs pos="0">
                <a:srgbClr val="203864"/>
              </a:gs>
              <a:gs pos="49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Résultat d’images pour clip art images student walking illustration">
            <a:extLst>
              <a:ext uri="{FF2B5EF4-FFF2-40B4-BE49-F238E27FC236}">
                <a16:creationId xmlns:a16="http://schemas.microsoft.com/office/drawing/2014/main" id="{417877E2-108E-7510-F311-0635569D1463}"/>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756553" y="1233010"/>
            <a:ext cx="792402" cy="11691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ésultat d’images pour clip art images student walking illustration">
            <a:extLst>
              <a:ext uri="{FF2B5EF4-FFF2-40B4-BE49-F238E27FC236}">
                <a16:creationId xmlns:a16="http://schemas.microsoft.com/office/drawing/2014/main" id="{8EF0EA1C-A8C6-AD5F-3810-9E4FAA8A1BB8}"/>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303598" y="1833570"/>
            <a:ext cx="792402" cy="11691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ésultat d’images pour clip art images student walking illustration">
            <a:extLst>
              <a:ext uri="{FF2B5EF4-FFF2-40B4-BE49-F238E27FC236}">
                <a16:creationId xmlns:a16="http://schemas.microsoft.com/office/drawing/2014/main" id="{6A5CCB9D-32E8-62DE-7876-8675321622FA}"/>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720715" y="2418129"/>
            <a:ext cx="792402" cy="11691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ésultat d’images pour clip art images student walking illustration">
            <a:extLst>
              <a:ext uri="{FF2B5EF4-FFF2-40B4-BE49-F238E27FC236}">
                <a16:creationId xmlns:a16="http://schemas.microsoft.com/office/drawing/2014/main" id="{00547029-B7B4-FAA4-8253-2B477E6B7C98}"/>
              </a:ext>
            </a:extLst>
          </p:cNvPr>
          <p:cNvPicPr>
            <a:picLocks noChangeAspect="1" noChangeArrowheads="1"/>
          </p:cNvPicPr>
          <p:nvPr/>
        </p:nvPicPr>
        <p:blipFill>
          <a:blip r:embed="rId9">
            <a:clrChange>
              <a:clrFrom>
                <a:srgbClr val="FDFDFD"/>
              </a:clrFrom>
              <a:clrTo>
                <a:srgbClr val="FDFDFD">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120080" y="3008433"/>
            <a:ext cx="792402" cy="1169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86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3623733" y="0"/>
            <a:ext cx="8336827"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إيقاعات مسارات الدعم: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2" name="Organigramme : Alternative 1">
            <a:extLst>
              <a:ext uri="{FF2B5EF4-FFF2-40B4-BE49-F238E27FC236}">
                <a16:creationId xmlns:a16="http://schemas.microsoft.com/office/drawing/2014/main" id="{32228CDC-69D2-3067-2EA5-D5D2C5EF6507}"/>
              </a:ext>
            </a:extLst>
          </p:cNvPr>
          <p:cNvSpPr/>
          <p:nvPr/>
        </p:nvSpPr>
        <p:spPr>
          <a:xfrm>
            <a:off x="305325" y="1013126"/>
            <a:ext cx="11655235" cy="5180215"/>
          </a:xfrm>
          <a:prstGeom prst="flowChartAlternateProcess">
            <a:avLst/>
          </a:prstGeom>
          <a:no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MA" sz="3200" b="1"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تختلف إيقاعات المسار الواحد حسب المستويات الدراسية </a:t>
            </a:r>
            <a:r>
              <a:rPr kumimoji="0" lang="ar-MA" sz="3200" b="0"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 نفس لبنة الانطلاق لكن لبنة الوصول تختلف حسب الهدف النهائي لدورة الدعم .</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MA" sz="3200" b="0"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تتم برمجة أنشطة الدعم الخاصة بكل لبنة وفق </a:t>
            </a:r>
            <a:r>
              <a:rPr kumimoji="0" lang="ar-MA" sz="3200" b="1"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مدة زمنية تتناسب والفئة المستهدفة؛</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MA" sz="3200" b="1"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تنضاف للمدة المخصصة لكل لبنة حصص للتوليف والتثبيت </a:t>
            </a:r>
            <a:r>
              <a:rPr kumimoji="0" lang="ar-MA" sz="3200" b="0"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في حال لم يتم بلوغ النسب المرجوة من المتحكمين في أهداف اللبنة؛ </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MA" sz="3200" b="1"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المستويان الثاني والثالث معنيان فقط بالمسار الأول</a:t>
            </a:r>
            <a:r>
              <a:rPr kumimoji="0" lang="ar-MA" sz="3200" b="0"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fr-FR" sz="3200" b="0" i="0" u="none" strike="noStrike" kern="1200" cap="none" spc="0" normalizeH="0" baseline="0" noProof="0" dirty="0">
              <a:ln>
                <a:noFill/>
              </a:ln>
              <a:solidFill>
                <a:srgbClr val="363F6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12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519334DB-EC8F-4050-9C6E-F92B6A72DA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16" name="Color Cover">
              <a:extLst>
                <a:ext uri="{FF2B5EF4-FFF2-40B4-BE49-F238E27FC236}">
                  <a16:creationId xmlns:a16="http://schemas.microsoft.com/office/drawing/2014/main" id="{EA01B1DD-00B6-4407-827C-3F408B773B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Color Cover">
              <a:extLst>
                <a:ext uri="{FF2B5EF4-FFF2-40B4-BE49-F238E27FC236}">
                  <a16:creationId xmlns:a16="http://schemas.microsoft.com/office/drawing/2014/main" id="{AF1D500A-77DB-437E-A54D-45B239D6D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3F87BA2A-0B66-4DEF-A04F-2CC1722572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20" name="Color">
              <a:extLst>
                <a:ext uri="{FF2B5EF4-FFF2-40B4-BE49-F238E27FC236}">
                  <a16:creationId xmlns:a16="http://schemas.microsoft.com/office/drawing/2014/main" id="{522B2F8C-7861-41DA-AB7F-C621655E4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Color">
              <a:extLst>
                <a:ext uri="{FF2B5EF4-FFF2-40B4-BE49-F238E27FC236}">
                  <a16:creationId xmlns:a16="http://schemas.microsoft.com/office/drawing/2014/main" id="{90AE996F-5C1A-4DD0-B66D-9C837744A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stretch/>
        </p:blipFill>
        <p:spPr>
          <a:xfrm>
            <a:off x="10918613" y="6279001"/>
            <a:ext cx="1242102" cy="520541"/>
          </a:xfrm>
          <a:prstGeom prst="rect">
            <a:avLst/>
          </a:prstGeom>
          <a:noFill/>
        </p:spPr>
      </p:pic>
      <p:grpSp>
        <p:nvGrpSpPr>
          <p:cNvPr id="23" name="Group 22">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24" name="Freeform: Shape 23">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Titre 1">
            <a:extLst>
              <a:ext uri="{FF2B5EF4-FFF2-40B4-BE49-F238E27FC236}">
                <a16:creationId xmlns:a16="http://schemas.microsoft.com/office/drawing/2014/main" id="{5B298B85-9F3B-2403-0558-CFCD85C6A792}"/>
              </a:ext>
            </a:extLst>
          </p:cNvPr>
          <p:cNvSpPr txBox="1">
            <a:spLocks/>
          </p:cNvSpPr>
          <p:nvPr/>
        </p:nvSpPr>
        <p:spPr>
          <a:xfrm>
            <a:off x="3921789" y="1202198"/>
            <a:ext cx="5203990" cy="23496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err="1">
                <a:ln>
                  <a:noFill/>
                </a:ln>
                <a:solidFill>
                  <a:prstClr val="white"/>
                </a:solidFill>
                <a:effectLst/>
                <a:uLnTx/>
                <a:uFillTx/>
                <a:latin typeface="Calibri Light" panose="020F0302020204030204"/>
                <a:ea typeface="+mj-ea"/>
                <a:cs typeface="+mj-cs"/>
              </a:rPr>
              <a:t>مناقشة</a:t>
            </a:r>
            <a:r>
              <a:rPr kumimoji="0" lang="en-US" sz="4800" b="1" i="0" u="none" strike="noStrike" kern="1200" cap="none" spc="0" normalizeH="0" baseline="0" noProof="0" dirty="0">
                <a:ln>
                  <a:noFill/>
                </a:ln>
                <a:solidFill>
                  <a:prstClr val="white"/>
                </a:solidFill>
                <a:effectLst/>
                <a:uLnTx/>
                <a:uFillTx/>
                <a:latin typeface="Calibri Light" panose="020F0302020204030204"/>
                <a:ea typeface="+mj-ea"/>
                <a:cs typeface="+mj-cs"/>
              </a:rPr>
              <a:t> </a:t>
            </a:r>
            <a:r>
              <a:rPr kumimoji="0" lang="en-US" sz="4800" b="1" i="0" u="none" strike="noStrike" kern="1200" cap="none" spc="0" normalizeH="0" baseline="0" noProof="0" dirty="0" err="1">
                <a:ln>
                  <a:noFill/>
                </a:ln>
                <a:solidFill>
                  <a:prstClr val="white"/>
                </a:solidFill>
                <a:effectLst/>
                <a:uLnTx/>
                <a:uFillTx/>
                <a:latin typeface="Calibri Light" panose="020F0302020204030204"/>
                <a:ea typeface="+mj-ea"/>
                <a:cs typeface="+mj-cs"/>
              </a:rPr>
              <a:t>عامة</a:t>
            </a:r>
            <a:endParaRPr kumimoji="0" lang="en-US"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pic>
        <p:nvPicPr>
          <p:cNvPr id="2" name="Image 1">
            <a:extLst>
              <a:ext uri="{FF2B5EF4-FFF2-40B4-BE49-F238E27FC236}">
                <a16:creationId xmlns:a16="http://schemas.microsoft.com/office/drawing/2014/main" id="{483190EE-A05B-768E-F4DB-2B7609DA69F6}"/>
              </a:ext>
            </a:extLst>
          </p:cNvPr>
          <p:cNvPicPr>
            <a:picLocks noChangeAspect="1"/>
          </p:cNvPicPr>
          <p:nvPr/>
        </p:nvPicPr>
        <p:blipFill rotWithShape="1">
          <a:blip r:embed="rId4">
            <a:clrChange>
              <a:clrFrom>
                <a:srgbClr val="FFFFFF"/>
              </a:clrFrom>
              <a:clrTo>
                <a:srgbClr val="FFFFFF">
                  <a:alpha val="0"/>
                </a:srgbClr>
              </a:clrTo>
            </a:clrChange>
          </a:blip>
          <a:srcRect t="3006" r="1" b="16603"/>
          <a:stretch/>
        </p:blipFill>
        <p:spPr>
          <a:xfrm>
            <a:off x="5988736" y="4116144"/>
            <a:ext cx="1070095" cy="930016"/>
          </a:xfrm>
          <a:custGeom>
            <a:avLst/>
            <a:gdLst/>
            <a:ahLst/>
            <a:cxnLst/>
            <a:rect l="l" t="t" r="r" b="b"/>
            <a:pathLst>
              <a:path w="3343282" h="2905646">
                <a:moveTo>
                  <a:pt x="546801" y="0"/>
                </a:moveTo>
                <a:lnTo>
                  <a:pt x="2796481" y="0"/>
                </a:lnTo>
                <a:lnTo>
                  <a:pt x="2853670" y="51976"/>
                </a:lnTo>
                <a:cubicBezTo>
                  <a:pt x="3156177" y="354484"/>
                  <a:pt x="3343282" y="772394"/>
                  <a:pt x="3343282" y="1234005"/>
                </a:cubicBezTo>
                <a:cubicBezTo>
                  <a:pt x="3343282" y="2157227"/>
                  <a:pt x="2594863" y="2905646"/>
                  <a:pt x="1671641" y="2905646"/>
                </a:cubicBezTo>
                <a:cubicBezTo>
                  <a:pt x="748420" y="2905646"/>
                  <a:pt x="0" y="2157227"/>
                  <a:pt x="0" y="1234005"/>
                </a:cubicBezTo>
                <a:cubicBezTo>
                  <a:pt x="0" y="772394"/>
                  <a:pt x="187105" y="354484"/>
                  <a:pt x="489613" y="51976"/>
                </a:cubicBezTo>
                <a:close/>
              </a:path>
            </a:pathLst>
          </a:custGeom>
        </p:spPr>
      </p:pic>
    </p:spTree>
    <p:extLst>
      <p:ext uri="{BB962C8B-B14F-4D97-AF65-F5344CB8AC3E}">
        <p14:creationId xmlns:p14="http://schemas.microsoft.com/office/powerpoint/2010/main" val="27721128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793054" y="168813"/>
            <a:ext cx="11249360"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هيكلة حصة دعم طارل في الرياضيات :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grpSp>
        <p:nvGrpSpPr>
          <p:cNvPr id="3" name="Google Shape;733;p49">
            <a:extLst>
              <a:ext uri="{FF2B5EF4-FFF2-40B4-BE49-F238E27FC236}">
                <a16:creationId xmlns:a16="http://schemas.microsoft.com/office/drawing/2014/main" id="{C07A75D1-8AEE-E3D9-2DF7-58855BFA84C8}"/>
              </a:ext>
            </a:extLst>
          </p:cNvPr>
          <p:cNvGrpSpPr/>
          <p:nvPr/>
        </p:nvGrpSpPr>
        <p:grpSpPr>
          <a:xfrm>
            <a:off x="968805" y="1199272"/>
            <a:ext cx="7971485" cy="895051"/>
            <a:chOff x="4044033" y="774881"/>
            <a:chExt cx="6900969" cy="895051"/>
          </a:xfrm>
        </p:grpSpPr>
        <p:sp>
          <p:nvSpPr>
            <p:cNvPr id="26" name="Google Shape;734;p49">
              <a:extLst>
                <a:ext uri="{FF2B5EF4-FFF2-40B4-BE49-F238E27FC236}">
                  <a16:creationId xmlns:a16="http://schemas.microsoft.com/office/drawing/2014/main" id="{DD2A58D4-7444-366D-8604-06246BAC3C6D}"/>
                </a:ext>
              </a:extLst>
            </p:cNvPr>
            <p:cNvSpPr/>
            <p:nvPr/>
          </p:nvSpPr>
          <p:spPr>
            <a:xfrm>
              <a:off x="10668441" y="882471"/>
              <a:ext cx="216024" cy="787461"/>
            </a:xfrm>
            <a:prstGeom prst="rect">
              <a:avLst/>
            </a:prstGeom>
            <a:solidFill>
              <a:srgbClr val="EC6E6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endParaRPr>
            </a:p>
          </p:txBody>
        </p:sp>
        <p:sp>
          <p:nvSpPr>
            <p:cNvPr id="27" name="Google Shape;735;p49">
              <a:extLst>
                <a:ext uri="{FF2B5EF4-FFF2-40B4-BE49-F238E27FC236}">
                  <a16:creationId xmlns:a16="http://schemas.microsoft.com/office/drawing/2014/main" id="{30B2D95F-A2F8-9352-48B8-B6F1A5C7DC08}"/>
                </a:ext>
              </a:extLst>
            </p:cNvPr>
            <p:cNvSpPr/>
            <p:nvPr/>
          </p:nvSpPr>
          <p:spPr>
            <a:xfrm>
              <a:off x="4044033" y="882471"/>
              <a:ext cx="6380275" cy="787461"/>
            </a:xfrm>
            <a:prstGeom prst="rect">
              <a:avLst/>
            </a:prstGeom>
            <a:solidFill>
              <a:srgbClr val="EC6E6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rPr>
                <a:t>أنشطة اعتيادية: حساب ذهني </a:t>
              </a:r>
              <a:endParaRPr kumimoji="0" sz="3200" b="1" i="0" u="none" strike="noStrike" kern="1200" cap="small"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endParaRPr>
            </a:p>
          </p:txBody>
        </p:sp>
        <p:sp>
          <p:nvSpPr>
            <p:cNvPr id="28" name="Google Shape;736;p49">
              <a:extLst>
                <a:ext uri="{FF2B5EF4-FFF2-40B4-BE49-F238E27FC236}">
                  <a16:creationId xmlns:a16="http://schemas.microsoft.com/office/drawing/2014/main" id="{2BD0A41A-A293-8061-E4DE-63880B24C5D4}"/>
                </a:ext>
              </a:extLst>
            </p:cNvPr>
            <p:cNvSpPr/>
            <p:nvPr/>
          </p:nvSpPr>
          <p:spPr>
            <a:xfrm>
              <a:off x="10603250" y="774881"/>
              <a:ext cx="341752" cy="341752"/>
            </a:xfrm>
            <a:prstGeom prst="ellipse">
              <a:avLst/>
            </a:prstGeom>
            <a:solidFill>
              <a:srgbClr val="AF241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rPr>
                <a:t>1</a:t>
              </a:r>
              <a:endParaRPr kumimoji="0" sz="1800" b="0" i="0" u="none" strike="noStrike" kern="1200" cap="none" spc="0" normalizeH="0" baseline="0" noProof="0">
                <a:ln>
                  <a:noFill/>
                </a:ln>
                <a:solidFill>
                  <a:prstClr val="black"/>
                </a:solidFill>
                <a:effectLst/>
                <a:uLnTx/>
                <a:uFillTx/>
                <a:latin typeface="29LT Bukra Bold" panose="020B0604020202020204" charset="-78"/>
                <a:ea typeface="+mn-ea"/>
                <a:cs typeface="29LT Bukra Bold" panose="020B0604020202020204" charset="-78"/>
              </a:endParaRPr>
            </a:p>
          </p:txBody>
        </p:sp>
      </p:grpSp>
      <p:grpSp>
        <p:nvGrpSpPr>
          <p:cNvPr id="29" name="Google Shape;737;p49">
            <a:extLst>
              <a:ext uri="{FF2B5EF4-FFF2-40B4-BE49-F238E27FC236}">
                <a16:creationId xmlns:a16="http://schemas.microsoft.com/office/drawing/2014/main" id="{EEFB965A-8CBE-A1A5-13C9-F936F3D71C47}"/>
              </a:ext>
            </a:extLst>
          </p:cNvPr>
          <p:cNvGrpSpPr/>
          <p:nvPr/>
        </p:nvGrpSpPr>
        <p:grpSpPr>
          <a:xfrm>
            <a:off x="8603039" y="2191888"/>
            <a:ext cx="394766" cy="947029"/>
            <a:chOff x="10608695" y="1652839"/>
            <a:chExt cx="341752" cy="947029"/>
          </a:xfrm>
        </p:grpSpPr>
        <p:sp>
          <p:nvSpPr>
            <p:cNvPr id="30" name="Google Shape;738;p49">
              <a:extLst>
                <a:ext uri="{FF2B5EF4-FFF2-40B4-BE49-F238E27FC236}">
                  <a16:creationId xmlns:a16="http://schemas.microsoft.com/office/drawing/2014/main" id="{E3FD569B-38D9-94E6-7676-85118761C553}"/>
                </a:ext>
              </a:extLst>
            </p:cNvPr>
            <p:cNvSpPr/>
            <p:nvPr/>
          </p:nvSpPr>
          <p:spPr>
            <a:xfrm>
              <a:off x="10671558" y="1812407"/>
              <a:ext cx="216024" cy="787461"/>
            </a:xfrm>
            <a:prstGeom prst="rect">
              <a:avLst/>
            </a:prstGeom>
            <a:solidFill>
              <a:srgbClr val="F4CF3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endParaRPr>
            </a:p>
          </p:txBody>
        </p:sp>
        <p:sp>
          <p:nvSpPr>
            <p:cNvPr id="31" name="Google Shape;739;p49">
              <a:extLst>
                <a:ext uri="{FF2B5EF4-FFF2-40B4-BE49-F238E27FC236}">
                  <a16:creationId xmlns:a16="http://schemas.microsoft.com/office/drawing/2014/main" id="{DCE8EB18-91DD-0048-7F3E-2DF384FC37EB}"/>
                </a:ext>
              </a:extLst>
            </p:cNvPr>
            <p:cNvSpPr/>
            <p:nvPr/>
          </p:nvSpPr>
          <p:spPr>
            <a:xfrm>
              <a:off x="10608695" y="1652839"/>
              <a:ext cx="341752" cy="341752"/>
            </a:xfrm>
            <a:prstGeom prst="ellipse">
              <a:avLst/>
            </a:prstGeom>
            <a:solidFill>
              <a:srgbClr val="B2920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rPr>
                <a:t>2</a:t>
              </a:r>
              <a:endParaRPr kumimoji="0" sz="1800" b="0" i="0" u="none" strike="noStrike" kern="1200" cap="none" spc="0" normalizeH="0" baseline="0" noProof="0">
                <a:ln>
                  <a:noFill/>
                </a:ln>
                <a:solidFill>
                  <a:prstClr val="black"/>
                </a:solidFill>
                <a:effectLst/>
                <a:uLnTx/>
                <a:uFillTx/>
                <a:latin typeface="29LT Bukra Bold" panose="020B0604020202020204" charset="-78"/>
                <a:ea typeface="+mn-ea"/>
                <a:cs typeface="29LT Bukra Bold" panose="020B0604020202020204" charset="-78"/>
              </a:endParaRPr>
            </a:p>
          </p:txBody>
        </p:sp>
      </p:grpSp>
      <p:sp>
        <p:nvSpPr>
          <p:cNvPr id="33" name="Google Shape;741;p49">
            <a:extLst>
              <a:ext uri="{FF2B5EF4-FFF2-40B4-BE49-F238E27FC236}">
                <a16:creationId xmlns:a16="http://schemas.microsoft.com/office/drawing/2014/main" id="{D338872F-CD72-F8DF-3B9D-3AA9BB3A6203}"/>
              </a:ext>
            </a:extLst>
          </p:cNvPr>
          <p:cNvSpPr/>
          <p:nvPr/>
        </p:nvSpPr>
        <p:spPr>
          <a:xfrm>
            <a:off x="8714032" y="3352289"/>
            <a:ext cx="250690" cy="969823"/>
          </a:xfrm>
          <a:prstGeom prst="rect">
            <a:avLst/>
          </a:prstGeom>
          <a:solidFill>
            <a:srgbClr val="5DC3A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endParaRPr>
          </a:p>
        </p:txBody>
      </p:sp>
      <p:sp>
        <p:nvSpPr>
          <p:cNvPr id="35" name="Google Shape;743;p49">
            <a:extLst>
              <a:ext uri="{FF2B5EF4-FFF2-40B4-BE49-F238E27FC236}">
                <a16:creationId xmlns:a16="http://schemas.microsoft.com/office/drawing/2014/main" id="{F0817438-93CD-2ECE-E5C2-97A8D810CB86}"/>
              </a:ext>
            </a:extLst>
          </p:cNvPr>
          <p:cNvSpPr/>
          <p:nvPr/>
        </p:nvSpPr>
        <p:spPr>
          <a:xfrm>
            <a:off x="8641080" y="3279267"/>
            <a:ext cx="396595" cy="420896"/>
          </a:xfrm>
          <a:prstGeom prst="ellipse">
            <a:avLst/>
          </a:prstGeom>
          <a:solidFill>
            <a:srgbClr val="296D5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0"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rPr>
              <a:t>3</a:t>
            </a:r>
            <a:endParaRPr kumimoji="0" sz="1800" b="0" i="0" u="none" strike="noStrike" kern="1200" cap="none" spc="0" normalizeH="0" baseline="0" noProof="0">
              <a:ln>
                <a:noFill/>
              </a:ln>
              <a:solidFill>
                <a:prstClr val="black"/>
              </a:solidFill>
              <a:effectLst/>
              <a:uLnTx/>
              <a:uFillTx/>
              <a:latin typeface="29LT Bukra Bold" panose="020B0604020202020204" charset="-78"/>
              <a:ea typeface="+mn-ea"/>
              <a:cs typeface="29LT Bukra Bold" panose="020B0604020202020204" charset="-78"/>
            </a:endParaRPr>
          </a:p>
        </p:txBody>
      </p:sp>
      <p:grpSp>
        <p:nvGrpSpPr>
          <p:cNvPr id="36" name="Google Shape;744;p49">
            <a:extLst>
              <a:ext uri="{FF2B5EF4-FFF2-40B4-BE49-F238E27FC236}">
                <a16:creationId xmlns:a16="http://schemas.microsoft.com/office/drawing/2014/main" id="{397B710B-2BD3-42FC-42CB-7A53AC66EB33}"/>
              </a:ext>
            </a:extLst>
          </p:cNvPr>
          <p:cNvGrpSpPr/>
          <p:nvPr/>
        </p:nvGrpSpPr>
        <p:grpSpPr>
          <a:xfrm>
            <a:off x="8657853" y="4358659"/>
            <a:ext cx="394766" cy="855406"/>
            <a:chOff x="10656148" y="3853476"/>
            <a:chExt cx="341752" cy="855406"/>
          </a:xfrm>
        </p:grpSpPr>
        <p:sp>
          <p:nvSpPr>
            <p:cNvPr id="37" name="Google Shape;745;p49">
              <a:extLst>
                <a:ext uri="{FF2B5EF4-FFF2-40B4-BE49-F238E27FC236}">
                  <a16:creationId xmlns:a16="http://schemas.microsoft.com/office/drawing/2014/main" id="{6CE2BF3F-88E2-1697-F617-2C45288F3421}"/>
                </a:ext>
              </a:extLst>
            </p:cNvPr>
            <p:cNvSpPr/>
            <p:nvPr/>
          </p:nvSpPr>
          <p:spPr>
            <a:xfrm>
              <a:off x="10698441" y="3921421"/>
              <a:ext cx="216024" cy="787461"/>
            </a:xfrm>
            <a:prstGeom prst="rect">
              <a:avLst/>
            </a:prstGeom>
            <a:solidFill>
              <a:srgbClr val="5FABDC"/>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endParaRPr>
            </a:p>
          </p:txBody>
        </p:sp>
        <p:sp>
          <p:nvSpPr>
            <p:cNvPr id="38" name="Google Shape;746;p49">
              <a:extLst>
                <a:ext uri="{FF2B5EF4-FFF2-40B4-BE49-F238E27FC236}">
                  <a16:creationId xmlns:a16="http://schemas.microsoft.com/office/drawing/2014/main" id="{BA922E14-D5AB-95F9-EFF9-452FCDDE0A19}"/>
                </a:ext>
              </a:extLst>
            </p:cNvPr>
            <p:cNvSpPr/>
            <p:nvPr/>
          </p:nvSpPr>
          <p:spPr>
            <a:xfrm>
              <a:off x="10656148" y="3853476"/>
              <a:ext cx="341752" cy="341752"/>
            </a:xfrm>
            <a:prstGeom prst="ellipse">
              <a:avLst/>
            </a:prstGeom>
            <a:solidFill>
              <a:srgbClr val="216A9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rPr>
                <a:t>4</a:t>
              </a:r>
              <a:endParaRPr kumimoji="0" sz="1800" b="0" i="0" u="none" strike="noStrike" kern="1200" cap="none" spc="0" normalizeH="0" baseline="0" noProof="0">
                <a:ln>
                  <a:noFill/>
                </a:ln>
                <a:solidFill>
                  <a:prstClr val="black"/>
                </a:solidFill>
                <a:effectLst/>
                <a:uLnTx/>
                <a:uFillTx/>
                <a:latin typeface="29LT Bukra Bold" panose="020B0604020202020204" charset="-78"/>
                <a:ea typeface="+mn-ea"/>
                <a:cs typeface="29LT Bukra Bold" panose="020B0604020202020204" charset="-78"/>
              </a:endParaRPr>
            </a:p>
          </p:txBody>
        </p:sp>
      </p:grpSp>
      <p:grpSp>
        <p:nvGrpSpPr>
          <p:cNvPr id="39" name="Google Shape;747;p49">
            <a:extLst>
              <a:ext uri="{FF2B5EF4-FFF2-40B4-BE49-F238E27FC236}">
                <a16:creationId xmlns:a16="http://schemas.microsoft.com/office/drawing/2014/main" id="{65127C6F-52F7-D45A-B48F-536C59B23415}"/>
              </a:ext>
            </a:extLst>
          </p:cNvPr>
          <p:cNvGrpSpPr/>
          <p:nvPr/>
        </p:nvGrpSpPr>
        <p:grpSpPr>
          <a:xfrm>
            <a:off x="968805" y="5392773"/>
            <a:ext cx="8072041" cy="863744"/>
            <a:chOff x="3999675" y="5876994"/>
            <a:chExt cx="6988021" cy="863744"/>
          </a:xfrm>
        </p:grpSpPr>
        <p:sp>
          <p:nvSpPr>
            <p:cNvPr id="40" name="Google Shape;748;p49">
              <a:extLst>
                <a:ext uri="{FF2B5EF4-FFF2-40B4-BE49-F238E27FC236}">
                  <a16:creationId xmlns:a16="http://schemas.microsoft.com/office/drawing/2014/main" id="{483C1FB1-F09F-6BAB-244A-E13A57DA3A2F}"/>
                </a:ext>
              </a:extLst>
            </p:cNvPr>
            <p:cNvSpPr/>
            <p:nvPr/>
          </p:nvSpPr>
          <p:spPr>
            <a:xfrm>
              <a:off x="10719013" y="5911661"/>
              <a:ext cx="216024" cy="787461"/>
            </a:xfrm>
            <a:prstGeom prst="rect">
              <a:avLst/>
            </a:prstGeom>
            <a:solidFill>
              <a:srgbClr val="A47BB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endParaRPr>
            </a:p>
          </p:txBody>
        </p:sp>
        <p:sp>
          <p:nvSpPr>
            <p:cNvPr id="41" name="Google Shape;749;p49">
              <a:extLst>
                <a:ext uri="{FF2B5EF4-FFF2-40B4-BE49-F238E27FC236}">
                  <a16:creationId xmlns:a16="http://schemas.microsoft.com/office/drawing/2014/main" id="{6A7CAEB7-C70D-3CC2-9CE8-59FAE136CC40}"/>
                </a:ext>
              </a:extLst>
            </p:cNvPr>
            <p:cNvSpPr/>
            <p:nvPr/>
          </p:nvSpPr>
          <p:spPr>
            <a:xfrm>
              <a:off x="3999675" y="5953277"/>
              <a:ext cx="6412339" cy="787461"/>
            </a:xfrm>
            <a:prstGeom prst="rect">
              <a:avLst/>
            </a:prstGeom>
            <a:solidFill>
              <a:srgbClr val="A47BB3">
                <a:alpha val="49803"/>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rPr>
                <a:t>الألعاب</a:t>
              </a:r>
              <a:endParaRPr kumimoji="0" sz="2400" b="1"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endParaRPr>
            </a:p>
          </p:txBody>
        </p:sp>
        <p:sp>
          <p:nvSpPr>
            <p:cNvPr id="42" name="Google Shape;750;p49">
              <a:extLst>
                <a:ext uri="{FF2B5EF4-FFF2-40B4-BE49-F238E27FC236}">
                  <a16:creationId xmlns:a16="http://schemas.microsoft.com/office/drawing/2014/main" id="{72292B62-ADE2-D2D5-2CF5-A02F4A4AA843}"/>
                </a:ext>
              </a:extLst>
            </p:cNvPr>
            <p:cNvSpPr/>
            <p:nvPr/>
          </p:nvSpPr>
          <p:spPr>
            <a:xfrm>
              <a:off x="10645944" y="5876994"/>
              <a:ext cx="341752" cy="341752"/>
            </a:xfrm>
            <a:prstGeom prst="ellipse">
              <a:avLst/>
            </a:prstGeom>
            <a:solidFill>
              <a:srgbClr val="6F477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small" spc="0" normalizeH="0" baseline="0" noProof="0">
                  <a:ln>
                    <a:noFill/>
                  </a:ln>
                  <a:solidFill>
                    <a:srgbClr val="FFFFFF"/>
                  </a:solidFill>
                  <a:effectLst/>
                  <a:uLnTx/>
                  <a:uFillTx/>
                  <a:latin typeface="29LT Bukra Bold" panose="020B0604020202020204" charset="-78"/>
                  <a:ea typeface="Calibri"/>
                  <a:cs typeface="29LT Bukra Bold" panose="020B0604020202020204" charset="-78"/>
                  <a:sym typeface="Calibri"/>
                </a:rPr>
                <a:t>5</a:t>
              </a:r>
              <a:endParaRPr kumimoji="0" sz="1800" b="0" i="0" u="none" strike="noStrike" kern="1200" cap="none" spc="0" normalizeH="0" baseline="0" noProof="0">
                <a:ln>
                  <a:noFill/>
                </a:ln>
                <a:solidFill>
                  <a:prstClr val="black"/>
                </a:solidFill>
                <a:effectLst/>
                <a:uLnTx/>
                <a:uFillTx/>
                <a:latin typeface="29LT Bukra Bold" panose="020B0604020202020204" charset="-78"/>
                <a:ea typeface="+mn-ea"/>
                <a:cs typeface="29LT Bukra Bold" panose="020B0604020202020204" charset="-78"/>
              </a:endParaRPr>
            </a:p>
          </p:txBody>
        </p:sp>
      </p:grpSp>
      <p:sp>
        <p:nvSpPr>
          <p:cNvPr id="43" name="Google Shape;757;p49">
            <a:extLst>
              <a:ext uri="{FF2B5EF4-FFF2-40B4-BE49-F238E27FC236}">
                <a16:creationId xmlns:a16="http://schemas.microsoft.com/office/drawing/2014/main" id="{BA5078D2-52E3-812A-995C-1380128E972D}"/>
              </a:ext>
            </a:extLst>
          </p:cNvPr>
          <p:cNvSpPr/>
          <p:nvPr/>
        </p:nvSpPr>
        <p:spPr>
          <a:xfrm>
            <a:off x="961434" y="4526613"/>
            <a:ext cx="7344932" cy="787461"/>
          </a:xfrm>
          <a:prstGeom prst="rect">
            <a:avLst/>
          </a:prstGeom>
          <a:solidFill>
            <a:srgbClr val="5FABDC"/>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rPr>
              <a:t>ممارسة مستقلة </a:t>
            </a:r>
            <a:endParaRPr kumimoji="0" sz="2800" b="1" i="0" u="none" strike="noStrike" kern="1200" cap="small"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endParaRPr>
          </a:p>
        </p:txBody>
      </p:sp>
      <p:sp>
        <p:nvSpPr>
          <p:cNvPr id="44" name="Google Shape;758;p49">
            <a:extLst>
              <a:ext uri="{FF2B5EF4-FFF2-40B4-BE49-F238E27FC236}">
                <a16:creationId xmlns:a16="http://schemas.microsoft.com/office/drawing/2014/main" id="{BCFC3B21-B0CB-2092-6CFE-ECC77F69150F}"/>
              </a:ext>
            </a:extLst>
          </p:cNvPr>
          <p:cNvSpPr/>
          <p:nvPr/>
        </p:nvSpPr>
        <p:spPr>
          <a:xfrm>
            <a:off x="962144" y="3097083"/>
            <a:ext cx="5455590" cy="1321553"/>
          </a:xfrm>
          <a:prstGeom prst="rect">
            <a:avLst/>
          </a:prstGeom>
          <a:solidFill>
            <a:srgbClr val="5DC3A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29LT Bukra Bold" panose="020B0604020202020204" charset="-78"/>
              <a:ea typeface="Calibri"/>
              <a:cs typeface="29LT Bukra Bold" panose="020B0604020202020204" charset="-78"/>
              <a:sym typeface="Calibri"/>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rPr>
              <a:t>أنشطة الحساب وحل المسائل </a:t>
            </a:r>
            <a:endParaRPr kumimoji="0"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srgbClr val="000000"/>
                </a:solidFill>
                <a:effectLst/>
                <a:uLnTx/>
                <a:uFillTx/>
                <a:latin typeface="29LT Bukra Bold" panose="020B0604020202020204" charset="-78"/>
                <a:ea typeface="Calibri"/>
                <a:cs typeface="29LT Bukra Bold" panose="020B0604020202020204" charset="-78"/>
                <a:sym typeface="Calibri"/>
              </a:rPr>
              <a:t> </a:t>
            </a:r>
            <a:endParaRPr kumimoji="0" sz="2400" b="0" i="0" u="none" strike="noStrike" kern="1200" cap="small" spc="0" normalizeH="0" baseline="0" noProof="0" dirty="0">
              <a:ln>
                <a:noFill/>
              </a:ln>
              <a:solidFill>
                <a:srgbClr val="296D5E"/>
              </a:solidFill>
              <a:effectLst/>
              <a:uLnTx/>
              <a:uFillTx/>
              <a:latin typeface="29LT Bukra Bold" panose="020B0604020202020204" charset="-78"/>
              <a:ea typeface="Calibri"/>
              <a:cs typeface="29LT Bukra Bold" panose="020B0604020202020204" charset="-78"/>
              <a:sym typeface="Calibri"/>
            </a:endParaRPr>
          </a:p>
        </p:txBody>
      </p:sp>
      <p:sp>
        <p:nvSpPr>
          <p:cNvPr id="45" name="Google Shape;759;p49">
            <a:extLst>
              <a:ext uri="{FF2B5EF4-FFF2-40B4-BE49-F238E27FC236}">
                <a16:creationId xmlns:a16="http://schemas.microsoft.com/office/drawing/2014/main" id="{DE64B904-95C7-0775-17E0-D4C9F37668B4}"/>
              </a:ext>
            </a:extLst>
          </p:cNvPr>
          <p:cNvSpPr/>
          <p:nvPr/>
        </p:nvSpPr>
        <p:spPr>
          <a:xfrm>
            <a:off x="968805" y="2184722"/>
            <a:ext cx="5448929" cy="875326"/>
          </a:xfrm>
          <a:prstGeom prst="rect">
            <a:avLst/>
          </a:prstGeom>
          <a:solidFill>
            <a:srgbClr val="F4CF3B"/>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rPr>
              <a:t>أنشطة الأعداد </a:t>
            </a:r>
            <a:endParaRPr kumimoji="0"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rPr>
              <a:t> </a:t>
            </a:r>
            <a:endParaRPr kumimoji="0" sz="2400" b="0" i="0" u="none" strike="noStrike" kern="1200" cap="small" spc="0" normalizeH="0" baseline="0" noProof="0" dirty="0">
              <a:ln>
                <a:noFill/>
              </a:ln>
              <a:solidFill>
                <a:prstClr val="white"/>
              </a:solidFill>
              <a:effectLst/>
              <a:uLnTx/>
              <a:uFillTx/>
              <a:latin typeface="29LT Bukra Bold" panose="020B0604020202020204" charset="-78"/>
              <a:ea typeface="Calibri"/>
              <a:cs typeface="29LT Bukra Bold" panose="020B0604020202020204" charset="-78"/>
              <a:sym typeface="Calibri"/>
            </a:endParaRPr>
          </a:p>
        </p:txBody>
      </p:sp>
      <p:sp>
        <p:nvSpPr>
          <p:cNvPr id="47" name="Oval 8">
            <a:extLst>
              <a:ext uri="{FF2B5EF4-FFF2-40B4-BE49-F238E27FC236}">
                <a16:creationId xmlns:a16="http://schemas.microsoft.com/office/drawing/2014/main" id="{8A5A1C51-7A37-CF25-EADF-91110A8C265C}"/>
              </a:ext>
            </a:extLst>
          </p:cNvPr>
          <p:cNvSpPr/>
          <p:nvPr/>
        </p:nvSpPr>
        <p:spPr>
          <a:xfrm>
            <a:off x="9981397" y="2736838"/>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48" name="Oval 9">
            <a:extLst>
              <a:ext uri="{FF2B5EF4-FFF2-40B4-BE49-F238E27FC236}">
                <a16:creationId xmlns:a16="http://schemas.microsoft.com/office/drawing/2014/main" id="{B3F53E77-73F5-6902-B691-2C4D009F3CFB}"/>
              </a:ext>
            </a:extLst>
          </p:cNvPr>
          <p:cNvSpPr/>
          <p:nvPr/>
        </p:nvSpPr>
        <p:spPr>
          <a:xfrm>
            <a:off x="9632481" y="2736838"/>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49" name="Oval 10">
            <a:extLst>
              <a:ext uri="{FF2B5EF4-FFF2-40B4-BE49-F238E27FC236}">
                <a16:creationId xmlns:a16="http://schemas.microsoft.com/office/drawing/2014/main" id="{D790BC72-4356-BEDA-D32D-09F7A52F1584}"/>
              </a:ext>
            </a:extLst>
          </p:cNvPr>
          <p:cNvSpPr/>
          <p:nvPr/>
        </p:nvSpPr>
        <p:spPr>
          <a:xfrm>
            <a:off x="9307628" y="2736838"/>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50" name="Oval 8">
            <a:extLst>
              <a:ext uri="{FF2B5EF4-FFF2-40B4-BE49-F238E27FC236}">
                <a16:creationId xmlns:a16="http://schemas.microsoft.com/office/drawing/2014/main" id="{626CC751-E275-BA74-BB99-4D10E47CE4F5}"/>
              </a:ext>
            </a:extLst>
          </p:cNvPr>
          <p:cNvSpPr/>
          <p:nvPr/>
        </p:nvSpPr>
        <p:spPr>
          <a:xfrm>
            <a:off x="10043101" y="3961372"/>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51" name="Oval 9">
            <a:extLst>
              <a:ext uri="{FF2B5EF4-FFF2-40B4-BE49-F238E27FC236}">
                <a16:creationId xmlns:a16="http://schemas.microsoft.com/office/drawing/2014/main" id="{15ECE8D1-C0E0-80D1-DC72-05174736995C}"/>
              </a:ext>
            </a:extLst>
          </p:cNvPr>
          <p:cNvSpPr/>
          <p:nvPr/>
        </p:nvSpPr>
        <p:spPr>
          <a:xfrm>
            <a:off x="9694185" y="3961372"/>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52" name="Oval 10">
            <a:extLst>
              <a:ext uri="{FF2B5EF4-FFF2-40B4-BE49-F238E27FC236}">
                <a16:creationId xmlns:a16="http://schemas.microsoft.com/office/drawing/2014/main" id="{77B3C406-9EA3-264E-1FD7-974661590C16}"/>
              </a:ext>
            </a:extLst>
          </p:cNvPr>
          <p:cNvSpPr/>
          <p:nvPr/>
        </p:nvSpPr>
        <p:spPr>
          <a:xfrm>
            <a:off x="9369332" y="3961372"/>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53" name="Oval 8">
            <a:extLst>
              <a:ext uri="{FF2B5EF4-FFF2-40B4-BE49-F238E27FC236}">
                <a16:creationId xmlns:a16="http://schemas.microsoft.com/office/drawing/2014/main" id="{3997D69E-5754-78F7-7803-C8B1407C8F1B}"/>
              </a:ext>
            </a:extLst>
          </p:cNvPr>
          <p:cNvSpPr/>
          <p:nvPr/>
        </p:nvSpPr>
        <p:spPr>
          <a:xfrm>
            <a:off x="10060034" y="4777553"/>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54" name="Oval 9">
            <a:extLst>
              <a:ext uri="{FF2B5EF4-FFF2-40B4-BE49-F238E27FC236}">
                <a16:creationId xmlns:a16="http://schemas.microsoft.com/office/drawing/2014/main" id="{356AF686-7D1F-2C12-351B-BF3F97250A36}"/>
              </a:ext>
            </a:extLst>
          </p:cNvPr>
          <p:cNvSpPr/>
          <p:nvPr/>
        </p:nvSpPr>
        <p:spPr>
          <a:xfrm>
            <a:off x="9694185" y="4760623"/>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55" name="Oval 10">
            <a:extLst>
              <a:ext uri="{FF2B5EF4-FFF2-40B4-BE49-F238E27FC236}">
                <a16:creationId xmlns:a16="http://schemas.microsoft.com/office/drawing/2014/main" id="{DBE16231-8D6B-7604-A4CE-586952DCA990}"/>
              </a:ext>
            </a:extLst>
          </p:cNvPr>
          <p:cNvSpPr/>
          <p:nvPr/>
        </p:nvSpPr>
        <p:spPr>
          <a:xfrm>
            <a:off x="9369332" y="4760623"/>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2" name="Rectangle 1">
            <a:extLst>
              <a:ext uri="{FF2B5EF4-FFF2-40B4-BE49-F238E27FC236}">
                <a16:creationId xmlns:a16="http://schemas.microsoft.com/office/drawing/2014/main" id="{6B141B20-9FDF-4DBA-7094-D421B8A47DD0}"/>
              </a:ext>
            </a:extLst>
          </p:cNvPr>
          <p:cNvSpPr/>
          <p:nvPr/>
        </p:nvSpPr>
        <p:spPr>
          <a:xfrm>
            <a:off x="6511884" y="2191888"/>
            <a:ext cx="1781331" cy="2213609"/>
          </a:xfrm>
          <a:prstGeom prst="rect">
            <a:avLst/>
          </a:prstGeom>
          <a:solidFill>
            <a:srgbClr val="CFD9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نمذجة و ممارسة موجهة </a:t>
            </a:r>
            <a:endParaRPr kumimoji="0" lang="fr-FR" sz="2800" b="1"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Tree>
    <p:extLst>
      <p:ext uri="{BB962C8B-B14F-4D97-AF65-F5344CB8AC3E}">
        <p14:creationId xmlns:p14="http://schemas.microsoft.com/office/powerpoint/2010/main" val="125991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10C633C-1F0C-67EE-A0E3-759BBCE71B46}"/>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5" name="TextBox 4">
            <a:extLst>
              <a:ext uri="{FF2B5EF4-FFF2-40B4-BE49-F238E27FC236}">
                <a16:creationId xmlns:a16="http://schemas.microsoft.com/office/drawing/2014/main" id="{2AD0B095-2AA9-7C36-86E9-8D8396392A76}"/>
              </a:ext>
            </a:extLst>
          </p:cNvPr>
          <p:cNvSpPr txBox="1"/>
          <p:nvPr/>
        </p:nvSpPr>
        <p:spPr>
          <a:xfrm>
            <a:off x="123851" y="3126218"/>
            <a:ext cx="11944295"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نماذج الأنشطة</a:t>
            </a:r>
            <a:endParaRPr kumimoji="0" lang="fr-FR" sz="80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977710">
            <a:off x="10872626" y="5231373"/>
            <a:ext cx="645295" cy="1330922"/>
          </a:xfrm>
          <a:prstGeom prst="rect">
            <a:avLst/>
          </a:prstGeom>
        </p:spPr>
      </p:pic>
      <p:pic>
        <p:nvPicPr>
          <p:cNvPr id="7" name="Picture 6">
            <a:extLst>
              <a:ext uri="{FF2B5EF4-FFF2-40B4-BE49-F238E27FC236}">
                <a16:creationId xmlns:a16="http://schemas.microsoft.com/office/drawing/2014/main" id="{894AA0E4-62D8-01A0-B707-1D33C6726DD4}"/>
              </a:ext>
            </a:extLst>
          </p:cNvPr>
          <p:cNvPicPr>
            <a:picLocks noChangeAspect="1"/>
          </p:cNvPicPr>
          <p:nvPr/>
        </p:nvPicPr>
        <p:blipFill>
          <a:blip r:embed="rId3"/>
          <a:stretch>
            <a:fillRect/>
          </a:stretch>
        </p:blipFill>
        <p:spPr>
          <a:xfrm rot="18145867">
            <a:off x="941656" y="5112112"/>
            <a:ext cx="904706" cy="1865956"/>
          </a:xfrm>
          <a:prstGeom prst="rect">
            <a:avLst/>
          </a:prstGeom>
          <a:noFill/>
          <a:ln>
            <a:noFill/>
          </a:ln>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050094" y="5896834"/>
            <a:ext cx="2091808" cy="642793"/>
          </a:xfrm>
          <a:prstGeom prst="rect">
            <a:avLst/>
          </a:prstGeom>
          <a:noFill/>
          <a:ln>
            <a:noFill/>
          </a:ln>
        </p:spPr>
      </p:pic>
    </p:spTree>
    <p:extLst>
      <p:ext uri="{BB962C8B-B14F-4D97-AF65-F5344CB8AC3E}">
        <p14:creationId xmlns:p14="http://schemas.microsoft.com/office/powerpoint/2010/main" val="348954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1108364" y="869100"/>
            <a:ext cx="10935323"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أنواع الأنشطة الداعمة في الرياضيات:</a:t>
            </a:r>
            <a:b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b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5" name="Rectangle : coins arrondis 4">
            <a:extLst>
              <a:ext uri="{FF2B5EF4-FFF2-40B4-BE49-F238E27FC236}">
                <a16:creationId xmlns:a16="http://schemas.microsoft.com/office/drawing/2014/main" id="{54F22728-E12C-B902-BA1F-5B4B923834DF}"/>
              </a:ext>
            </a:extLst>
          </p:cNvPr>
          <p:cNvSpPr/>
          <p:nvPr/>
        </p:nvSpPr>
        <p:spPr>
          <a:xfrm>
            <a:off x="9296399" y="2525689"/>
            <a:ext cx="2599267" cy="1013126"/>
          </a:xfrm>
          <a:prstGeom prst="roundRect">
            <a:avLst/>
          </a:prstGeom>
          <a:solidFill>
            <a:srgbClr val="70B1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أنشطة الحساب الذهني</a:t>
            </a:r>
            <a:endParaRPr kumimoji="0" lang="fr-FR"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9" name="Rectangle : coins arrondis 8">
            <a:extLst>
              <a:ext uri="{FF2B5EF4-FFF2-40B4-BE49-F238E27FC236}">
                <a16:creationId xmlns:a16="http://schemas.microsoft.com/office/drawing/2014/main" id="{960BE956-7770-06EC-F9E3-37CB1802A291}"/>
              </a:ext>
            </a:extLst>
          </p:cNvPr>
          <p:cNvSpPr/>
          <p:nvPr/>
        </p:nvSpPr>
        <p:spPr>
          <a:xfrm>
            <a:off x="6553200" y="3748100"/>
            <a:ext cx="5342466" cy="1013126"/>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الأنشطة حول الأعداد </a:t>
            </a:r>
            <a:endParaRPr kumimoji="0" lang="fr-FR"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10" name="Rectangle : coins arrondis 9">
            <a:extLst>
              <a:ext uri="{FF2B5EF4-FFF2-40B4-BE49-F238E27FC236}">
                <a16:creationId xmlns:a16="http://schemas.microsoft.com/office/drawing/2014/main" id="{4FC6A5AE-9E0D-21A2-F4FB-C3821ACE8DEC}"/>
              </a:ext>
            </a:extLst>
          </p:cNvPr>
          <p:cNvSpPr/>
          <p:nvPr/>
        </p:nvSpPr>
        <p:spPr>
          <a:xfrm>
            <a:off x="566726" y="3767996"/>
            <a:ext cx="5884875" cy="1013126"/>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الأنشطة حول العمليات الحسابية </a:t>
            </a:r>
            <a:endParaRPr kumimoji="0" lang="fr-FR"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11" name="Rectangle : coins arrondis 10">
            <a:extLst>
              <a:ext uri="{FF2B5EF4-FFF2-40B4-BE49-F238E27FC236}">
                <a16:creationId xmlns:a16="http://schemas.microsoft.com/office/drawing/2014/main" id="{9108B812-2248-6584-7A13-FC15F081C569}"/>
              </a:ext>
            </a:extLst>
          </p:cNvPr>
          <p:cNvSpPr/>
          <p:nvPr/>
        </p:nvSpPr>
        <p:spPr>
          <a:xfrm>
            <a:off x="2844800" y="2554500"/>
            <a:ext cx="6303578" cy="1013126"/>
          </a:xfrm>
          <a:prstGeom prst="roundRect">
            <a:avLst/>
          </a:prstGeom>
          <a:solidFill>
            <a:srgbClr val="CFD9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أنشطة حل المسائل </a:t>
            </a:r>
            <a:endParaRPr kumimoji="0" lang="fr-FR"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
        <p:nvSpPr>
          <p:cNvPr id="12" name="Rectangle : coins arrondis 11">
            <a:extLst>
              <a:ext uri="{FF2B5EF4-FFF2-40B4-BE49-F238E27FC236}">
                <a16:creationId xmlns:a16="http://schemas.microsoft.com/office/drawing/2014/main" id="{ACAE80A4-246F-B8ED-EA78-A85B653422D9}"/>
              </a:ext>
            </a:extLst>
          </p:cNvPr>
          <p:cNvSpPr/>
          <p:nvPr/>
        </p:nvSpPr>
        <p:spPr>
          <a:xfrm>
            <a:off x="549792" y="2588504"/>
            <a:ext cx="2091808" cy="1013126"/>
          </a:xfrm>
          <a:prstGeom prst="roundRect">
            <a:avLst/>
          </a:prstGeom>
          <a:solidFill>
            <a:srgbClr val="70B1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rPr>
              <a:t>الألعاب </a:t>
            </a:r>
            <a:endParaRPr kumimoji="0" lang="fr-FR" sz="1800" b="0" i="0" u="none" strike="noStrike" kern="1200" cap="none" spc="0" normalizeH="0" baseline="0" noProof="0" dirty="0">
              <a:ln>
                <a:noFill/>
              </a:ln>
              <a:solidFill>
                <a:prstClr val="white"/>
              </a:solidFill>
              <a:effectLst/>
              <a:uLnTx/>
              <a:uFillTx/>
              <a:latin typeface="29LT Bukra Bold" panose="020B0604020202020204" charset="-78"/>
              <a:ea typeface="+mn-ea"/>
              <a:cs typeface="29LT Bukra Bold" panose="020B0604020202020204" charset="-78"/>
            </a:endParaRPr>
          </a:p>
        </p:txBody>
      </p:sp>
    </p:spTree>
    <p:extLst>
      <p:ext uri="{BB962C8B-B14F-4D97-AF65-F5344CB8AC3E}">
        <p14:creationId xmlns:p14="http://schemas.microsoft.com/office/powerpoint/2010/main" val="2994961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1108364" y="162518"/>
            <a:ext cx="10935323"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أنواع الأنشطة الداعمة:</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graphicFrame>
        <p:nvGraphicFramePr>
          <p:cNvPr id="3" name="Google Shape;275;p7">
            <a:extLst>
              <a:ext uri="{FF2B5EF4-FFF2-40B4-BE49-F238E27FC236}">
                <a16:creationId xmlns:a16="http://schemas.microsoft.com/office/drawing/2014/main" id="{D76A1F78-797F-1517-97AA-29D659F5F623}"/>
              </a:ext>
            </a:extLst>
          </p:cNvPr>
          <p:cNvGraphicFramePr/>
          <p:nvPr/>
        </p:nvGraphicFramePr>
        <p:xfrm>
          <a:off x="581891" y="1175644"/>
          <a:ext cx="11287757" cy="5120540"/>
        </p:xfrm>
        <a:graphic>
          <a:graphicData uri="http://schemas.openxmlformats.org/drawingml/2006/table">
            <a:tbl>
              <a:tblPr rtl="1" firstRow="1" bandRow="1">
                <a:noFill/>
              </a:tblPr>
              <a:tblGrid>
                <a:gridCol w="896848">
                  <a:extLst>
                    <a:ext uri="{9D8B030D-6E8A-4147-A177-3AD203B41FA5}">
                      <a16:colId xmlns:a16="http://schemas.microsoft.com/office/drawing/2014/main" val="20000"/>
                    </a:ext>
                  </a:extLst>
                </a:gridCol>
                <a:gridCol w="4659074">
                  <a:extLst>
                    <a:ext uri="{9D8B030D-6E8A-4147-A177-3AD203B41FA5}">
                      <a16:colId xmlns:a16="http://schemas.microsoft.com/office/drawing/2014/main" val="20001"/>
                    </a:ext>
                  </a:extLst>
                </a:gridCol>
                <a:gridCol w="846469">
                  <a:extLst>
                    <a:ext uri="{9D8B030D-6E8A-4147-A177-3AD203B41FA5}">
                      <a16:colId xmlns:a16="http://schemas.microsoft.com/office/drawing/2014/main" val="20002"/>
                    </a:ext>
                  </a:extLst>
                </a:gridCol>
                <a:gridCol w="4885366">
                  <a:extLst>
                    <a:ext uri="{9D8B030D-6E8A-4147-A177-3AD203B41FA5}">
                      <a16:colId xmlns:a16="http://schemas.microsoft.com/office/drawing/2014/main" val="20003"/>
                    </a:ext>
                  </a:extLst>
                </a:gridCol>
              </a:tblGrid>
              <a:tr h="831794">
                <a:tc gridSpan="4">
                  <a:txBody>
                    <a:bodyPr/>
                    <a:lstStyle/>
                    <a:p>
                      <a:pPr marL="0" marR="0" lvl="0" indent="0" algn="ctr" rtl="1">
                        <a:spcBef>
                          <a:spcPts val="0"/>
                        </a:spcBef>
                        <a:spcAft>
                          <a:spcPts val="0"/>
                        </a:spcAft>
                        <a:buNone/>
                      </a:pPr>
                      <a:r>
                        <a:rPr lang="ar-MA" sz="4800" b="1" u="none" strike="noStrike" cap="none" dirty="0">
                          <a:solidFill>
                            <a:schemeClr val="lt1"/>
                          </a:solidFill>
                          <a:latin typeface="Arial"/>
                          <a:ea typeface="Arial"/>
                          <a:cs typeface="Arial"/>
                          <a:sym typeface="Arial"/>
                        </a:rPr>
                        <a:t>أنشطة</a:t>
                      </a:r>
                      <a:r>
                        <a:rPr lang="ar-MA" sz="4800" b="1" u="none" strike="noStrike" cap="none" baseline="0" dirty="0">
                          <a:solidFill>
                            <a:schemeClr val="lt1"/>
                          </a:solidFill>
                          <a:latin typeface="Arial"/>
                          <a:ea typeface="Arial"/>
                          <a:cs typeface="Arial"/>
                          <a:sym typeface="Arial"/>
                        </a:rPr>
                        <a:t> حول الأعداد</a:t>
                      </a:r>
                      <a:endParaRPr sz="4800" b="1" u="none" strike="noStrike" cap="none" dirty="0">
                        <a:solidFill>
                          <a:schemeClr val="lt1"/>
                        </a:solidFill>
                        <a:latin typeface="Arial"/>
                        <a:ea typeface="Arial"/>
                        <a:cs typeface="Arial"/>
                        <a:sym typeface="Aria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206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571848">
                <a:tc>
                  <a:txBody>
                    <a:bodyPr/>
                    <a:lstStyle/>
                    <a:p>
                      <a:pPr marL="0" marR="0" lvl="0" indent="0" algn="ctr" rtl="0">
                        <a:spcBef>
                          <a:spcPts val="0"/>
                        </a:spcBef>
                        <a:spcAft>
                          <a:spcPts val="0"/>
                        </a:spcAft>
                        <a:buNone/>
                      </a:pPr>
                      <a:r>
                        <a:rPr lang="en-IN" sz="3600" b="1" u="none" strike="noStrike" cap="none" dirty="0">
                          <a:solidFill>
                            <a:srgbClr val="2B3468"/>
                          </a:solidFill>
                          <a:latin typeface="Arial"/>
                          <a:ea typeface="Arial"/>
                          <a:cs typeface="Arial"/>
                          <a:sym typeface="Arial"/>
                        </a:rPr>
                        <a:t>1</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3600" b="1" u="none" strike="noStrike" cap="none" dirty="0">
                          <a:solidFill>
                            <a:srgbClr val="2B3468"/>
                          </a:solidFill>
                          <a:latin typeface="Arial"/>
                          <a:cs typeface="Arial"/>
                          <a:sym typeface="Arial"/>
                        </a:rPr>
                        <a:t>الأعداد باستخدام الحزم والخشيبات</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600" b="1" u="none" strike="noStrike" cap="none" dirty="0">
                          <a:solidFill>
                            <a:srgbClr val="2B3468"/>
                          </a:solidFill>
                          <a:latin typeface="Arial"/>
                          <a:ea typeface="Arial"/>
                          <a:cs typeface="Arial"/>
                          <a:sym typeface="Arial"/>
                        </a:rPr>
                        <a:t>5</a:t>
                      </a:r>
                      <a:endParaRPr sz="3600" b="1" u="none" strike="noStrike" cap="none" dirty="0">
                        <a:solidFill>
                          <a:srgbClr val="2B3468"/>
                        </a:solidFill>
                        <a:latin typeface="Arial"/>
                        <a:ea typeface="Arial"/>
                        <a:cs typeface="Arial"/>
                        <a:sym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3600" b="1" u="none" strike="noStrike" cap="none" dirty="0">
                          <a:solidFill>
                            <a:srgbClr val="2B3468"/>
                          </a:solidFill>
                          <a:latin typeface="Arial"/>
                          <a:cs typeface="Arial"/>
                          <a:sym typeface="Arial"/>
                        </a:rPr>
                        <a:t>الأعداد</a:t>
                      </a:r>
                      <a:r>
                        <a:rPr lang="ar-MA" sz="3600" b="1" u="none" strike="noStrike" cap="none" baseline="0" dirty="0">
                          <a:solidFill>
                            <a:srgbClr val="2B3468"/>
                          </a:solidFill>
                          <a:latin typeface="Arial"/>
                          <a:cs typeface="Arial"/>
                          <a:sym typeface="Arial"/>
                        </a:rPr>
                        <a:t> باستخدام لعبة النقود</a:t>
                      </a:r>
                      <a:endParaRPr sz="4400" b="1" dirty="0">
                        <a:solidFill>
                          <a:srgbClr val="2B3468"/>
                        </a:solidFil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71848">
                <a:tc>
                  <a:txBody>
                    <a:bodyPr/>
                    <a:lstStyle/>
                    <a:p>
                      <a:pPr marL="0" marR="0" lvl="0" indent="0" algn="ctr" rtl="0">
                        <a:spcBef>
                          <a:spcPts val="0"/>
                        </a:spcBef>
                        <a:spcAft>
                          <a:spcPts val="0"/>
                        </a:spcAft>
                        <a:buNone/>
                      </a:pPr>
                      <a:r>
                        <a:rPr lang="en-IN" sz="3600" b="1" u="none" strike="noStrike" cap="none" dirty="0">
                          <a:solidFill>
                            <a:srgbClr val="2B3468"/>
                          </a:solidFill>
                          <a:latin typeface="Arial"/>
                          <a:ea typeface="Arial"/>
                          <a:cs typeface="Arial"/>
                          <a:sym typeface="Arial"/>
                        </a:rPr>
                        <a:t>2</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u="none" strike="noStrike" cap="none" dirty="0">
                          <a:solidFill>
                            <a:srgbClr val="2B3468"/>
                          </a:solidFill>
                          <a:latin typeface="Arial"/>
                          <a:ea typeface="Arial"/>
                          <a:cs typeface="Arial"/>
                          <a:sym typeface="Arial"/>
                        </a:rPr>
                        <a:t>لعبة القفز على الأعداد</a:t>
                      </a:r>
                      <a:endParaRPr lang="ar-MA"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600" b="1" u="none" strike="noStrike" cap="none" dirty="0">
                          <a:solidFill>
                            <a:srgbClr val="2B3468"/>
                          </a:solidFill>
                          <a:latin typeface="Arial"/>
                          <a:ea typeface="Arial"/>
                          <a:cs typeface="Arial"/>
                          <a:sym typeface="Arial"/>
                        </a:rPr>
                        <a:t>6</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3600" b="1" u="none" strike="noStrike" cap="none" dirty="0">
                          <a:solidFill>
                            <a:srgbClr val="2B3468"/>
                          </a:solidFill>
                          <a:latin typeface="Arial"/>
                          <a:ea typeface="Arial"/>
                          <a:cs typeface="Arial"/>
                          <a:sym typeface="Arial"/>
                        </a:rPr>
                        <a:t>لوحة تفكيك الأعداد</a:t>
                      </a:r>
                      <a:endParaRPr sz="4400" b="1" dirty="0">
                        <a:solidFill>
                          <a:srgbClr val="2B3468"/>
                        </a:solidFil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71848">
                <a:tc>
                  <a:txBody>
                    <a:bodyPr/>
                    <a:lstStyle/>
                    <a:p>
                      <a:pPr marL="0" marR="0" lvl="0" indent="0" algn="ctr" rtl="0">
                        <a:spcBef>
                          <a:spcPts val="0"/>
                        </a:spcBef>
                        <a:spcAft>
                          <a:spcPts val="0"/>
                        </a:spcAft>
                        <a:buNone/>
                      </a:pPr>
                      <a:r>
                        <a:rPr lang="en-IN" sz="3600" b="1" u="none" strike="noStrike" cap="none" dirty="0">
                          <a:solidFill>
                            <a:srgbClr val="2B3468"/>
                          </a:solidFill>
                          <a:latin typeface="Arial"/>
                          <a:ea typeface="Arial"/>
                          <a:cs typeface="Arial"/>
                          <a:sym typeface="Arial"/>
                        </a:rPr>
                        <a:t>3</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u="none" strike="noStrike" cap="none" dirty="0">
                          <a:solidFill>
                            <a:srgbClr val="2B3468"/>
                          </a:solidFill>
                          <a:latin typeface="Arial"/>
                          <a:ea typeface="Arial"/>
                          <a:cs typeface="Arial"/>
                          <a:sym typeface="Arial"/>
                        </a:rPr>
                        <a:t>التصفيق والنقر(فرقعة الأصابع)</a:t>
                      </a:r>
                      <a:endParaRPr lang="ar-MA"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600" b="1" u="none" strike="noStrike" cap="none" dirty="0">
                          <a:solidFill>
                            <a:srgbClr val="2B3468"/>
                          </a:solidFill>
                          <a:latin typeface="Arial"/>
                          <a:ea typeface="Arial"/>
                          <a:cs typeface="Arial"/>
                          <a:sym typeface="Arial"/>
                        </a:rPr>
                        <a:t>7</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3600" b="1" u="none" strike="noStrike" cap="none" dirty="0">
                          <a:solidFill>
                            <a:srgbClr val="2B3468"/>
                          </a:solidFill>
                          <a:latin typeface="Arial"/>
                          <a:cs typeface="Arial"/>
                          <a:sym typeface="Arial"/>
                        </a:rPr>
                        <a:t>تفكيك الأعداد باستخدام بطاقات التفكيك</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23011">
                <a:tc>
                  <a:txBody>
                    <a:bodyPr/>
                    <a:lstStyle/>
                    <a:p>
                      <a:pPr marL="0" marR="0" lvl="0" indent="0" algn="ctr" rtl="0">
                        <a:spcBef>
                          <a:spcPts val="0"/>
                        </a:spcBef>
                        <a:spcAft>
                          <a:spcPts val="0"/>
                        </a:spcAft>
                        <a:buNone/>
                      </a:pPr>
                      <a:r>
                        <a:rPr lang="en-IN" sz="3600" b="1" u="none" strike="noStrike" cap="none" dirty="0">
                          <a:solidFill>
                            <a:srgbClr val="2B3468"/>
                          </a:solidFill>
                          <a:latin typeface="Arial"/>
                          <a:ea typeface="Arial"/>
                          <a:cs typeface="Arial"/>
                          <a:sym typeface="Arial"/>
                        </a:rPr>
                        <a:t>4</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u="none" strike="noStrike" cap="none" dirty="0">
                          <a:solidFill>
                            <a:srgbClr val="2B3468"/>
                          </a:solidFill>
                          <a:latin typeface="Arial"/>
                          <a:ea typeface="Arial"/>
                          <a:cs typeface="Arial"/>
                          <a:sym typeface="Arial"/>
                        </a:rPr>
                        <a:t>عجلة الأعداد</a:t>
                      </a:r>
                      <a:endParaRPr lang="ar-MA"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600" b="1" u="none" strike="noStrike" cap="none" dirty="0">
                          <a:solidFill>
                            <a:srgbClr val="2B3468"/>
                          </a:solidFill>
                          <a:latin typeface="Arial"/>
                          <a:ea typeface="Arial"/>
                          <a:cs typeface="Arial"/>
                          <a:sym typeface="Arial"/>
                        </a:rPr>
                        <a:t>8</a:t>
                      </a:r>
                      <a:endParaRPr sz="4400" b="1" dirty="0">
                        <a:solidFill>
                          <a:srgbClr val="2B3468"/>
                        </a:solidFil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3600" b="1" u="none" strike="noStrike" cap="none" dirty="0">
                          <a:solidFill>
                            <a:srgbClr val="2B3468"/>
                          </a:solidFill>
                          <a:latin typeface="Arial"/>
                          <a:ea typeface="Arial"/>
                          <a:cs typeface="Arial"/>
                          <a:sym typeface="Arial"/>
                        </a:rPr>
                        <a:t>المعداد الورقي</a:t>
                      </a:r>
                      <a:endParaRPr sz="3600" b="1" u="none" strike="noStrike" cap="none" dirty="0">
                        <a:solidFill>
                          <a:srgbClr val="2B3468"/>
                        </a:solidFill>
                        <a:latin typeface="Arial"/>
                        <a:ea typeface="Arial"/>
                        <a:cs typeface="Arial"/>
                        <a:sym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33290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487152" y="162518"/>
            <a:ext cx="11556536"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الأنشطة المرتبطة بالعمليات الحسابية:</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387311"/>
            <a:ext cx="2091808" cy="642793"/>
          </a:xfrm>
          <a:prstGeom prst="rect">
            <a:avLst/>
          </a:prstGeom>
          <a:noFill/>
          <a:ln>
            <a:noFill/>
          </a:ln>
        </p:spPr>
      </p:pic>
      <p:graphicFrame>
        <p:nvGraphicFramePr>
          <p:cNvPr id="2" name="Google Shape;276;p7">
            <a:extLst>
              <a:ext uri="{FF2B5EF4-FFF2-40B4-BE49-F238E27FC236}">
                <a16:creationId xmlns:a16="http://schemas.microsoft.com/office/drawing/2014/main" id="{4D2ECA39-0034-B431-D90A-BC138D27B37D}"/>
              </a:ext>
            </a:extLst>
          </p:cNvPr>
          <p:cNvGraphicFramePr/>
          <p:nvPr/>
        </p:nvGraphicFramePr>
        <p:xfrm>
          <a:off x="6358544" y="1298317"/>
          <a:ext cx="5731395" cy="5175552"/>
        </p:xfrm>
        <a:graphic>
          <a:graphicData uri="http://schemas.openxmlformats.org/drawingml/2006/table">
            <a:tbl>
              <a:tblPr rtl="1" firstRow="1" bandRow="1">
                <a:noFill/>
              </a:tblPr>
              <a:tblGrid>
                <a:gridCol w="619212">
                  <a:extLst>
                    <a:ext uri="{9D8B030D-6E8A-4147-A177-3AD203B41FA5}">
                      <a16:colId xmlns:a16="http://schemas.microsoft.com/office/drawing/2014/main" val="20000"/>
                    </a:ext>
                  </a:extLst>
                </a:gridCol>
                <a:gridCol w="2289150">
                  <a:extLst>
                    <a:ext uri="{9D8B030D-6E8A-4147-A177-3AD203B41FA5}">
                      <a16:colId xmlns:a16="http://schemas.microsoft.com/office/drawing/2014/main" val="20001"/>
                    </a:ext>
                  </a:extLst>
                </a:gridCol>
                <a:gridCol w="247643">
                  <a:extLst>
                    <a:ext uri="{9D8B030D-6E8A-4147-A177-3AD203B41FA5}">
                      <a16:colId xmlns:a16="http://schemas.microsoft.com/office/drawing/2014/main" val="20002"/>
                    </a:ext>
                  </a:extLst>
                </a:gridCol>
                <a:gridCol w="2575390">
                  <a:extLst>
                    <a:ext uri="{9D8B030D-6E8A-4147-A177-3AD203B41FA5}">
                      <a16:colId xmlns:a16="http://schemas.microsoft.com/office/drawing/2014/main" val="20003"/>
                    </a:ext>
                  </a:extLst>
                </a:gridCol>
              </a:tblGrid>
              <a:tr h="654002">
                <a:tc gridSpan="2">
                  <a:txBody>
                    <a:bodyPr/>
                    <a:lstStyle/>
                    <a:p>
                      <a:pPr marL="0" marR="0" lvl="0" indent="0" algn="ctr" defTabSz="914400" rtl="0" eaLnBrk="1" latinLnBrk="0" hangingPunct="1">
                        <a:spcBef>
                          <a:spcPts val="0"/>
                        </a:spcBef>
                        <a:spcAft>
                          <a:spcPts val="0"/>
                        </a:spcAft>
                        <a:buNone/>
                      </a:pPr>
                      <a:r>
                        <a:rPr lang="ar-MA" sz="2800" b="1" u="none" strike="noStrike" kern="1200" cap="none" dirty="0">
                          <a:solidFill>
                            <a:schemeClr val="lt1"/>
                          </a:solidFill>
                          <a:latin typeface="Arial"/>
                          <a:ea typeface="Arial"/>
                          <a:cs typeface="Arial"/>
                          <a:sym typeface="Arial"/>
                        </a:rPr>
                        <a:t>الجمع</a:t>
                      </a:r>
                      <a:endParaRPr sz="2800" b="1" u="none" strike="noStrike" kern="1200" cap="none" dirty="0">
                        <a:solidFill>
                          <a:schemeClr val="lt1"/>
                        </a:solidFill>
                        <a:latin typeface="Arial"/>
                        <a:ea typeface="Arial"/>
                        <a:cs typeface="Arial"/>
                        <a:sym typeface="Aria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hMerge="1">
                  <a:txBody>
                    <a:bodyPr/>
                    <a:lstStyle/>
                    <a:p>
                      <a:endParaRPr lang="fr-FR"/>
                    </a:p>
                  </a:txBody>
                  <a:tcPr/>
                </a:tc>
                <a:tc gridSpan="2">
                  <a:txBody>
                    <a:bodyPr/>
                    <a:lstStyle/>
                    <a:p>
                      <a:pPr marL="0" marR="0" lvl="0" indent="0" algn="ctr" defTabSz="914400" rtl="0" eaLnBrk="1" latinLnBrk="0" hangingPunct="1">
                        <a:spcBef>
                          <a:spcPts val="0"/>
                        </a:spcBef>
                        <a:spcAft>
                          <a:spcPts val="0"/>
                        </a:spcAft>
                        <a:buNone/>
                      </a:pPr>
                      <a:r>
                        <a:rPr lang="ar-MA" sz="2800" b="1" u="none" strike="noStrike" kern="1200" cap="none" dirty="0">
                          <a:solidFill>
                            <a:schemeClr val="lt1"/>
                          </a:solidFill>
                          <a:latin typeface="Arial"/>
                          <a:ea typeface="Arial"/>
                          <a:cs typeface="Arial"/>
                          <a:sym typeface="Arial"/>
                        </a:rPr>
                        <a:t>الطرح</a:t>
                      </a:r>
                      <a:endParaRPr sz="2800" b="1" u="none" strike="noStrike" kern="1200" cap="none" dirty="0">
                        <a:solidFill>
                          <a:schemeClr val="lt1"/>
                        </a:solidFill>
                        <a:latin typeface="Arial"/>
                        <a:cs typeface="Aria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hMerge="1">
                  <a:txBody>
                    <a:bodyPr/>
                    <a:lstStyle/>
                    <a:p>
                      <a:endParaRPr lang="fr-FR"/>
                    </a:p>
                  </a:txBody>
                  <a:tcPr/>
                </a:tc>
                <a:extLst>
                  <a:ext uri="{0D108BD9-81ED-4DB2-BD59-A6C34878D82A}">
                    <a16:rowId xmlns:a16="http://schemas.microsoft.com/office/drawing/2014/main" val="10000"/>
                  </a:ext>
                </a:extLst>
              </a:tr>
              <a:tr h="684272">
                <a:tc rowSpan="2">
                  <a:txBody>
                    <a:bodyPr/>
                    <a:lstStyle/>
                    <a:p>
                      <a:pPr marL="0" marR="0" lvl="0" indent="0" algn="ctr" rtl="0">
                        <a:spcBef>
                          <a:spcPts val="0"/>
                        </a:spcBef>
                        <a:spcAft>
                          <a:spcPts val="0"/>
                        </a:spcAft>
                        <a:buNone/>
                      </a:pPr>
                      <a:r>
                        <a:rPr lang="en-IN" sz="2800" b="1" kern="1200" dirty="0">
                          <a:solidFill>
                            <a:schemeClr val="tx1"/>
                          </a:solidFill>
                          <a:latin typeface="+mn-lt"/>
                          <a:ea typeface="+mn-ea"/>
                          <a:cs typeface="+mn-cs"/>
                        </a:rPr>
                        <a:t>1</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3">
                  <a:txBody>
                    <a:bodyPr/>
                    <a:lstStyle/>
                    <a:p>
                      <a:pPr marL="0" marR="0" lvl="0" indent="0" algn="ctr" rtl="1">
                        <a:spcBef>
                          <a:spcPts val="0"/>
                        </a:spcBef>
                        <a:spcAft>
                          <a:spcPts val="0"/>
                        </a:spcAft>
                        <a:buNone/>
                      </a:pPr>
                      <a:r>
                        <a:rPr lang="ar-MA" sz="2800" b="1" kern="1200" dirty="0">
                          <a:solidFill>
                            <a:schemeClr val="tx1"/>
                          </a:solidFill>
                          <a:latin typeface="+mn-lt"/>
                          <a:ea typeface="+mn-ea"/>
                          <a:cs typeface="+mn-cs"/>
                          <a:sym typeface="Arial"/>
                        </a:rPr>
                        <a:t>أمرح مع العدد : 9</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684272">
                <a:tc vMerge="1">
                  <a:txBody>
                    <a:bodyPr/>
                    <a:lstStyle/>
                    <a:p>
                      <a:pPr marL="0" marR="0" lvl="0" indent="0" algn="ctr" rtl="0">
                        <a:spcBef>
                          <a:spcPts val="0"/>
                        </a:spcBef>
                        <a:spcAft>
                          <a:spcPts val="0"/>
                        </a:spcAft>
                        <a:buNone/>
                      </a:pP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3">
                  <a:txBody>
                    <a:bodyPr/>
                    <a:lstStyle/>
                    <a:p>
                      <a:pPr marL="0" marR="0" lvl="0" indent="0" algn="ctr" rtl="1">
                        <a:spcBef>
                          <a:spcPts val="0"/>
                        </a:spcBef>
                        <a:spcAft>
                          <a:spcPts val="0"/>
                        </a:spcAft>
                        <a:buNone/>
                      </a:pPr>
                      <a:r>
                        <a:rPr lang="ar-MA" sz="2800" b="1" kern="1200" dirty="0">
                          <a:solidFill>
                            <a:schemeClr val="tx1"/>
                          </a:solidFill>
                          <a:latin typeface="+mn-lt"/>
                          <a:ea typeface="+mn-ea"/>
                          <a:cs typeface="+mn-cs"/>
                        </a:rPr>
                        <a:t>عائلة العدد: </a:t>
                      </a:r>
                      <a:r>
                        <a:rPr lang="ar-MA" sz="2800" b="1" kern="1200" dirty="0">
                          <a:solidFill>
                            <a:schemeClr val="tx1"/>
                          </a:solidFill>
                          <a:latin typeface="+mn-lt"/>
                          <a:ea typeface="+mn-ea"/>
                          <a:cs typeface="+mn-cs"/>
                          <a:sym typeface="Arial"/>
                        </a:rPr>
                        <a:t>الخريطة الذهنية </a:t>
                      </a:r>
                      <a:r>
                        <a:rPr lang="ar-MA" sz="2800" b="1" kern="1200" dirty="0">
                          <a:solidFill>
                            <a:schemeClr val="tx1"/>
                          </a:solidFill>
                          <a:latin typeface="+mn-lt"/>
                          <a:ea typeface="+mn-ea"/>
                          <a:cs typeface="+mn-cs"/>
                        </a:rPr>
                        <a:t> </a:t>
                      </a:r>
                      <a:endParaRPr sz="2800" b="1" kern="1200" dirty="0">
                        <a:solidFill>
                          <a:schemeClr val="tx1"/>
                        </a:solidFill>
                        <a:latin typeface="+mn-lt"/>
                        <a:ea typeface="+mn-ea"/>
                        <a:cs typeface="+mn-cs"/>
                      </a:endParaRPr>
                    </a:p>
                  </a:txBody>
                  <a:tcPr marL="121925" marR="121925" marT="60950" marB="6095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60823132"/>
                  </a:ext>
                </a:extLst>
              </a:tr>
              <a:tr h="1216503">
                <a:tc>
                  <a:txBody>
                    <a:bodyPr/>
                    <a:lstStyle/>
                    <a:p>
                      <a:pPr marL="0" marR="0" lvl="0" indent="0" algn="ctr" rtl="0">
                        <a:spcBef>
                          <a:spcPts val="0"/>
                        </a:spcBef>
                        <a:spcAft>
                          <a:spcPts val="0"/>
                        </a:spcAft>
                        <a:buNone/>
                      </a:pPr>
                      <a:r>
                        <a:rPr lang="ar-MA" sz="2800" b="1" kern="1200" dirty="0">
                          <a:solidFill>
                            <a:schemeClr val="tx1"/>
                          </a:solidFill>
                          <a:latin typeface="+mn-lt"/>
                          <a:ea typeface="+mn-ea"/>
                          <a:cs typeface="+mn-cs"/>
                        </a:rPr>
                        <a:t>3</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rtl="0">
                        <a:spcBef>
                          <a:spcPts val="0"/>
                        </a:spcBef>
                        <a:spcAft>
                          <a:spcPts val="0"/>
                        </a:spcAft>
                        <a:buNone/>
                      </a:pPr>
                      <a:r>
                        <a:rPr lang="ar-MA" sz="2800" b="1" kern="1200" dirty="0">
                          <a:solidFill>
                            <a:schemeClr val="tx1"/>
                          </a:solidFill>
                          <a:latin typeface="+mn-lt"/>
                          <a:ea typeface="+mn-ea"/>
                          <a:cs typeface="+mn-cs"/>
                          <a:sym typeface="Arial"/>
                        </a:rPr>
                        <a:t>الجمع باستخدام الحزم والخشيبات</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fr-FR"/>
                    </a:p>
                  </a:txBody>
                  <a:tcPr/>
                </a:tc>
                <a:tc>
                  <a:txBody>
                    <a:bodyPr/>
                    <a:lstStyle/>
                    <a:p>
                      <a:pPr marL="0" marR="0" lvl="0" indent="0" algn="ctr" rtl="0">
                        <a:spcBef>
                          <a:spcPts val="0"/>
                        </a:spcBef>
                        <a:spcAft>
                          <a:spcPts val="0"/>
                        </a:spcAft>
                        <a:buNone/>
                      </a:pPr>
                      <a:r>
                        <a:rPr lang="ar-MA" sz="2800" b="1" kern="1200" dirty="0">
                          <a:solidFill>
                            <a:schemeClr val="tx1"/>
                          </a:solidFill>
                          <a:latin typeface="+mn-lt"/>
                          <a:ea typeface="+mn-ea"/>
                          <a:cs typeface="+mn-cs"/>
                          <a:sym typeface="Arial"/>
                        </a:rPr>
                        <a:t>الطرح باستخدام الحزم والخشيبات</a:t>
                      </a:r>
                      <a:endParaRPr lang="ar-MA"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216503">
                <a:tc>
                  <a:txBody>
                    <a:bodyPr/>
                    <a:lstStyle/>
                    <a:p>
                      <a:pPr marL="0" marR="0" lvl="0" indent="0" algn="ctr" rtl="0">
                        <a:spcBef>
                          <a:spcPts val="0"/>
                        </a:spcBef>
                        <a:spcAft>
                          <a:spcPts val="0"/>
                        </a:spcAft>
                        <a:buNone/>
                      </a:pPr>
                      <a:r>
                        <a:rPr lang="ar-MA" sz="2800" b="1" kern="1200" dirty="0">
                          <a:solidFill>
                            <a:schemeClr val="tx1"/>
                          </a:solidFill>
                          <a:latin typeface="+mn-lt"/>
                          <a:ea typeface="+mn-ea"/>
                          <a:cs typeface="+mn-cs"/>
                        </a:rPr>
                        <a:t>4</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1400"/>
                        <a:buFont typeface="Arial"/>
                        <a:buNone/>
                      </a:pPr>
                      <a:r>
                        <a:rPr lang="ar-MA" sz="2800" b="1" kern="1200" dirty="0">
                          <a:solidFill>
                            <a:schemeClr val="tx1"/>
                          </a:solidFill>
                          <a:latin typeface="+mn-lt"/>
                          <a:ea typeface="+mn-ea"/>
                          <a:cs typeface="+mn-cs"/>
                          <a:sym typeface="Arial"/>
                        </a:rPr>
                        <a:t>الجمع باستخدام لعبة النقود</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ar-MA" sz="2800" b="1" kern="1200" dirty="0">
                          <a:solidFill>
                            <a:schemeClr val="tx1"/>
                          </a:solidFill>
                          <a:latin typeface="+mn-lt"/>
                          <a:ea typeface="+mn-ea"/>
                          <a:cs typeface="+mn-cs"/>
                          <a:sym typeface="Arial"/>
                        </a:rPr>
                        <a:t>الطرح باستخدام لعبة النقود</a:t>
                      </a:r>
                      <a:endParaRPr lang="ar-MA"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720000">
                <a:tc>
                  <a:txBody>
                    <a:bodyPr/>
                    <a:lstStyle/>
                    <a:p>
                      <a:pPr marL="0" marR="0" lvl="0" indent="0" algn="ctr" rtl="0">
                        <a:spcBef>
                          <a:spcPts val="0"/>
                        </a:spcBef>
                        <a:spcAft>
                          <a:spcPts val="0"/>
                        </a:spcAft>
                        <a:buNone/>
                      </a:pPr>
                      <a:r>
                        <a:rPr lang="ar-MA" sz="2800" b="1" kern="1200" dirty="0">
                          <a:solidFill>
                            <a:schemeClr val="tx1"/>
                          </a:solidFill>
                          <a:latin typeface="+mn-lt"/>
                          <a:ea typeface="+mn-ea"/>
                          <a:cs typeface="+mn-cs"/>
                        </a:rPr>
                        <a:t>5</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3">
                  <a:txBody>
                    <a:bodyPr/>
                    <a:lstStyle/>
                    <a:p>
                      <a:pPr marL="0" marR="0" lvl="0" indent="0" algn="ctr" rtl="1">
                        <a:lnSpc>
                          <a:spcPct val="100000"/>
                        </a:lnSpc>
                        <a:spcBef>
                          <a:spcPts val="0"/>
                        </a:spcBef>
                        <a:spcAft>
                          <a:spcPts val="0"/>
                        </a:spcAft>
                        <a:buClr>
                          <a:schemeClr val="dk1"/>
                        </a:buClr>
                        <a:buSzPts val="1400"/>
                        <a:buFont typeface="Arial"/>
                        <a:buNone/>
                      </a:pPr>
                      <a:r>
                        <a:rPr lang="ar-MA" sz="2800" b="1" kern="1200" dirty="0">
                          <a:solidFill>
                            <a:schemeClr val="tx1"/>
                          </a:solidFill>
                          <a:latin typeface="+mn-lt"/>
                          <a:ea typeface="+mn-ea"/>
                          <a:cs typeface="+mn-cs"/>
                        </a:rPr>
                        <a:t>حل مسائل بسيطة تتعلق بالجمع أو الطرح</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fr-FR"/>
                    </a:p>
                  </a:txBody>
                  <a:tcPr/>
                </a:tc>
                <a:tc hMerge="1">
                  <a:txBody>
                    <a:bodyPr/>
                    <a:lstStyle/>
                    <a:p>
                      <a:pPr marL="0" marR="0" lvl="0" indent="0" algn="r" rtl="1">
                        <a:lnSpc>
                          <a:spcPct val="100000"/>
                        </a:lnSpc>
                        <a:spcBef>
                          <a:spcPts val="0"/>
                        </a:spcBef>
                        <a:spcAft>
                          <a:spcPts val="0"/>
                        </a:spcAft>
                        <a:buClr>
                          <a:schemeClr val="dk1"/>
                        </a:buClr>
                        <a:buSzPts val="1400"/>
                        <a:buFont typeface="Arial"/>
                        <a:buNone/>
                      </a:pPr>
                      <a:endParaRPr lang="ar-MA" dirty="0"/>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4" name="Google Shape;277;p7">
            <a:extLst>
              <a:ext uri="{FF2B5EF4-FFF2-40B4-BE49-F238E27FC236}">
                <a16:creationId xmlns:a16="http://schemas.microsoft.com/office/drawing/2014/main" id="{3D51D7B1-DD84-88E5-5CCB-0CB7DFF34A7F}"/>
              </a:ext>
            </a:extLst>
          </p:cNvPr>
          <p:cNvGraphicFramePr/>
          <p:nvPr/>
        </p:nvGraphicFramePr>
        <p:xfrm>
          <a:off x="119612" y="1320811"/>
          <a:ext cx="6119320" cy="5169980"/>
        </p:xfrm>
        <a:graphic>
          <a:graphicData uri="http://schemas.openxmlformats.org/drawingml/2006/table">
            <a:tbl>
              <a:tblPr rtl="1" firstRow="1" bandRow="1">
                <a:noFill/>
              </a:tblPr>
              <a:tblGrid>
                <a:gridCol w="447732">
                  <a:extLst>
                    <a:ext uri="{9D8B030D-6E8A-4147-A177-3AD203B41FA5}">
                      <a16:colId xmlns:a16="http://schemas.microsoft.com/office/drawing/2014/main" val="20000"/>
                    </a:ext>
                  </a:extLst>
                </a:gridCol>
                <a:gridCol w="2900679">
                  <a:extLst>
                    <a:ext uri="{9D8B030D-6E8A-4147-A177-3AD203B41FA5}">
                      <a16:colId xmlns:a16="http://schemas.microsoft.com/office/drawing/2014/main" val="20001"/>
                    </a:ext>
                  </a:extLst>
                </a:gridCol>
                <a:gridCol w="2770909">
                  <a:extLst>
                    <a:ext uri="{9D8B030D-6E8A-4147-A177-3AD203B41FA5}">
                      <a16:colId xmlns:a16="http://schemas.microsoft.com/office/drawing/2014/main" val="20002"/>
                    </a:ext>
                  </a:extLst>
                </a:gridCol>
              </a:tblGrid>
              <a:tr h="540000">
                <a:tc>
                  <a:txBody>
                    <a:bodyPr/>
                    <a:lstStyle/>
                    <a:p>
                      <a:pPr marL="0" marR="0" lvl="0" indent="0" algn="ctr" rtl="0">
                        <a:spcBef>
                          <a:spcPts val="0"/>
                        </a:spcBef>
                        <a:spcAft>
                          <a:spcPts val="0"/>
                        </a:spcAft>
                        <a:buNone/>
                      </a:pPr>
                      <a:endParaRPr sz="1600" b="1" u="none" strike="noStrike" cap="none" dirty="0">
                        <a:solidFill>
                          <a:schemeClr val="dk1"/>
                        </a:solidFil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ar-MA" sz="2800" b="1" u="none" strike="noStrike" cap="none" dirty="0">
                          <a:solidFill>
                            <a:schemeClr val="lt1"/>
                          </a:solidFill>
                          <a:latin typeface="Arial"/>
                          <a:ea typeface="Arial"/>
                          <a:cs typeface="Arial"/>
                          <a:sym typeface="Arial"/>
                        </a:rPr>
                        <a:t>الضرب</a:t>
                      </a:r>
                      <a:endParaRPr sz="2800" dirty="0"/>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ar-MA" sz="2800" b="1" u="none" strike="noStrike" cap="none" dirty="0">
                          <a:solidFill>
                            <a:schemeClr val="lt1"/>
                          </a:solidFill>
                          <a:latin typeface="Arial"/>
                          <a:ea typeface="Arial"/>
                          <a:cs typeface="Arial"/>
                          <a:sym typeface="Arial"/>
                        </a:rPr>
                        <a:t>القسمة</a:t>
                      </a:r>
                      <a:endParaRPr sz="2800" dirty="0"/>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extLst>
                  <a:ext uri="{0D108BD9-81ED-4DB2-BD59-A6C34878D82A}">
                    <a16:rowId xmlns:a16="http://schemas.microsoft.com/office/drawing/2014/main" val="10000"/>
                  </a:ext>
                </a:extLst>
              </a:tr>
              <a:tr h="902635">
                <a:tc rowSpan="2">
                  <a:txBody>
                    <a:bodyPr/>
                    <a:lstStyle/>
                    <a:p>
                      <a:pPr marL="0" marR="0" lvl="0" indent="0" algn="ctr" rtl="0">
                        <a:spcBef>
                          <a:spcPts val="0"/>
                        </a:spcBef>
                        <a:spcAft>
                          <a:spcPts val="0"/>
                        </a:spcAft>
                        <a:buClr>
                          <a:schemeClr val="dk1"/>
                        </a:buClr>
                        <a:buSzPts val="1400"/>
                        <a:buFont typeface="Arial"/>
                        <a:buNone/>
                      </a:pPr>
                      <a:r>
                        <a:rPr lang="en-IN" sz="2800" b="1" kern="1200" dirty="0">
                          <a:solidFill>
                            <a:schemeClr val="tx1"/>
                          </a:solidFill>
                          <a:latin typeface="+mn-lt"/>
                          <a:ea typeface="+mn-ea"/>
                          <a:cs typeface="+mn-cs"/>
                          <a:sym typeface="Arial"/>
                        </a:rPr>
                        <a:t>1</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2800" b="1" kern="1200" dirty="0">
                          <a:solidFill>
                            <a:schemeClr val="tx1"/>
                          </a:solidFill>
                          <a:latin typeface="+mn-lt"/>
                          <a:ea typeface="+mn-ea"/>
                          <a:cs typeface="+mn-cs"/>
                          <a:sym typeface="Arial"/>
                        </a:rPr>
                        <a:t>مفهوم الضرب باستخدام: الخشيبات</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chemeClr val="dk1"/>
                        </a:buClr>
                        <a:buSzPts val="1400"/>
                        <a:buFont typeface="Arial"/>
                        <a:buNone/>
                      </a:pPr>
                      <a:r>
                        <a:rPr lang="ar-MA" sz="2800" b="1" kern="1200" dirty="0">
                          <a:solidFill>
                            <a:schemeClr val="tx1"/>
                          </a:solidFill>
                          <a:latin typeface="+mn-lt"/>
                          <a:ea typeface="+mn-ea"/>
                          <a:cs typeface="+mn-cs"/>
                          <a:sym typeface="Arial"/>
                        </a:rPr>
                        <a:t>مفهوم القسمة: باستخدام الخشيبات</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02635">
                <a:tc vMerge="1">
                  <a:txBody>
                    <a:bodyPr/>
                    <a:lstStyle/>
                    <a:p>
                      <a:pPr marL="0" marR="0" lvl="0" indent="0" algn="ctr" rtl="0">
                        <a:spcBef>
                          <a:spcPts val="0"/>
                        </a:spcBef>
                        <a:spcAft>
                          <a:spcPts val="0"/>
                        </a:spcAft>
                        <a:buClr>
                          <a:schemeClr val="dk1"/>
                        </a:buClr>
                        <a:buSzPts val="1400"/>
                        <a:buFont typeface="Arial"/>
                        <a:buNone/>
                      </a:pP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Clr>
                          <a:schemeClr val="dk1"/>
                        </a:buClr>
                        <a:buSzPts val="1400"/>
                        <a:buFont typeface="Arial"/>
                        <a:buNone/>
                      </a:pPr>
                      <a:r>
                        <a:rPr lang="ar-MA" sz="2800" b="1" kern="1200" dirty="0">
                          <a:solidFill>
                            <a:schemeClr val="tx1"/>
                          </a:solidFill>
                          <a:latin typeface="+mn-lt"/>
                          <a:ea typeface="+mn-ea"/>
                          <a:cs typeface="+mn-cs"/>
                          <a:sym typeface="Arial"/>
                        </a:rPr>
                        <a:t>الضرب باستخدام تقنية السلم</a:t>
                      </a:r>
                      <a:endParaRPr lang="ar-MA" sz="2800" b="1" kern="1200" dirty="0">
                        <a:solidFill>
                          <a:schemeClr val="tx1"/>
                        </a:solidFill>
                        <a:latin typeface="+mn-lt"/>
                        <a:ea typeface="+mn-ea"/>
                        <a:cs typeface="+mn-cs"/>
                      </a:endParaRPr>
                    </a:p>
                  </a:txBody>
                  <a:tcPr marL="121925" marR="121925" marT="60950" marB="6095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85750" marR="0" lvl="0" indent="-285750" algn="ctr" rtl="1">
                        <a:lnSpc>
                          <a:spcPct val="100000"/>
                        </a:lnSpc>
                        <a:spcBef>
                          <a:spcPts val="0"/>
                        </a:spcBef>
                        <a:spcAft>
                          <a:spcPts val="0"/>
                        </a:spcAft>
                        <a:buClr>
                          <a:schemeClr val="dk1"/>
                        </a:buClr>
                        <a:buSzPts val="1400"/>
                        <a:buFont typeface="Arial"/>
                        <a:buChar char="•"/>
                      </a:pPr>
                      <a:endParaRPr sz="2800" b="1" kern="1200" dirty="0">
                        <a:solidFill>
                          <a:schemeClr val="tx1"/>
                        </a:solidFill>
                        <a:latin typeface="+mn-lt"/>
                        <a:ea typeface="+mn-ea"/>
                        <a:cs typeface="+mn-cs"/>
                      </a:endParaRPr>
                    </a:p>
                  </a:txBody>
                  <a:tcPr marL="121925" marR="121925" marT="60950" marB="6095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2148824828"/>
                  </a:ext>
                </a:extLst>
              </a:tr>
              <a:tr h="902635">
                <a:tc rowSpan="2">
                  <a:txBody>
                    <a:bodyPr/>
                    <a:lstStyle/>
                    <a:p>
                      <a:pPr marL="0" marR="0" lvl="0" indent="0" algn="ctr" rtl="0">
                        <a:lnSpc>
                          <a:spcPct val="100000"/>
                        </a:lnSpc>
                        <a:spcBef>
                          <a:spcPts val="0"/>
                        </a:spcBef>
                        <a:spcAft>
                          <a:spcPts val="0"/>
                        </a:spcAft>
                        <a:buClr>
                          <a:schemeClr val="dk1"/>
                        </a:buClr>
                        <a:buSzPts val="1400"/>
                        <a:buFont typeface="Arial"/>
                        <a:buNone/>
                      </a:pPr>
                      <a:r>
                        <a:rPr lang="en-IN" sz="2800" b="1" kern="1200" dirty="0">
                          <a:solidFill>
                            <a:schemeClr val="tx1"/>
                          </a:solidFill>
                          <a:latin typeface="+mn-lt"/>
                          <a:ea typeface="+mn-ea"/>
                          <a:cs typeface="+mn-cs"/>
                          <a:sym typeface="Arial"/>
                        </a:rPr>
                        <a:t>2</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chemeClr val="dk1"/>
                        </a:buClr>
                        <a:buSzPts val="1400"/>
                        <a:buFont typeface="Arial"/>
                        <a:buNone/>
                      </a:pPr>
                      <a:r>
                        <a:rPr lang="ar-MA" sz="2800" b="1" kern="1200" dirty="0">
                          <a:solidFill>
                            <a:schemeClr val="tx1"/>
                          </a:solidFill>
                          <a:latin typeface="+mn-lt"/>
                          <a:ea typeface="+mn-ea"/>
                          <a:cs typeface="+mn-cs"/>
                          <a:sym typeface="Arial"/>
                        </a:rPr>
                        <a:t>الضرب باستخدام تقنية الصندوق</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
                          <a:schemeClr val="dk1"/>
                        </a:buClr>
                        <a:buSzPts val="1400"/>
                        <a:buFont typeface="Arial"/>
                        <a:buNone/>
                        <a:tabLst/>
                        <a:defRPr/>
                      </a:pPr>
                      <a:r>
                        <a:rPr lang="ar-MA" sz="2800" b="1" kern="1200" dirty="0">
                          <a:solidFill>
                            <a:schemeClr val="tx1"/>
                          </a:solidFill>
                          <a:latin typeface="+mn-lt"/>
                          <a:ea typeface="+mn-ea"/>
                          <a:cs typeface="+mn-cs"/>
                          <a:sym typeface="Arial"/>
                        </a:rPr>
                        <a:t>القسمة باستخدام لعبة النقود</a:t>
                      </a:r>
                      <a:endParaRPr lang="ar-MA"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902635">
                <a:tc vMerge="1">
                  <a:txBody>
                    <a:bodyPr/>
                    <a:lstStyle/>
                    <a:p>
                      <a:endParaRPr lang="fr-FR"/>
                    </a:p>
                  </a:txBody>
                  <a:tcPr/>
                </a:tc>
                <a:tc>
                  <a:txBody>
                    <a:bodyPr/>
                    <a:lstStyle/>
                    <a:p>
                      <a:pPr marL="0" marR="0" lvl="0" indent="0" algn="ctr" rtl="1">
                        <a:spcBef>
                          <a:spcPts val="0"/>
                        </a:spcBef>
                        <a:spcAft>
                          <a:spcPts val="0"/>
                        </a:spcAft>
                        <a:buNone/>
                      </a:pPr>
                      <a:r>
                        <a:rPr lang="ar-MA" sz="2800" b="1" kern="1200" dirty="0">
                          <a:solidFill>
                            <a:schemeClr val="tx1"/>
                          </a:solidFill>
                          <a:latin typeface="+mn-lt"/>
                          <a:ea typeface="+mn-ea"/>
                          <a:cs typeface="+mn-cs"/>
                          <a:sym typeface="Arial"/>
                        </a:rPr>
                        <a:t>الضرب باستخدام القيمة المكانية</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mn-lt"/>
                          <a:ea typeface="+mn-ea"/>
                          <a:cs typeface="+mn-cs"/>
                          <a:sym typeface="Arial"/>
                        </a:rPr>
                        <a:t>القسمة باستخدام جدول الضرب</a:t>
                      </a:r>
                      <a:endParaRPr lang="ar-MA"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720000">
                <a:tc>
                  <a:txBody>
                    <a:bodyPr/>
                    <a:lstStyle/>
                    <a:p>
                      <a:pPr marL="0" marR="0" lvl="0" indent="0" algn="ctr" rtl="0">
                        <a:lnSpc>
                          <a:spcPct val="100000"/>
                        </a:lnSpc>
                        <a:spcBef>
                          <a:spcPts val="0"/>
                        </a:spcBef>
                        <a:spcAft>
                          <a:spcPts val="0"/>
                        </a:spcAft>
                        <a:buClr>
                          <a:schemeClr val="dk1"/>
                        </a:buClr>
                        <a:buSzPts val="1400"/>
                        <a:buFont typeface="Arial"/>
                        <a:buNone/>
                      </a:pPr>
                      <a:r>
                        <a:rPr lang="ar-MA" sz="2800" b="1" kern="1200" dirty="0">
                          <a:solidFill>
                            <a:schemeClr val="tx1"/>
                          </a:solidFill>
                          <a:latin typeface="+mn-lt"/>
                          <a:ea typeface="+mn-ea"/>
                          <a:cs typeface="+mn-cs"/>
                        </a:rPr>
                        <a:t>3</a:t>
                      </a:r>
                      <a:endParaRPr sz="2800" b="1" kern="1200" dirty="0">
                        <a:solidFill>
                          <a:schemeClr val="tx1"/>
                        </a:solidFill>
                        <a:latin typeface="+mn-lt"/>
                        <a:ea typeface="+mn-ea"/>
                        <a:cs typeface="+mn-cs"/>
                      </a:endParaRPr>
                    </a:p>
                  </a:txBody>
                  <a:tcPr marL="121925" marR="121925" marT="60950" marB="6095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mn-lt"/>
                          <a:ea typeface="+mn-ea"/>
                          <a:cs typeface="+mn-cs"/>
                        </a:rPr>
                        <a:t>حل مسائل بسيطة تتعلق بالجمع أو الطرح</a:t>
                      </a:r>
                    </a:p>
                  </a:txBody>
                  <a:tcPr marL="121925" marR="121925" marT="60950" marB="6095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MA" sz="2000" b="0" dirty="0"/>
                    </a:p>
                  </a:txBody>
                  <a:tcPr marL="121925" marR="121925" marT="60950" marB="6095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459722556"/>
                  </a:ext>
                </a:extLst>
              </a:tr>
            </a:tbl>
          </a:graphicData>
        </a:graphic>
      </p:graphicFrame>
    </p:spTree>
    <p:extLst>
      <p:ext uri="{BB962C8B-B14F-4D97-AF65-F5344CB8AC3E}">
        <p14:creationId xmlns:p14="http://schemas.microsoft.com/office/powerpoint/2010/main" val="151000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487152" y="162518"/>
            <a:ext cx="11556536"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أنشطة الحساب الذهني والألعاب:</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387311"/>
            <a:ext cx="2091808" cy="642793"/>
          </a:xfrm>
          <a:prstGeom prst="rect">
            <a:avLst/>
          </a:prstGeom>
          <a:noFill/>
          <a:ln>
            <a:noFill/>
          </a:ln>
        </p:spPr>
      </p:pic>
      <p:graphicFrame>
        <p:nvGraphicFramePr>
          <p:cNvPr id="3" name="Google Shape;275;p7">
            <a:extLst>
              <a:ext uri="{FF2B5EF4-FFF2-40B4-BE49-F238E27FC236}">
                <a16:creationId xmlns:a16="http://schemas.microsoft.com/office/drawing/2014/main" id="{87D1BB73-8F4A-92F2-61D1-0B1DDD6CB870}"/>
              </a:ext>
            </a:extLst>
          </p:cNvPr>
          <p:cNvGraphicFramePr/>
          <p:nvPr/>
        </p:nvGraphicFramePr>
        <p:xfrm>
          <a:off x="1282535" y="1661024"/>
          <a:ext cx="10285150" cy="4693780"/>
        </p:xfrm>
        <a:graphic>
          <a:graphicData uri="http://schemas.openxmlformats.org/drawingml/2006/table">
            <a:tbl>
              <a:tblPr rtl="1" firstRow="1" bandRow="1">
                <a:noFill/>
              </a:tblPr>
              <a:tblGrid>
                <a:gridCol w="2203919">
                  <a:extLst>
                    <a:ext uri="{9D8B030D-6E8A-4147-A177-3AD203B41FA5}">
                      <a16:colId xmlns:a16="http://schemas.microsoft.com/office/drawing/2014/main" val="20000"/>
                    </a:ext>
                  </a:extLst>
                </a:gridCol>
                <a:gridCol w="8081231">
                  <a:extLst>
                    <a:ext uri="{9D8B030D-6E8A-4147-A177-3AD203B41FA5}">
                      <a16:colId xmlns:a16="http://schemas.microsoft.com/office/drawing/2014/main" val="20001"/>
                    </a:ext>
                  </a:extLst>
                </a:gridCol>
              </a:tblGrid>
              <a:tr h="3335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1</a:t>
                      </a:r>
                      <a:endParaRPr sz="3600" b="1" u="none" strike="noStrike" kern="1200" cap="none" dirty="0">
                        <a:solidFill>
                          <a:schemeClr val="bg1"/>
                        </a:solidFill>
                        <a:latin typeface="Arial"/>
                        <a:cs typeface="Arial"/>
                      </a:endParaRPr>
                    </a:p>
                  </a:txBody>
                  <a:tcPr marL="121925" marR="121925" marT="60950" marB="6095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لوحة قراءة الأعداد</a:t>
                      </a:r>
                      <a:endParaRPr sz="3600" b="1" u="none" strike="noStrike" kern="1200" cap="none" dirty="0">
                        <a:solidFill>
                          <a:schemeClr val="bg1"/>
                        </a:solidFill>
                        <a:latin typeface="Arial"/>
                        <a:cs typeface="Arial"/>
                      </a:endParaRPr>
                    </a:p>
                  </a:txBody>
                  <a:tcPr marL="121925" marR="121925" marT="60950" marB="60950">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10002"/>
                  </a:ext>
                </a:extLst>
              </a:tr>
              <a:tr h="3335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cs typeface="Arial"/>
                          <a:sym typeface="Arial"/>
                        </a:rPr>
                        <a:t>2</a:t>
                      </a:r>
                      <a:endParaRPr sz="3600" b="1" u="none" strike="noStrike" kern="1200" cap="none" dirty="0">
                        <a:solidFill>
                          <a:schemeClr val="bg1"/>
                        </a:solidFill>
                        <a:latin typeface="Arial"/>
                        <a:cs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cs typeface="Arial"/>
                          <a:sym typeface="Arial"/>
                        </a:rPr>
                        <a:t>جدول الجمع (شفهيا) </a:t>
                      </a:r>
                      <a:endParaRPr lang="ar-MA" sz="3600" b="1" u="none" strike="noStrike" kern="1200" cap="none" dirty="0">
                        <a:solidFill>
                          <a:schemeClr val="bg1"/>
                        </a:solidFill>
                        <a:latin typeface="Arial"/>
                        <a:cs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10003"/>
                  </a:ext>
                </a:extLst>
              </a:tr>
              <a:tr h="3335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3</a:t>
                      </a: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cs typeface="Arial"/>
                          <a:sym typeface="Arial"/>
                        </a:rPr>
                        <a:t>جدول الطرح (شفهيا)</a:t>
                      </a:r>
                      <a:endParaRPr lang="ar-MA" sz="3600" b="1" u="none" strike="noStrike" kern="1200" cap="none" dirty="0">
                        <a:solidFill>
                          <a:schemeClr val="bg1"/>
                        </a:solidFill>
                        <a:latin typeface="Arial"/>
                        <a:cs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10004"/>
                  </a:ext>
                </a:extLst>
              </a:tr>
              <a:tr h="3335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ar-MA" sz="3600" b="1" u="none" strike="noStrike" kern="1200" cap="none" dirty="0">
                        <a:solidFill>
                          <a:schemeClr val="bg1"/>
                        </a:solidFill>
                        <a:latin typeface="Arial"/>
                        <a:ea typeface="Arial"/>
                        <a:cs typeface="Arial"/>
                        <a:sym typeface="Arial"/>
                      </a:endParaRPr>
                    </a:p>
                  </a:txBody>
                  <a:tcPr marL="121925" marR="121925" marT="60950" marB="6095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cs typeface="Arial"/>
                          <a:sym typeface="Arial"/>
                        </a:rPr>
                        <a:t>الخريطة الذهنية (عائلة العدد)</a:t>
                      </a:r>
                      <a:endParaRPr lang="ar-MA" sz="3600" b="1" u="none" strike="noStrike" kern="1200" cap="none" dirty="0">
                        <a:solidFill>
                          <a:schemeClr val="bg1"/>
                        </a:solidFill>
                        <a:latin typeface="Arial"/>
                        <a:cs typeface="Arial"/>
                      </a:endParaRPr>
                    </a:p>
                  </a:txBody>
                  <a:tcPr marL="121925" marR="121925" marT="60950" marB="60950">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2718558727"/>
                  </a:ext>
                </a:extLst>
              </a:tr>
              <a:tr h="3335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4</a:t>
                      </a:r>
                      <a:endParaRPr lang="en-IN" sz="3600" b="1" u="none" strike="noStrike" kern="1200" cap="none" dirty="0">
                        <a:solidFill>
                          <a:schemeClr val="bg1"/>
                        </a:solidFill>
                        <a:latin typeface="Arial"/>
                        <a:ea typeface="Arial"/>
                        <a:cs typeface="Arial"/>
                        <a:sym typeface="Arial"/>
                      </a:endParaRPr>
                    </a:p>
                  </a:txBody>
                  <a:tcPr marL="121925" marR="121925" marT="60950" marB="6095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جداول الضرب</a:t>
                      </a:r>
                      <a:endParaRPr lang="ar-MA" sz="3600" b="1" u="none" strike="noStrike" kern="1200" cap="none" dirty="0">
                        <a:solidFill>
                          <a:schemeClr val="bg1"/>
                        </a:solidFill>
                        <a:latin typeface="Arial"/>
                        <a:cs typeface="Arial"/>
                      </a:endParaRPr>
                    </a:p>
                  </a:txBody>
                  <a:tcPr marL="121925" marR="121925" marT="60950" marB="60950">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1242522196"/>
                  </a:ext>
                </a:extLst>
              </a:tr>
              <a:tr h="3757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5</a:t>
                      </a:r>
                      <a:endParaRPr sz="3600" b="1" u="none" strike="noStrike" kern="1200" cap="none" dirty="0">
                        <a:solidFill>
                          <a:schemeClr val="bg1"/>
                        </a:solidFill>
                        <a:latin typeface="Arial"/>
                        <a:ea typeface="Arial"/>
                        <a:cs typeface="Arial"/>
                        <a:sym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cs typeface="Arial"/>
                        </a:rPr>
                        <a:t>لعبة بطاقات الأعداد</a:t>
                      </a:r>
                      <a:endParaRPr sz="3600" b="1" u="none" strike="noStrike" kern="1200" cap="none" dirty="0">
                        <a:solidFill>
                          <a:schemeClr val="bg1"/>
                        </a:solidFill>
                        <a:latin typeface="Arial"/>
                        <a:cs typeface="Arial"/>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10005"/>
                  </a:ext>
                </a:extLst>
              </a:tr>
              <a:tr h="3757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ea typeface="Arial"/>
                          <a:cs typeface="Arial"/>
                          <a:sym typeface="Arial"/>
                        </a:rPr>
                        <a:t>6</a:t>
                      </a:r>
                      <a:endParaRPr sz="3600" b="1" u="none" strike="noStrike" kern="1200" cap="none" dirty="0">
                        <a:solidFill>
                          <a:schemeClr val="bg1"/>
                        </a:solidFill>
                        <a:latin typeface="Arial"/>
                        <a:ea typeface="Arial"/>
                        <a:cs typeface="Arial"/>
                        <a:sym typeface="Arial"/>
                      </a:endParaRPr>
                    </a:p>
                  </a:txBody>
                  <a:tcPr marL="121925" marR="121925" marT="60950" marB="6095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1" u="none" strike="noStrike" kern="1200" cap="none" dirty="0">
                          <a:solidFill>
                            <a:schemeClr val="bg1"/>
                          </a:solidFill>
                          <a:latin typeface="Arial"/>
                          <a:cs typeface="Arial"/>
                        </a:rPr>
                        <a:t>لعبة رمي الكرة </a:t>
                      </a:r>
                    </a:p>
                  </a:txBody>
                  <a:tcPr marL="121925" marR="121925" marT="60950" marB="60950">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0B1B6"/>
                    </a:solidFill>
                  </a:tcPr>
                </a:tc>
                <a:extLst>
                  <a:ext uri="{0D108BD9-81ED-4DB2-BD59-A6C34878D82A}">
                    <a16:rowId xmlns:a16="http://schemas.microsoft.com/office/drawing/2014/main" val="2654962988"/>
                  </a:ext>
                </a:extLst>
              </a:tr>
            </a:tbl>
          </a:graphicData>
        </a:graphic>
      </p:graphicFrame>
    </p:spTree>
    <p:extLst>
      <p:ext uri="{BB962C8B-B14F-4D97-AF65-F5344CB8AC3E}">
        <p14:creationId xmlns:p14="http://schemas.microsoft.com/office/powerpoint/2010/main" val="200783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8" name="Titre 1">
            <a:extLst>
              <a:ext uri="{FF2B5EF4-FFF2-40B4-BE49-F238E27FC236}">
                <a16:creationId xmlns:a16="http://schemas.microsoft.com/office/drawing/2014/main" id="{4CBF4A75-6B46-CEC4-FC5B-0ACE5616F3F0}"/>
              </a:ext>
            </a:extLst>
          </p:cNvPr>
          <p:cNvSpPr txBox="1">
            <a:spLocks/>
          </p:cNvSpPr>
          <p:nvPr/>
        </p:nvSpPr>
        <p:spPr>
          <a:xfrm>
            <a:off x="0" y="2253878"/>
            <a:ext cx="11881110" cy="2764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عدة طارل للرياضيات </a:t>
            </a:r>
            <a:endParaRPr kumimoji="0" lang="en-US" sz="6000" b="0" i="0" u="none" strike="noStrike" kern="1200" cap="none" spc="0" normalizeH="0" baseline="0" noProof="0" dirty="0">
              <a:ln>
                <a:noFill/>
              </a:ln>
              <a:solidFill>
                <a:srgbClr val="FCBF18"/>
              </a:solidFill>
              <a:effectLst/>
              <a:uLnTx/>
              <a:uFillTx/>
              <a:latin typeface="29LT Bukra Bold" pitchFamily="34" charset="-78"/>
              <a:ea typeface="Calibri" panose="020F0502020204030204" pitchFamily="34" charset="0"/>
              <a:cs typeface="29LT Bukra Bold" pitchFamily="34" charset="-78"/>
            </a:endParaRPr>
          </a:p>
        </p:txBody>
      </p:sp>
    </p:spTree>
    <p:extLst>
      <p:ext uri="{BB962C8B-B14F-4D97-AF65-F5344CB8AC3E}">
        <p14:creationId xmlns:p14="http://schemas.microsoft.com/office/powerpoint/2010/main" val="81112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916462" y="455031"/>
            <a:ext cx="10261104" cy="2764028"/>
          </a:xfrm>
        </p:spPr>
        <p:txBody>
          <a:bodyPr vert="horz" lIns="91440" tIns="45720" rIns="91440" bIns="45720" rtlCol="0" anchor="ctr">
            <a:noAutofit/>
          </a:bodyPr>
          <a:lstStyle/>
          <a:p>
            <a:pPr algn="ctr" rtl="1">
              <a:lnSpc>
                <a:spcPct val="100000"/>
              </a:lnSpc>
            </a:pPr>
            <a:r>
              <a:rPr lang="ar-MA" sz="4800" dirty="0">
                <a:solidFill>
                  <a:schemeClr val="accent1">
                    <a:lumMod val="50000"/>
                  </a:schemeClr>
                </a:solidFill>
                <a:latin typeface="29LT Bukra Regular" pitchFamily="34" charset="-78"/>
                <a:ea typeface="Calibri" panose="020F0502020204030204" pitchFamily="34" charset="0"/>
                <a:cs typeface="29LT Bukra Regular" pitchFamily="34" charset="-78"/>
              </a:rPr>
              <a:t>عدة طارل للرياضيات</a:t>
            </a:r>
            <a:endParaRPr lang="en-US" sz="4800" kern="1200" dirty="0">
              <a:solidFill>
                <a:srgbClr val="2B3468"/>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4">
            <a:alphaModFix/>
          </a:blip>
          <a:srcRect/>
          <a:stretch/>
        </p:blipFill>
        <p:spPr>
          <a:xfrm>
            <a:off x="5807057" y="6081572"/>
            <a:ext cx="2091808" cy="642793"/>
          </a:xfrm>
          <a:prstGeom prst="rect">
            <a:avLst/>
          </a:prstGeom>
          <a:noFill/>
          <a:ln>
            <a:noFill/>
          </a:ln>
        </p:spPr>
      </p:pic>
      <p:sp>
        <p:nvSpPr>
          <p:cNvPr id="3" name="Titre 1">
            <a:extLst>
              <a:ext uri="{FF2B5EF4-FFF2-40B4-BE49-F238E27FC236}">
                <a16:creationId xmlns:a16="http://schemas.microsoft.com/office/drawing/2014/main" id="{909DC005-E552-0F95-2084-9579F78F37A4}"/>
              </a:ext>
            </a:extLst>
          </p:cNvPr>
          <p:cNvSpPr txBox="1">
            <a:spLocks/>
          </p:cNvSpPr>
          <p:nvPr/>
        </p:nvSpPr>
        <p:spPr>
          <a:xfrm>
            <a:off x="1091727" y="2060265"/>
            <a:ext cx="9910573" cy="10153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جميع الوثائق وعناصر العدة تخضع لتحسين وتطوير مستمر </a:t>
            </a:r>
          </a:p>
        </p:txBody>
      </p:sp>
      <p:sp>
        <p:nvSpPr>
          <p:cNvPr id="10" name="ZoneTexte 9">
            <a:extLst>
              <a:ext uri="{FF2B5EF4-FFF2-40B4-BE49-F238E27FC236}">
                <a16:creationId xmlns:a16="http://schemas.microsoft.com/office/drawing/2014/main" id="{48F31CB4-8315-26E9-49FD-9CC411B5C72D}"/>
              </a:ext>
            </a:extLst>
          </p:cNvPr>
          <p:cNvSpPr txBox="1"/>
          <p:nvPr/>
        </p:nvSpPr>
        <p:spPr>
          <a:xfrm>
            <a:off x="4333921" y="1680053"/>
            <a:ext cx="947880" cy="255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C05A8527-E0D2-D411-8947-83B1BB1BCA8B}"/>
              </a:ext>
            </a:extLst>
          </p:cNvPr>
          <p:cNvPicPr>
            <a:picLocks noChangeAspect="1"/>
          </p:cNvPicPr>
          <p:nvPr/>
        </p:nvPicPr>
        <p:blipFill>
          <a:blip r:embed="rId5"/>
          <a:stretch>
            <a:fillRect/>
          </a:stretch>
        </p:blipFill>
        <p:spPr>
          <a:xfrm>
            <a:off x="1385960" y="2875616"/>
            <a:ext cx="2346878" cy="3290068"/>
          </a:xfrm>
          <a:prstGeom prst="rect">
            <a:avLst/>
          </a:prstGeom>
        </p:spPr>
      </p:pic>
      <p:pic>
        <p:nvPicPr>
          <p:cNvPr id="9" name="Image 8">
            <a:extLst>
              <a:ext uri="{FF2B5EF4-FFF2-40B4-BE49-F238E27FC236}">
                <a16:creationId xmlns:a16="http://schemas.microsoft.com/office/drawing/2014/main" id="{2D431ABB-32B9-D4AA-E046-8E03F49C3541}"/>
              </a:ext>
            </a:extLst>
          </p:cNvPr>
          <p:cNvPicPr>
            <a:picLocks noChangeAspect="1"/>
          </p:cNvPicPr>
          <p:nvPr/>
        </p:nvPicPr>
        <p:blipFill>
          <a:blip r:embed="rId6"/>
          <a:stretch>
            <a:fillRect/>
          </a:stretch>
        </p:blipFill>
        <p:spPr>
          <a:xfrm>
            <a:off x="8720827" y="2917672"/>
            <a:ext cx="2281473" cy="3205956"/>
          </a:xfrm>
          <a:prstGeom prst="rect">
            <a:avLst/>
          </a:prstGeom>
        </p:spPr>
      </p:pic>
      <p:pic>
        <p:nvPicPr>
          <p:cNvPr id="12" name="Image 11">
            <a:extLst>
              <a:ext uri="{FF2B5EF4-FFF2-40B4-BE49-F238E27FC236}">
                <a16:creationId xmlns:a16="http://schemas.microsoft.com/office/drawing/2014/main" id="{21748DD6-3432-A556-D9AB-82504FB5D341}"/>
              </a:ext>
            </a:extLst>
          </p:cNvPr>
          <p:cNvPicPr>
            <a:picLocks noChangeAspect="1"/>
          </p:cNvPicPr>
          <p:nvPr/>
        </p:nvPicPr>
        <p:blipFill>
          <a:blip r:embed="rId7"/>
          <a:stretch>
            <a:fillRect/>
          </a:stretch>
        </p:blipFill>
        <p:spPr>
          <a:xfrm>
            <a:off x="5086095" y="2829955"/>
            <a:ext cx="2281473" cy="3174691"/>
          </a:xfrm>
          <a:prstGeom prst="rect">
            <a:avLst/>
          </a:prstGeom>
        </p:spPr>
      </p:pic>
    </p:spTree>
    <p:extLst>
      <p:ext uri="{BB962C8B-B14F-4D97-AF65-F5344CB8AC3E}">
        <p14:creationId xmlns:p14="http://schemas.microsoft.com/office/powerpoint/2010/main" val="370924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916462" y="455031"/>
            <a:ext cx="10261104" cy="2764028"/>
          </a:xfrm>
        </p:spPr>
        <p:txBody>
          <a:bodyPr vert="horz" lIns="91440" tIns="45720" rIns="91440" bIns="45720" rtlCol="0" anchor="ctr">
            <a:noAutofit/>
          </a:bodyPr>
          <a:lstStyle/>
          <a:p>
            <a:pPr algn="ctr" rtl="1">
              <a:lnSpc>
                <a:spcPct val="100000"/>
              </a:lnSpc>
            </a:pPr>
            <a:r>
              <a:rPr lang="ar-MA" sz="4800" dirty="0">
                <a:solidFill>
                  <a:schemeClr val="accent1">
                    <a:lumMod val="50000"/>
                  </a:schemeClr>
                </a:solidFill>
                <a:latin typeface="29LT Bukra Regular" pitchFamily="34" charset="-78"/>
                <a:ea typeface="Calibri" panose="020F0502020204030204" pitchFamily="34" charset="0"/>
                <a:cs typeface="29LT Bukra Regular" pitchFamily="34" charset="-78"/>
              </a:rPr>
              <a:t>عدة طارل للرياضيات</a:t>
            </a:r>
            <a:endParaRPr lang="en-US" sz="4800" kern="1200" dirty="0">
              <a:solidFill>
                <a:srgbClr val="2B3468"/>
              </a:solidFill>
              <a:latin typeface="29LT Bukra Regular" pitchFamily="34" charset="-78"/>
              <a:ea typeface="Calibri" panose="020F0502020204030204" pitchFamily="34" charset="0"/>
              <a:cs typeface="29LT Bukra Regular" pitchFamily="34" charset="-78"/>
            </a:endParaRPr>
          </a:p>
        </p:txBody>
      </p:sp>
      <p:sp>
        <p:nvSpPr>
          <p:cNvPr id="3" name="Titre 1">
            <a:extLst>
              <a:ext uri="{FF2B5EF4-FFF2-40B4-BE49-F238E27FC236}">
                <a16:creationId xmlns:a16="http://schemas.microsoft.com/office/drawing/2014/main" id="{909DC005-E552-0F95-2084-9579F78F37A4}"/>
              </a:ext>
            </a:extLst>
          </p:cNvPr>
          <p:cNvSpPr txBox="1">
            <a:spLocks/>
          </p:cNvSpPr>
          <p:nvPr/>
        </p:nvSpPr>
        <p:spPr>
          <a:xfrm>
            <a:off x="1091727" y="2060265"/>
            <a:ext cx="9910573" cy="10153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جميع الوثائق وعناصر العدة تخضع لتحسين وتطوير مستمر </a:t>
            </a:r>
          </a:p>
        </p:txBody>
      </p:sp>
      <p:sp>
        <p:nvSpPr>
          <p:cNvPr id="10" name="ZoneTexte 9">
            <a:extLst>
              <a:ext uri="{FF2B5EF4-FFF2-40B4-BE49-F238E27FC236}">
                <a16:creationId xmlns:a16="http://schemas.microsoft.com/office/drawing/2014/main" id="{48F31CB4-8315-26E9-49FD-9CC411B5C72D}"/>
              </a:ext>
            </a:extLst>
          </p:cNvPr>
          <p:cNvSpPr txBox="1"/>
          <p:nvPr/>
        </p:nvSpPr>
        <p:spPr>
          <a:xfrm>
            <a:off x="4333921" y="1680053"/>
            <a:ext cx="947880" cy="255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pic>
        <p:nvPicPr>
          <p:cNvPr id="12" name="Image 11">
            <a:extLst>
              <a:ext uri="{FF2B5EF4-FFF2-40B4-BE49-F238E27FC236}">
                <a16:creationId xmlns:a16="http://schemas.microsoft.com/office/drawing/2014/main" id="{3F08C124-864C-7116-D015-7084B79B7081}"/>
              </a:ext>
            </a:extLst>
          </p:cNvPr>
          <p:cNvPicPr>
            <a:picLocks noChangeAspect="1"/>
          </p:cNvPicPr>
          <p:nvPr/>
        </p:nvPicPr>
        <p:blipFill>
          <a:blip r:embed="rId4"/>
          <a:stretch>
            <a:fillRect/>
          </a:stretch>
        </p:blipFill>
        <p:spPr>
          <a:xfrm>
            <a:off x="627032" y="1287107"/>
            <a:ext cx="2235080" cy="3069932"/>
          </a:xfrm>
          <a:prstGeom prst="rect">
            <a:avLst/>
          </a:prstGeom>
          <a:effectLst>
            <a:outerShdw blurRad="50800" dist="38100" dir="13500000" algn="br" rotWithShape="0">
              <a:prstClr val="black">
                <a:alpha val="40000"/>
              </a:prstClr>
            </a:outerShdw>
          </a:effectLst>
        </p:spPr>
      </p:pic>
      <p:grpSp>
        <p:nvGrpSpPr>
          <p:cNvPr id="2" name="Groupe 54">
            <a:extLst>
              <a:ext uri="{FF2B5EF4-FFF2-40B4-BE49-F238E27FC236}">
                <a16:creationId xmlns:a16="http://schemas.microsoft.com/office/drawing/2014/main" id="{822315B1-6C0C-C793-C03F-1D8D5BADDEF5}"/>
              </a:ext>
            </a:extLst>
          </p:cNvPr>
          <p:cNvGrpSpPr/>
          <p:nvPr/>
        </p:nvGrpSpPr>
        <p:grpSpPr>
          <a:xfrm>
            <a:off x="411567" y="4483099"/>
            <a:ext cx="3663207" cy="1699738"/>
            <a:chOff x="366471" y="4091893"/>
            <a:chExt cx="11287162" cy="1788830"/>
          </a:xfrm>
        </p:grpSpPr>
        <p:grpSp>
          <p:nvGrpSpPr>
            <p:cNvPr id="4" name="Groupe 36">
              <a:extLst>
                <a:ext uri="{FF2B5EF4-FFF2-40B4-BE49-F238E27FC236}">
                  <a16:creationId xmlns:a16="http://schemas.microsoft.com/office/drawing/2014/main" id="{657AC3ED-F4F2-B7AB-CF79-9524DD006E08}"/>
                </a:ext>
              </a:extLst>
            </p:cNvPr>
            <p:cNvGrpSpPr/>
            <p:nvPr/>
          </p:nvGrpSpPr>
          <p:grpSpPr>
            <a:xfrm>
              <a:off x="366471" y="4100009"/>
              <a:ext cx="2560197" cy="1772599"/>
              <a:chOff x="452972" y="4108124"/>
              <a:chExt cx="2927425" cy="1772599"/>
            </a:xfrm>
          </p:grpSpPr>
          <p:pic>
            <p:nvPicPr>
              <p:cNvPr id="27" name="Image 32">
                <a:extLst>
                  <a:ext uri="{FF2B5EF4-FFF2-40B4-BE49-F238E27FC236}">
                    <a16:creationId xmlns:a16="http://schemas.microsoft.com/office/drawing/2014/main" id="{F86D848C-1376-CCE2-CDAC-DF73BABEBE85}"/>
                  </a:ext>
                </a:extLst>
              </p:cNvPr>
              <p:cNvPicPr>
                <a:picLocks noChangeAspect="1"/>
              </p:cNvPicPr>
              <p:nvPr/>
            </p:nvPicPr>
            <p:blipFill>
              <a:blip r:embed="rId5"/>
              <a:stretch>
                <a:fillRect/>
              </a:stretch>
            </p:blipFill>
            <p:spPr>
              <a:xfrm>
                <a:off x="452972" y="4108124"/>
                <a:ext cx="2286571" cy="1015663"/>
              </a:xfrm>
              <a:prstGeom prst="rect">
                <a:avLst/>
              </a:prstGeom>
            </p:spPr>
          </p:pic>
          <p:pic>
            <p:nvPicPr>
              <p:cNvPr id="28" name="Image 33">
                <a:extLst>
                  <a:ext uri="{FF2B5EF4-FFF2-40B4-BE49-F238E27FC236}">
                    <a16:creationId xmlns:a16="http://schemas.microsoft.com/office/drawing/2014/main" id="{A1C12C2E-DF91-757F-98AF-10207FC250EC}"/>
                  </a:ext>
                </a:extLst>
              </p:cNvPr>
              <p:cNvPicPr>
                <a:picLocks noChangeAspect="1"/>
              </p:cNvPicPr>
              <p:nvPr/>
            </p:nvPicPr>
            <p:blipFill>
              <a:blip r:embed="rId5"/>
              <a:stretch>
                <a:fillRect/>
              </a:stretch>
            </p:blipFill>
            <p:spPr>
              <a:xfrm>
                <a:off x="649524" y="4357229"/>
                <a:ext cx="2286571" cy="1015663"/>
              </a:xfrm>
              <a:prstGeom prst="rect">
                <a:avLst/>
              </a:prstGeom>
            </p:spPr>
          </p:pic>
          <p:pic>
            <p:nvPicPr>
              <p:cNvPr id="29" name="Image 34">
                <a:extLst>
                  <a:ext uri="{FF2B5EF4-FFF2-40B4-BE49-F238E27FC236}">
                    <a16:creationId xmlns:a16="http://schemas.microsoft.com/office/drawing/2014/main" id="{3E4FD21F-1962-21FE-7FBC-D1D7D6D27700}"/>
                  </a:ext>
                </a:extLst>
              </p:cNvPr>
              <p:cNvPicPr>
                <a:picLocks noChangeAspect="1"/>
              </p:cNvPicPr>
              <p:nvPr/>
            </p:nvPicPr>
            <p:blipFill>
              <a:blip r:embed="rId5"/>
              <a:stretch>
                <a:fillRect/>
              </a:stretch>
            </p:blipFill>
            <p:spPr>
              <a:xfrm>
                <a:off x="871675" y="4606334"/>
                <a:ext cx="2286571" cy="1015663"/>
              </a:xfrm>
              <a:prstGeom prst="rect">
                <a:avLst/>
              </a:prstGeom>
            </p:spPr>
          </p:pic>
          <p:pic>
            <p:nvPicPr>
              <p:cNvPr id="30" name="Image 35">
                <a:extLst>
                  <a:ext uri="{FF2B5EF4-FFF2-40B4-BE49-F238E27FC236}">
                    <a16:creationId xmlns:a16="http://schemas.microsoft.com/office/drawing/2014/main" id="{033D987E-295F-8453-C9D2-B8072498C8EC}"/>
                  </a:ext>
                </a:extLst>
              </p:cNvPr>
              <p:cNvPicPr>
                <a:picLocks noChangeAspect="1"/>
              </p:cNvPicPr>
              <p:nvPr/>
            </p:nvPicPr>
            <p:blipFill>
              <a:blip r:embed="rId5"/>
              <a:stretch>
                <a:fillRect/>
              </a:stretch>
            </p:blipFill>
            <p:spPr>
              <a:xfrm>
                <a:off x="1093826" y="4865060"/>
                <a:ext cx="2286571" cy="1015663"/>
              </a:xfrm>
              <a:prstGeom prst="rect">
                <a:avLst/>
              </a:prstGeom>
            </p:spPr>
          </p:pic>
        </p:grpSp>
        <p:grpSp>
          <p:nvGrpSpPr>
            <p:cNvPr id="5" name="Groupe 42">
              <a:extLst>
                <a:ext uri="{FF2B5EF4-FFF2-40B4-BE49-F238E27FC236}">
                  <a16:creationId xmlns:a16="http://schemas.microsoft.com/office/drawing/2014/main" id="{E909366A-A12F-5F01-0FC9-14EB45168F4C}"/>
                </a:ext>
              </a:extLst>
            </p:cNvPr>
            <p:cNvGrpSpPr/>
            <p:nvPr/>
          </p:nvGrpSpPr>
          <p:grpSpPr>
            <a:xfrm>
              <a:off x="3248771" y="4091893"/>
              <a:ext cx="2599251" cy="1788830"/>
              <a:chOff x="3730573" y="3849397"/>
              <a:chExt cx="2972081" cy="1788830"/>
            </a:xfrm>
          </p:grpSpPr>
          <p:pic>
            <p:nvPicPr>
              <p:cNvPr id="23" name="Image 38" descr="Une image contenant Graphique, graphisme, Police, vert&#10;&#10;Description générée automatiquement">
                <a:extLst>
                  <a:ext uri="{FF2B5EF4-FFF2-40B4-BE49-F238E27FC236}">
                    <a16:creationId xmlns:a16="http://schemas.microsoft.com/office/drawing/2014/main" id="{EA7047C6-3131-1DFD-C5E7-C7E23B24C8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0573" y="3849397"/>
                <a:ext cx="2295241" cy="1015664"/>
              </a:xfrm>
              <a:prstGeom prst="rect">
                <a:avLst/>
              </a:prstGeom>
            </p:spPr>
          </p:pic>
          <p:pic>
            <p:nvPicPr>
              <p:cNvPr id="24" name="Image 39" descr="Une image contenant Graphique, graphisme, Police, vert&#10;&#10;Description générée automatiquement">
                <a:extLst>
                  <a:ext uri="{FF2B5EF4-FFF2-40B4-BE49-F238E27FC236}">
                    <a16:creationId xmlns:a16="http://schemas.microsoft.com/office/drawing/2014/main" id="{9FD69DA3-2E0C-551F-4041-8FB9DCE17E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3111" y="4104185"/>
                <a:ext cx="2295241" cy="1015664"/>
              </a:xfrm>
              <a:prstGeom prst="rect">
                <a:avLst/>
              </a:prstGeom>
            </p:spPr>
          </p:pic>
          <p:pic>
            <p:nvPicPr>
              <p:cNvPr id="25" name="Image 40" descr="Une image contenant Graphique, graphisme, Police, vert&#10;&#10;Description générée automatiquement">
                <a:extLst>
                  <a:ext uri="{FF2B5EF4-FFF2-40B4-BE49-F238E27FC236}">
                    <a16:creationId xmlns:a16="http://schemas.microsoft.com/office/drawing/2014/main" id="{87D3E233-FA63-6EC1-F907-F3D1CBEB09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95649" y="4369519"/>
                <a:ext cx="2295241" cy="1015664"/>
              </a:xfrm>
              <a:prstGeom prst="rect">
                <a:avLst/>
              </a:prstGeom>
            </p:spPr>
          </p:pic>
          <p:pic>
            <p:nvPicPr>
              <p:cNvPr id="26" name="Image 41" descr="Une image contenant Graphique, graphisme, Police, vert&#10;&#10;Description générée automatiquement">
                <a:extLst>
                  <a:ext uri="{FF2B5EF4-FFF2-40B4-BE49-F238E27FC236}">
                    <a16:creationId xmlns:a16="http://schemas.microsoft.com/office/drawing/2014/main" id="{F9129053-8AA7-3874-BADE-31404544C3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7413" y="4622563"/>
                <a:ext cx="2295241" cy="1015664"/>
              </a:xfrm>
              <a:prstGeom prst="rect">
                <a:avLst/>
              </a:prstGeom>
            </p:spPr>
          </p:pic>
        </p:grpSp>
        <p:grpSp>
          <p:nvGrpSpPr>
            <p:cNvPr id="9" name="Groupe 43">
              <a:extLst>
                <a:ext uri="{FF2B5EF4-FFF2-40B4-BE49-F238E27FC236}">
                  <a16:creationId xmlns:a16="http://schemas.microsoft.com/office/drawing/2014/main" id="{862249A8-B045-E135-C1A8-FB880D67507C}"/>
                </a:ext>
              </a:extLst>
            </p:cNvPr>
            <p:cNvGrpSpPr/>
            <p:nvPr/>
          </p:nvGrpSpPr>
          <p:grpSpPr>
            <a:xfrm>
              <a:off x="6170125" y="4091893"/>
              <a:ext cx="2580702" cy="1788830"/>
              <a:chOff x="3741177" y="3849397"/>
              <a:chExt cx="2950872" cy="1788830"/>
            </a:xfrm>
          </p:grpSpPr>
          <p:pic>
            <p:nvPicPr>
              <p:cNvPr id="17" name="Image 44">
                <a:extLst>
                  <a:ext uri="{FF2B5EF4-FFF2-40B4-BE49-F238E27FC236}">
                    <a16:creationId xmlns:a16="http://schemas.microsoft.com/office/drawing/2014/main" id="{6FD25CF1-F65F-5710-7873-0490A0FB40E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741177" y="3849397"/>
                <a:ext cx="2274032" cy="1015664"/>
              </a:xfrm>
              <a:prstGeom prst="rect">
                <a:avLst/>
              </a:prstGeom>
            </p:spPr>
          </p:pic>
          <p:pic>
            <p:nvPicPr>
              <p:cNvPr id="19" name="Image 45">
                <a:extLst>
                  <a:ext uri="{FF2B5EF4-FFF2-40B4-BE49-F238E27FC236}">
                    <a16:creationId xmlns:a16="http://schemas.microsoft.com/office/drawing/2014/main" id="{5DB40FA5-60A0-0932-3F5E-4F344CE132B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973715" y="4104185"/>
                <a:ext cx="2274032" cy="1015664"/>
              </a:xfrm>
              <a:prstGeom prst="rect">
                <a:avLst/>
              </a:prstGeom>
            </p:spPr>
          </p:pic>
          <p:pic>
            <p:nvPicPr>
              <p:cNvPr id="20" name="Image 46">
                <a:extLst>
                  <a:ext uri="{FF2B5EF4-FFF2-40B4-BE49-F238E27FC236}">
                    <a16:creationId xmlns:a16="http://schemas.microsoft.com/office/drawing/2014/main" id="{22B4E3DC-128E-0759-F3B2-A7CA9D19E0A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206253" y="4369519"/>
                <a:ext cx="2274032" cy="1015664"/>
              </a:xfrm>
              <a:prstGeom prst="rect">
                <a:avLst/>
              </a:prstGeom>
            </p:spPr>
          </p:pic>
          <p:pic>
            <p:nvPicPr>
              <p:cNvPr id="22" name="Image 47">
                <a:extLst>
                  <a:ext uri="{FF2B5EF4-FFF2-40B4-BE49-F238E27FC236}">
                    <a16:creationId xmlns:a16="http://schemas.microsoft.com/office/drawing/2014/main" id="{EB6197E8-BA79-445F-1D92-31E2E9863FD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418017" y="4622563"/>
                <a:ext cx="2274032" cy="1015664"/>
              </a:xfrm>
              <a:prstGeom prst="rect">
                <a:avLst/>
              </a:prstGeom>
            </p:spPr>
          </p:pic>
        </p:grpSp>
        <p:grpSp>
          <p:nvGrpSpPr>
            <p:cNvPr id="11" name="Groupe 48">
              <a:extLst>
                <a:ext uri="{FF2B5EF4-FFF2-40B4-BE49-F238E27FC236}">
                  <a16:creationId xmlns:a16="http://schemas.microsoft.com/office/drawing/2014/main" id="{D09A041D-B6C7-C1BC-B4D6-B6FF72022924}"/>
                </a:ext>
              </a:extLst>
            </p:cNvPr>
            <p:cNvGrpSpPr/>
            <p:nvPr/>
          </p:nvGrpSpPr>
          <p:grpSpPr>
            <a:xfrm>
              <a:off x="9072931" y="4094679"/>
              <a:ext cx="2580702" cy="1783259"/>
              <a:chOff x="3741177" y="3852182"/>
              <a:chExt cx="2950872" cy="1783259"/>
            </a:xfrm>
          </p:grpSpPr>
          <p:pic>
            <p:nvPicPr>
              <p:cNvPr id="13" name="Image 49">
                <a:extLst>
                  <a:ext uri="{FF2B5EF4-FFF2-40B4-BE49-F238E27FC236}">
                    <a16:creationId xmlns:a16="http://schemas.microsoft.com/office/drawing/2014/main" id="{4DCAF1BA-891D-46A1-A258-A452D4430B4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741177" y="3852182"/>
                <a:ext cx="2274032" cy="1010093"/>
              </a:xfrm>
              <a:prstGeom prst="rect">
                <a:avLst/>
              </a:prstGeom>
            </p:spPr>
          </p:pic>
          <p:pic>
            <p:nvPicPr>
              <p:cNvPr id="14" name="Image 50">
                <a:extLst>
                  <a:ext uri="{FF2B5EF4-FFF2-40B4-BE49-F238E27FC236}">
                    <a16:creationId xmlns:a16="http://schemas.microsoft.com/office/drawing/2014/main" id="{F7B97838-F5B0-E372-A521-CE1C18BC2C8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973715" y="4106970"/>
                <a:ext cx="2274032" cy="1010093"/>
              </a:xfrm>
              <a:prstGeom prst="rect">
                <a:avLst/>
              </a:prstGeom>
            </p:spPr>
          </p:pic>
          <p:pic>
            <p:nvPicPr>
              <p:cNvPr id="15" name="Image 51">
                <a:extLst>
                  <a:ext uri="{FF2B5EF4-FFF2-40B4-BE49-F238E27FC236}">
                    <a16:creationId xmlns:a16="http://schemas.microsoft.com/office/drawing/2014/main" id="{49A3521E-87CA-0B1E-509D-EAB6F453AD9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206253" y="4372304"/>
                <a:ext cx="2274032" cy="1010093"/>
              </a:xfrm>
              <a:prstGeom prst="rect">
                <a:avLst/>
              </a:prstGeom>
            </p:spPr>
          </p:pic>
          <p:pic>
            <p:nvPicPr>
              <p:cNvPr id="16" name="Image 52">
                <a:extLst>
                  <a:ext uri="{FF2B5EF4-FFF2-40B4-BE49-F238E27FC236}">
                    <a16:creationId xmlns:a16="http://schemas.microsoft.com/office/drawing/2014/main" id="{00F8F2A4-4284-E18E-BA29-A8C48136A96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418017" y="4625348"/>
                <a:ext cx="2274032" cy="1010093"/>
              </a:xfrm>
              <a:prstGeom prst="rect">
                <a:avLst/>
              </a:prstGeom>
            </p:spPr>
          </p:pic>
        </p:grpSp>
      </p:grpSp>
      <p:pic>
        <p:nvPicPr>
          <p:cNvPr id="32" name="Image 6">
            <a:extLst>
              <a:ext uri="{FF2B5EF4-FFF2-40B4-BE49-F238E27FC236}">
                <a16:creationId xmlns:a16="http://schemas.microsoft.com/office/drawing/2014/main" id="{B64B04AF-FBB7-0390-5A50-EAEC41667EC5}"/>
              </a:ext>
            </a:extLst>
          </p:cNvPr>
          <p:cNvPicPr>
            <a:picLocks noChangeAspect="1"/>
          </p:cNvPicPr>
          <p:nvPr/>
        </p:nvPicPr>
        <p:blipFill rotWithShape="1">
          <a:blip r:embed="rId9">
            <a:clrChange>
              <a:clrFrom>
                <a:srgbClr val="FFFFFF"/>
              </a:clrFrom>
              <a:clrTo>
                <a:srgbClr val="FFFFFF">
                  <a:alpha val="0"/>
                </a:srgbClr>
              </a:clrTo>
            </a:clrChange>
          </a:blip>
          <a:srcRect l="2365" t="11904" r="881"/>
          <a:stretch/>
        </p:blipFill>
        <p:spPr>
          <a:xfrm>
            <a:off x="4460055" y="2831032"/>
            <a:ext cx="3663207" cy="1699738"/>
          </a:xfrm>
          <a:prstGeom prst="rect">
            <a:avLst/>
          </a:prstGeom>
        </p:spPr>
      </p:pic>
      <p:grpSp>
        <p:nvGrpSpPr>
          <p:cNvPr id="33" name="Groupe 32">
            <a:extLst>
              <a:ext uri="{FF2B5EF4-FFF2-40B4-BE49-F238E27FC236}">
                <a16:creationId xmlns:a16="http://schemas.microsoft.com/office/drawing/2014/main" id="{4FCE2BE7-AE7C-C102-4751-35744A32AE87}"/>
              </a:ext>
            </a:extLst>
          </p:cNvPr>
          <p:cNvGrpSpPr/>
          <p:nvPr/>
        </p:nvGrpSpPr>
        <p:grpSpPr>
          <a:xfrm>
            <a:off x="4907089" y="4887083"/>
            <a:ext cx="2593303" cy="1791249"/>
            <a:chOff x="1732052" y="4407217"/>
            <a:chExt cx="2593303" cy="1791249"/>
          </a:xfrm>
        </p:grpSpPr>
        <p:pic>
          <p:nvPicPr>
            <p:cNvPr id="34" name="Image 33">
              <a:extLst>
                <a:ext uri="{FF2B5EF4-FFF2-40B4-BE49-F238E27FC236}">
                  <a16:creationId xmlns:a16="http://schemas.microsoft.com/office/drawing/2014/main" id="{0101F79B-3F0B-CE8B-4C4B-62E214FA4E01}"/>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35" name="Picture 3">
              <a:extLst>
                <a:ext uri="{FF2B5EF4-FFF2-40B4-BE49-F238E27FC236}">
                  <a16:creationId xmlns:a16="http://schemas.microsoft.com/office/drawing/2014/main" id="{51227167-CF1F-CE70-52E8-7D0681BD17B6}"/>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306029" y="4854546"/>
              <a:ext cx="2019326" cy="1343920"/>
            </a:xfrm>
            <a:prstGeom prst="rect">
              <a:avLst/>
            </a:prstGeom>
          </p:spPr>
        </p:pic>
      </p:grpSp>
      <p:pic>
        <p:nvPicPr>
          <p:cNvPr id="36" name="Google Shape;587;p20">
            <a:extLst>
              <a:ext uri="{FF2B5EF4-FFF2-40B4-BE49-F238E27FC236}">
                <a16:creationId xmlns:a16="http://schemas.microsoft.com/office/drawing/2014/main" id="{0B939C26-FABB-6110-6A77-FCE48D08509B}"/>
              </a:ext>
            </a:extLst>
          </p:cNvPr>
          <p:cNvPicPr preferRelativeResize="0"/>
          <p:nvPr/>
        </p:nvPicPr>
        <p:blipFill rotWithShape="1">
          <a:blip r:embed="rId12">
            <a:alphaModFix/>
          </a:blip>
          <a:srcRect/>
          <a:stretch/>
        </p:blipFill>
        <p:spPr>
          <a:xfrm>
            <a:off x="8865884" y="2728785"/>
            <a:ext cx="3249109" cy="2575483"/>
          </a:xfrm>
          <a:prstGeom prst="rect">
            <a:avLst/>
          </a:prstGeom>
          <a:noFill/>
          <a:ln>
            <a:solidFill>
              <a:srgbClr val="70B1B6"/>
            </a:solidFill>
          </a:ln>
        </p:spPr>
      </p:pic>
      <p:pic>
        <p:nvPicPr>
          <p:cNvPr id="37" name="Image 5">
            <a:extLst>
              <a:ext uri="{FF2B5EF4-FFF2-40B4-BE49-F238E27FC236}">
                <a16:creationId xmlns:a16="http://schemas.microsoft.com/office/drawing/2014/main" id="{FB215027-C79A-5252-D0F4-B4C9BDDA47E4}"/>
              </a:ext>
            </a:extLst>
          </p:cNvPr>
          <p:cNvPicPr>
            <a:picLocks noChangeAspect="1"/>
          </p:cNvPicPr>
          <p:nvPr/>
        </p:nvPicPr>
        <p:blipFill>
          <a:blip r:embed="rId13"/>
          <a:stretch>
            <a:fillRect/>
          </a:stretch>
        </p:blipFill>
        <p:spPr>
          <a:xfrm>
            <a:off x="8461199" y="3795987"/>
            <a:ext cx="2800697" cy="2603130"/>
          </a:xfrm>
          <a:prstGeom prst="rect">
            <a:avLst/>
          </a:prstGeom>
          <a:ln w="6350">
            <a:solidFill>
              <a:schemeClr val="tx1"/>
            </a:solidFill>
          </a:ln>
        </p:spPr>
      </p:pic>
    </p:spTree>
    <p:extLst>
      <p:ext uri="{BB962C8B-B14F-4D97-AF65-F5344CB8AC3E}">
        <p14:creationId xmlns:p14="http://schemas.microsoft.com/office/powerpoint/2010/main" val="4088438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2840182" y="162518"/>
            <a:ext cx="9203505"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سيرورة تقديم أنشطة طارل: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9" name="Oval 8">
            <a:extLst>
              <a:ext uri="{FF2B5EF4-FFF2-40B4-BE49-F238E27FC236}">
                <a16:creationId xmlns:a16="http://schemas.microsoft.com/office/drawing/2014/main" id="{9365D1AB-0BED-28AF-B858-442F1E75E989}"/>
              </a:ext>
            </a:extLst>
          </p:cNvPr>
          <p:cNvSpPr/>
          <p:nvPr/>
        </p:nvSpPr>
        <p:spPr>
          <a:xfrm>
            <a:off x="9980788"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9631872"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9307019"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Nom1">
            <a:extLst>
              <a:ext uri="{FF2B5EF4-FFF2-40B4-BE49-F238E27FC236}">
                <a16:creationId xmlns:a16="http://schemas.microsoft.com/office/drawing/2014/main" id="{F1640C33-14CD-DB02-DD90-AE402D2C35C7}"/>
              </a:ext>
            </a:extLst>
          </p:cNvPr>
          <p:cNvSpPr/>
          <p:nvPr/>
        </p:nvSpPr>
        <p:spPr>
          <a:xfrm>
            <a:off x="10191298" y="2967245"/>
            <a:ext cx="1667676" cy="2026983"/>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التصريح بالهدف</a:t>
            </a:r>
            <a:endParaRPr kumimoji="0" lang="fr-FR" sz="1600" b="1" i="0" u="none" strike="noStrike" kern="0" cap="none" spc="0" normalizeH="0" baseline="0" noProof="0" dirty="0">
              <a:ln>
                <a:noFill/>
              </a:ln>
              <a:solidFill>
                <a:srgbClr val="2B3468"/>
              </a:solidFill>
              <a:effectLst/>
              <a:uLnTx/>
              <a:uFillTx/>
              <a:latin typeface="Calibri"/>
              <a:ea typeface="+mn-ea"/>
              <a:cs typeface="+mn-cs"/>
            </a:endParaRPr>
          </a:p>
        </p:txBody>
      </p:sp>
      <p:sp>
        <p:nvSpPr>
          <p:cNvPr id="15" name="Nom1">
            <a:extLst>
              <a:ext uri="{FF2B5EF4-FFF2-40B4-BE49-F238E27FC236}">
                <a16:creationId xmlns:a16="http://schemas.microsoft.com/office/drawing/2014/main" id="{44E0213C-7881-AE8E-B662-B330C059C86B}"/>
              </a:ext>
            </a:extLst>
          </p:cNvPr>
          <p:cNvSpPr/>
          <p:nvPr/>
        </p:nvSpPr>
        <p:spPr>
          <a:xfrm>
            <a:off x="8465127" y="2985660"/>
            <a:ext cx="1512315" cy="20375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نمذجة</a:t>
            </a:r>
            <a:r>
              <a:rPr kumimoji="0" lang="ar-MA" sz="20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endParaRPr kumimoji="0" lang="fr-FR" sz="1200" b="1" i="0" u="none" strike="noStrike" kern="0" cap="none" spc="0" normalizeH="0" baseline="0" noProof="0" dirty="0">
              <a:ln>
                <a:noFill/>
              </a:ln>
              <a:solidFill>
                <a:prstClr val="white"/>
              </a:solidFill>
              <a:effectLst/>
              <a:uLnTx/>
              <a:uFillTx/>
              <a:latin typeface="Calibri"/>
              <a:ea typeface="+mn-ea"/>
              <a:cs typeface="+mn-cs"/>
            </a:endParaRPr>
          </a:p>
        </p:txBody>
      </p:sp>
      <p:sp>
        <p:nvSpPr>
          <p:cNvPr id="16" name="Nom1">
            <a:extLst>
              <a:ext uri="{FF2B5EF4-FFF2-40B4-BE49-F238E27FC236}">
                <a16:creationId xmlns:a16="http://schemas.microsoft.com/office/drawing/2014/main" id="{9BCC1B13-24E3-52B4-16E7-13ABA22411F2}"/>
              </a:ext>
            </a:extLst>
          </p:cNvPr>
          <p:cNvSpPr/>
          <p:nvPr/>
        </p:nvSpPr>
        <p:spPr>
          <a:xfrm>
            <a:off x="4558145" y="3004505"/>
            <a:ext cx="3693126" cy="2037503"/>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ممارسة موجهة في مجموعات صغيرة</a:t>
            </a:r>
            <a:endParaRPr kumimoji="0" lang="fr-FR" sz="1600" b="1" i="0" u="none" strike="noStrike" kern="0" cap="none" spc="0" normalizeH="0" baseline="0" noProof="0" dirty="0">
              <a:ln>
                <a:noFill/>
              </a:ln>
              <a:solidFill>
                <a:srgbClr val="2B3468"/>
              </a:solidFill>
              <a:effectLst/>
              <a:uLnTx/>
              <a:uFillTx/>
              <a:latin typeface="Calibri"/>
              <a:ea typeface="+mn-ea"/>
              <a:cs typeface="+mn-cs"/>
            </a:endParaRPr>
          </a:p>
        </p:txBody>
      </p:sp>
      <p:sp>
        <p:nvSpPr>
          <p:cNvPr id="17" name="Nom1">
            <a:extLst>
              <a:ext uri="{FF2B5EF4-FFF2-40B4-BE49-F238E27FC236}">
                <a16:creationId xmlns:a16="http://schemas.microsoft.com/office/drawing/2014/main" id="{F2EA5241-D6FC-0FA3-8F56-D4503D77FB49}"/>
              </a:ext>
            </a:extLst>
          </p:cNvPr>
          <p:cNvSpPr/>
          <p:nvPr/>
        </p:nvSpPr>
        <p:spPr>
          <a:xfrm>
            <a:off x="332509" y="3006076"/>
            <a:ext cx="4011780" cy="2075404"/>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ممارسة مستقلة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فردية أو في مجموعات صغيرة</a:t>
            </a:r>
            <a:endParaRPr kumimoji="0" lang="fr-FR" sz="1600" b="1" i="0" u="none" strike="noStrike" kern="0" cap="none" spc="0" normalizeH="0" baseline="0" noProof="0" dirty="0">
              <a:ln>
                <a:noFill/>
              </a:ln>
              <a:solidFill>
                <a:srgbClr val="2B3468"/>
              </a:solidFill>
              <a:effectLst/>
              <a:uLnTx/>
              <a:uFillTx/>
              <a:latin typeface="Calibri"/>
              <a:ea typeface="+mn-ea"/>
              <a:cs typeface="+mn-cs"/>
            </a:endParaRPr>
          </a:p>
        </p:txBody>
      </p:sp>
      <p:pic>
        <p:nvPicPr>
          <p:cNvPr id="19" name="Google Shape;288;p8" descr="Shape, arrow&#10;&#10;Description automatically generated">
            <a:extLst>
              <a:ext uri="{FF2B5EF4-FFF2-40B4-BE49-F238E27FC236}">
                <a16:creationId xmlns:a16="http://schemas.microsoft.com/office/drawing/2014/main" id="{771E6F20-DA1B-DE3D-6867-D37EE0ED4C9C}"/>
              </a:ext>
            </a:extLst>
          </p:cNvPr>
          <p:cNvPicPr preferRelativeResize="0"/>
          <p:nvPr/>
        </p:nvPicPr>
        <p:blipFill rotWithShape="1">
          <a:blip r:embed="rId4">
            <a:clrChange>
              <a:clrFrom>
                <a:srgbClr val="FEFEFE"/>
              </a:clrFrom>
              <a:clrTo>
                <a:srgbClr val="FEFEFE">
                  <a:alpha val="0"/>
                </a:srgbClr>
              </a:clrTo>
            </a:clrChange>
            <a:alphaModFix/>
          </a:blip>
          <a:srcRect l="35440" t="62221" r="33201" b="10222"/>
          <a:stretch/>
        </p:blipFill>
        <p:spPr>
          <a:xfrm>
            <a:off x="9434402" y="1972534"/>
            <a:ext cx="1319607" cy="1274681"/>
          </a:xfrm>
          <a:prstGeom prst="rect">
            <a:avLst/>
          </a:prstGeom>
          <a:noFill/>
          <a:ln>
            <a:noFill/>
          </a:ln>
        </p:spPr>
      </p:pic>
      <p:pic>
        <p:nvPicPr>
          <p:cNvPr id="21" name="Google Shape;289;p8" descr="Shape, arrow&#10;&#10;Description automatically generated">
            <a:extLst>
              <a:ext uri="{FF2B5EF4-FFF2-40B4-BE49-F238E27FC236}">
                <a16:creationId xmlns:a16="http://schemas.microsoft.com/office/drawing/2014/main" id="{4F4E0D25-8863-50AA-7C70-E9CF2B1F3E46}"/>
              </a:ext>
            </a:extLst>
          </p:cNvPr>
          <p:cNvPicPr preferRelativeResize="0"/>
          <p:nvPr/>
        </p:nvPicPr>
        <p:blipFill rotWithShape="1">
          <a:blip r:embed="rId5">
            <a:clrChange>
              <a:clrFrom>
                <a:srgbClr val="FEFEFE"/>
              </a:clrFrom>
              <a:clrTo>
                <a:srgbClr val="FEFEFE">
                  <a:alpha val="0"/>
                </a:srgbClr>
              </a:clrTo>
            </a:clrChange>
            <a:alphaModFix/>
          </a:blip>
          <a:srcRect l="68687" t="61926" r="5712" b="12591"/>
          <a:stretch/>
        </p:blipFill>
        <p:spPr>
          <a:xfrm>
            <a:off x="5707529" y="2190335"/>
            <a:ext cx="1319607" cy="1084896"/>
          </a:xfrm>
          <a:prstGeom prst="rect">
            <a:avLst/>
          </a:prstGeom>
          <a:noFill/>
          <a:ln>
            <a:noFill/>
          </a:ln>
        </p:spPr>
      </p:pic>
      <p:pic>
        <p:nvPicPr>
          <p:cNvPr id="22" name="Google Shape;290;p8" descr="Icon&#10;&#10;Description automatically generated">
            <a:extLst>
              <a:ext uri="{FF2B5EF4-FFF2-40B4-BE49-F238E27FC236}">
                <a16:creationId xmlns:a16="http://schemas.microsoft.com/office/drawing/2014/main" id="{2AF41B27-412D-6EF2-DA53-C8260B3F0FB6}"/>
              </a:ext>
            </a:extLst>
          </p:cNvPr>
          <p:cNvPicPr preferRelativeResize="0"/>
          <p:nvPr/>
        </p:nvPicPr>
        <p:blipFill rotWithShape="1">
          <a:blip r:embed="rId6">
            <a:alphaModFix/>
            <a:duotone>
              <a:prstClr val="black"/>
              <a:srgbClr val="F6FAFD">
                <a:tint val="45000"/>
                <a:satMod val="400000"/>
              </a:srgbClr>
            </a:duotone>
          </a:blip>
          <a:srcRect/>
          <a:stretch/>
        </p:blipFill>
        <p:spPr>
          <a:xfrm>
            <a:off x="1678595" y="1972534"/>
            <a:ext cx="1319607" cy="1013126"/>
          </a:xfrm>
          <a:prstGeom prst="rect">
            <a:avLst/>
          </a:prstGeom>
          <a:solidFill>
            <a:srgbClr val="00B0F0"/>
          </a:solidFill>
          <a:ln>
            <a:noFill/>
          </a:ln>
        </p:spPr>
      </p:pic>
      <p:sp>
        <p:nvSpPr>
          <p:cNvPr id="12" name="Organigramme : Alternative 11">
            <a:extLst>
              <a:ext uri="{FF2B5EF4-FFF2-40B4-BE49-F238E27FC236}">
                <a16:creationId xmlns:a16="http://schemas.microsoft.com/office/drawing/2014/main" id="{F2A978AA-9292-34B4-018A-A0E1FE3431CA}"/>
              </a:ext>
            </a:extLst>
          </p:cNvPr>
          <p:cNvSpPr/>
          <p:nvPr/>
        </p:nvSpPr>
        <p:spPr>
          <a:xfrm>
            <a:off x="2840182" y="1295535"/>
            <a:ext cx="6039292" cy="774909"/>
          </a:xfrm>
          <a:prstGeom prst="flowChartAlternateProcess">
            <a:avLst/>
          </a:prstGeom>
          <a:no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نشاط جديد</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22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2840182" y="162518"/>
            <a:ext cx="9203505" cy="1013126"/>
          </a:xfrm>
        </p:spPr>
        <p:txBody>
          <a:bodyPr vert="horz" lIns="91440" tIns="45720" rIns="91440" bIns="45720" rtlCol="0" anchor="ctr">
            <a:noAutofit/>
          </a:bodyPr>
          <a:lstStyle/>
          <a:p>
            <a:pPr algn="r" rtl="1">
              <a:lnSpc>
                <a:spcPct val="100000"/>
              </a:lnSpc>
            </a:pPr>
            <a:r>
              <a:rPr lang="ar-MA" sz="4800" b="1" dirty="0">
                <a:solidFill>
                  <a:schemeClr val="accent1">
                    <a:lumMod val="50000"/>
                  </a:schemeClr>
                </a:solidFill>
                <a:latin typeface="29LT Bukra Regular" pitchFamily="34" charset="-78"/>
                <a:ea typeface="Calibri" panose="020F0502020204030204" pitchFamily="34" charset="0"/>
                <a:cs typeface="29LT Bukra Regular" pitchFamily="34" charset="-78"/>
              </a:rPr>
              <a:t>سيرورة تقديم أنشطة طارل: </a:t>
            </a:r>
            <a:endParaRPr lang="en-US" sz="4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28907" y="6193342"/>
            <a:ext cx="2091808" cy="642793"/>
          </a:xfrm>
          <a:prstGeom prst="rect">
            <a:avLst/>
          </a:prstGeom>
          <a:noFill/>
          <a:ln>
            <a:noFill/>
          </a:ln>
        </p:spPr>
      </p:pic>
      <p:sp>
        <p:nvSpPr>
          <p:cNvPr id="9" name="Oval 8">
            <a:extLst>
              <a:ext uri="{FF2B5EF4-FFF2-40B4-BE49-F238E27FC236}">
                <a16:creationId xmlns:a16="http://schemas.microsoft.com/office/drawing/2014/main" id="{9365D1AB-0BED-28AF-B858-442F1E75E989}"/>
              </a:ext>
            </a:extLst>
          </p:cNvPr>
          <p:cNvSpPr/>
          <p:nvPr/>
        </p:nvSpPr>
        <p:spPr>
          <a:xfrm>
            <a:off x="9980788"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9631872"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9307019" y="5427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om1">
            <a:extLst>
              <a:ext uri="{FF2B5EF4-FFF2-40B4-BE49-F238E27FC236}">
                <a16:creationId xmlns:a16="http://schemas.microsoft.com/office/drawing/2014/main" id="{111F39D7-206E-6713-5242-D0D1329E45EA}"/>
              </a:ext>
            </a:extLst>
          </p:cNvPr>
          <p:cNvSpPr/>
          <p:nvPr/>
        </p:nvSpPr>
        <p:spPr>
          <a:xfrm>
            <a:off x="10108171" y="3336187"/>
            <a:ext cx="1667676" cy="2016684"/>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التصريح بالهدف</a:t>
            </a:r>
            <a:endParaRPr kumimoji="0" lang="fr-FR" sz="1400" b="1" i="0" u="none" strike="noStrike" kern="0" cap="none" spc="0" normalizeH="0" baseline="0" noProof="0" dirty="0">
              <a:ln>
                <a:noFill/>
              </a:ln>
              <a:solidFill>
                <a:srgbClr val="2B3468"/>
              </a:solidFill>
              <a:effectLst/>
              <a:uLnTx/>
              <a:uFillTx/>
              <a:latin typeface="Calibri"/>
              <a:ea typeface="+mn-ea"/>
              <a:cs typeface="+mn-cs"/>
            </a:endParaRPr>
          </a:p>
        </p:txBody>
      </p:sp>
      <p:sp>
        <p:nvSpPr>
          <p:cNvPr id="4" name="Nom1">
            <a:extLst>
              <a:ext uri="{FF2B5EF4-FFF2-40B4-BE49-F238E27FC236}">
                <a16:creationId xmlns:a16="http://schemas.microsoft.com/office/drawing/2014/main" id="{22278EEA-58D9-B02D-1DB2-9CCE4EB8E0C9}"/>
              </a:ext>
            </a:extLst>
          </p:cNvPr>
          <p:cNvSpPr/>
          <p:nvPr/>
        </p:nvSpPr>
        <p:spPr>
          <a:xfrm>
            <a:off x="7987454" y="3400441"/>
            <a:ext cx="1904980" cy="2027149"/>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تذكير بالاستراتيجية</a:t>
            </a:r>
            <a:r>
              <a:rPr kumimoji="0" lang="ar-MA" sz="20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endParaRPr kumimoji="0" lang="fr-FR" sz="1200" b="1" i="0" u="none" strike="noStrike" kern="0" cap="none" spc="0" normalizeH="0" baseline="0" noProof="0" dirty="0">
              <a:ln>
                <a:noFill/>
              </a:ln>
              <a:solidFill>
                <a:prstClr val="white"/>
              </a:solidFill>
              <a:effectLst/>
              <a:uLnTx/>
              <a:uFillTx/>
              <a:latin typeface="Calibri"/>
              <a:ea typeface="+mn-ea"/>
              <a:cs typeface="+mn-cs"/>
            </a:endParaRPr>
          </a:p>
        </p:txBody>
      </p:sp>
      <p:sp>
        <p:nvSpPr>
          <p:cNvPr id="5" name="Nom1">
            <a:extLst>
              <a:ext uri="{FF2B5EF4-FFF2-40B4-BE49-F238E27FC236}">
                <a16:creationId xmlns:a16="http://schemas.microsoft.com/office/drawing/2014/main" id="{1873CF89-F983-ADEC-91C1-FF3CE5EC7DCB}"/>
              </a:ext>
            </a:extLst>
          </p:cNvPr>
          <p:cNvSpPr/>
          <p:nvPr/>
        </p:nvSpPr>
        <p:spPr>
          <a:xfrm>
            <a:off x="4475018" y="3376123"/>
            <a:ext cx="3455822" cy="2027151"/>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ممارسة موجهة في مجموعات صغيرة</a:t>
            </a:r>
            <a:endParaRPr kumimoji="0" lang="fr-FR" sz="1600" b="1" i="0" u="none" strike="noStrike" kern="0" cap="none" spc="0" normalizeH="0" baseline="0" noProof="0" dirty="0">
              <a:ln>
                <a:noFill/>
              </a:ln>
              <a:solidFill>
                <a:srgbClr val="2B3468"/>
              </a:solidFill>
              <a:effectLst/>
              <a:uLnTx/>
              <a:uFillTx/>
              <a:latin typeface="Calibri"/>
              <a:ea typeface="+mn-ea"/>
              <a:cs typeface="+mn-cs"/>
            </a:endParaRPr>
          </a:p>
        </p:txBody>
      </p:sp>
      <p:sp>
        <p:nvSpPr>
          <p:cNvPr id="12" name="Organigramme : Alternative 11">
            <a:extLst>
              <a:ext uri="{FF2B5EF4-FFF2-40B4-BE49-F238E27FC236}">
                <a16:creationId xmlns:a16="http://schemas.microsoft.com/office/drawing/2014/main" id="{F2A978AA-9292-34B4-018A-A0E1FE3431CA}"/>
              </a:ext>
            </a:extLst>
          </p:cNvPr>
          <p:cNvSpPr/>
          <p:nvPr/>
        </p:nvSpPr>
        <p:spPr>
          <a:xfrm>
            <a:off x="3076354" y="1532947"/>
            <a:ext cx="6039292" cy="774909"/>
          </a:xfrm>
          <a:prstGeom prst="flowChartAlternateProcess">
            <a:avLst/>
          </a:prstGeom>
          <a:noFill/>
          <a:ln w="57150">
            <a:solidFill>
              <a:srgbClr val="70B1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نشاط تمت نمذجته</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13" name="Nom1">
            <a:extLst>
              <a:ext uri="{FF2B5EF4-FFF2-40B4-BE49-F238E27FC236}">
                <a16:creationId xmlns:a16="http://schemas.microsoft.com/office/drawing/2014/main" id="{E57D1318-D963-3902-B227-AD8C53B39B89}"/>
              </a:ext>
            </a:extLst>
          </p:cNvPr>
          <p:cNvSpPr/>
          <p:nvPr/>
        </p:nvSpPr>
        <p:spPr>
          <a:xfrm>
            <a:off x="249382" y="3387333"/>
            <a:ext cx="4011780" cy="206486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ممارسة مستقلة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srgbClr val="2B3468"/>
                </a:solidFill>
                <a:effectLst/>
                <a:uLnTx/>
                <a:uFillTx/>
                <a:latin typeface="Calibri"/>
                <a:ea typeface="+mn-ea"/>
                <a:cs typeface="Arial" panose="020B0604020202020204" pitchFamily="34" charset="0"/>
              </a:rPr>
              <a:t>فردية أو في مجموعات صغيرة</a:t>
            </a:r>
            <a:endParaRPr kumimoji="0" lang="fr-FR" sz="1600" b="1" i="0" u="none" strike="noStrike" kern="0" cap="none" spc="0" normalizeH="0" baseline="0" noProof="0" dirty="0">
              <a:ln>
                <a:noFill/>
              </a:ln>
              <a:solidFill>
                <a:srgbClr val="2B3468"/>
              </a:solidFill>
              <a:effectLst/>
              <a:uLnTx/>
              <a:uFillTx/>
              <a:latin typeface="Calibri"/>
              <a:ea typeface="+mn-ea"/>
              <a:cs typeface="+mn-cs"/>
            </a:endParaRPr>
          </a:p>
        </p:txBody>
      </p:sp>
      <p:pic>
        <p:nvPicPr>
          <p:cNvPr id="3" name="Google Shape;288;p8" descr="Shape, arrow&#10;&#10;Description automatically generated">
            <a:extLst>
              <a:ext uri="{FF2B5EF4-FFF2-40B4-BE49-F238E27FC236}">
                <a16:creationId xmlns:a16="http://schemas.microsoft.com/office/drawing/2014/main" id="{66CA2CCD-88C0-0031-72DB-9CC09707A2E8}"/>
              </a:ext>
            </a:extLst>
          </p:cNvPr>
          <p:cNvPicPr preferRelativeResize="0"/>
          <p:nvPr/>
        </p:nvPicPr>
        <p:blipFill rotWithShape="1">
          <a:blip r:embed="rId4">
            <a:clrChange>
              <a:clrFrom>
                <a:srgbClr val="FEFEFE"/>
              </a:clrFrom>
              <a:clrTo>
                <a:srgbClr val="FEFEFE">
                  <a:alpha val="0"/>
                </a:srgbClr>
              </a:clrTo>
            </a:clrChange>
            <a:alphaModFix/>
          </a:blip>
          <a:srcRect l="35440" t="62221" r="33201" b="10222"/>
          <a:stretch/>
        </p:blipFill>
        <p:spPr>
          <a:xfrm>
            <a:off x="10284880" y="2307856"/>
            <a:ext cx="1319607" cy="1274681"/>
          </a:xfrm>
          <a:prstGeom prst="rect">
            <a:avLst/>
          </a:prstGeom>
          <a:noFill/>
          <a:ln>
            <a:noFill/>
          </a:ln>
        </p:spPr>
      </p:pic>
      <p:pic>
        <p:nvPicPr>
          <p:cNvPr id="18" name="Google Shape;289;p8" descr="Shape, arrow&#10;&#10;Description automatically generated">
            <a:extLst>
              <a:ext uri="{FF2B5EF4-FFF2-40B4-BE49-F238E27FC236}">
                <a16:creationId xmlns:a16="http://schemas.microsoft.com/office/drawing/2014/main" id="{61D800D9-6549-B98D-35EE-61231D9E215F}"/>
              </a:ext>
            </a:extLst>
          </p:cNvPr>
          <p:cNvPicPr preferRelativeResize="0"/>
          <p:nvPr/>
        </p:nvPicPr>
        <p:blipFill rotWithShape="1">
          <a:blip r:embed="rId5">
            <a:clrChange>
              <a:clrFrom>
                <a:srgbClr val="FEFEFE"/>
              </a:clrFrom>
              <a:clrTo>
                <a:srgbClr val="FEFEFE">
                  <a:alpha val="0"/>
                </a:srgbClr>
              </a:clrTo>
            </a:clrChange>
            <a:alphaModFix/>
          </a:blip>
          <a:srcRect l="68687" t="61926" r="5712" b="12591"/>
          <a:stretch/>
        </p:blipFill>
        <p:spPr>
          <a:xfrm>
            <a:off x="7380555" y="2352735"/>
            <a:ext cx="1319607" cy="1084896"/>
          </a:xfrm>
          <a:prstGeom prst="rect">
            <a:avLst/>
          </a:prstGeom>
          <a:noFill/>
          <a:ln>
            <a:noFill/>
          </a:ln>
        </p:spPr>
      </p:pic>
      <p:pic>
        <p:nvPicPr>
          <p:cNvPr id="19" name="Google Shape;290;p8" descr="Icon&#10;&#10;Description automatically generated">
            <a:extLst>
              <a:ext uri="{FF2B5EF4-FFF2-40B4-BE49-F238E27FC236}">
                <a16:creationId xmlns:a16="http://schemas.microsoft.com/office/drawing/2014/main" id="{D8FB04CB-2725-E17E-1365-5FD9F8C7FB48}"/>
              </a:ext>
            </a:extLst>
          </p:cNvPr>
          <p:cNvPicPr preferRelativeResize="0"/>
          <p:nvPr/>
        </p:nvPicPr>
        <p:blipFill rotWithShape="1">
          <a:blip r:embed="rId6">
            <a:alphaModFix/>
            <a:duotone>
              <a:prstClr val="black"/>
              <a:srgbClr val="F6FAFD">
                <a:tint val="45000"/>
                <a:satMod val="400000"/>
              </a:srgbClr>
            </a:duotone>
          </a:blip>
          <a:srcRect/>
          <a:stretch/>
        </p:blipFill>
        <p:spPr>
          <a:xfrm>
            <a:off x="1520575" y="2307856"/>
            <a:ext cx="1319607" cy="1013126"/>
          </a:xfrm>
          <a:prstGeom prst="rect">
            <a:avLst/>
          </a:prstGeom>
          <a:solidFill>
            <a:srgbClr val="00B0F0"/>
          </a:solidFill>
          <a:ln>
            <a:noFill/>
          </a:ln>
        </p:spPr>
      </p:pic>
    </p:spTree>
    <p:extLst>
      <p:ext uri="{BB962C8B-B14F-4D97-AF65-F5344CB8AC3E}">
        <p14:creationId xmlns:p14="http://schemas.microsoft.com/office/powerpoint/2010/main" val="621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8" name="Titre 1">
            <a:extLst>
              <a:ext uri="{FF2B5EF4-FFF2-40B4-BE49-F238E27FC236}">
                <a16:creationId xmlns:a16="http://schemas.microsoft.com/office/drawing/2014/main" id="{4CBF4A75-6B46-CEC4-FC5B-0ACE5616F3F0}"/>
              </a:ext>
            </a:extLst>
          </p:cNvPr>
          <p:cNvSpPr txBox="1">
            <a:spLocks/>
          </p:cNvSpPr>
          <p:nvPr/>
        </p:nvSpPr>
        <p:spPr>
          <a:xfrm>
            <a:off x="-606555" y="2203078"/>
            <a:ext cx="11881110" cy="2764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الورشة2: أنشطة طارل الخاصة بمجال الأعداد </a:t>
            </a:r>
          </a:p>
        </p:txBody>
      </p:sp>
    </p:spTree>
    <p:extLst>
      <p:ext uri="{BB962C8B-B14F-4D97-AF65-F5344CB8AC3E}">
        <p14:creationId xmlns:p14="http://schemas.microsoft.com/office/powerpoint/2010/main" val="167989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12032" y="-4552"/>
            <a:ext cx="12224000" cy="6876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8022773" y="1645037"/>
            <a:ext cx="5007123" cy="1230748"/>
          </a:xfrm>
        </p:spPr>
        <p:txBody>
          <a:bodyPr vert="horz" lIns="91440" tIns="45720" rIns="91440" bIns="45720" rtlCol="0" anchor="ctr">
            <a:normAutofit fontScale="90000"/>
          </a:bodyPr>
          <a:lstStyle/>
          <a:p>
            <a:pPr algn="ctr">
              <a:lnSpc>
                <a:spcPct val="150000"/>
              </a:lnSpc>
            </a:pP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برنامج عمل </a:t>
            </a:r>
            <a:b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الورشة الثانية </a:t>
            </a:r>
            <a:endParaRPr lang="en-US" sz="3600"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10171502" y="3688044"/>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10402375" y="2984590"/>
            <a:ext cx="466790" cy="485843"/>
          </a:xfrm>
          <a:prstGeom prst="rect">
            <a:avLst/>
          </a:prstGeom>
        </p:spPr>
      </p:pic>
      <p:pic>
        <p:nvPicPr>
          <p:cNvPr id="7" name="Image 6">
            <a:extLst>
              <a:ext uri="{FF2B5EF4-FFF2-40B4-BE49-F238E27FC236}">
                <a16:creationId xmlns:a16="http://schemas.microsoft.com/office/drawing/2014/main" id="{5F1650A8-B362-7C17-F0E8-10B73058E84C}"/>
              </a:ext>
            </a:extLst>
          </p:cNvPr>
          <p:cNvPicPr>
            <a:picLocks noChangeAspect="1"/>
          </p:cNvPicPr>
          <p:nvPr/>
        </p:nvPicPr>
        <p:blipFill>
          <a:blip r:embed="rId4"/>
          <a:stretch>
            <a:fillRect/>
          </a:stretch>
        </p:blipFill>
        <p:spPr>
          <a:xfrm>
            <a:off x="62413" y="648194"/>
            <a:ext cx="9291161" cy="6024305"/>
          </a:xfrm>
          <a:prstGeom prst="rect">
            <a:avLst/>
          </a:prstGeom>
        </p:spPr>
      </p:pic>
    </p:spTree>
    <p:extLst>
      <p:ext uri="{BB962C8B-B14F-4D97-AF65-F5344CB8AC3E}">
        <p14:creationId xmlns:p14="http://schemas.microsoft.com/office/powerpoint/2010/main" val="173269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0BDD7B7-1349-A99C-D043-461984CF703E}"/>
              </a:ext>
            </a:extLst>
          </p:cNvPr>
          <p:cNvPicPr>
            <a:picLocks noChangeAspect="1"/>
          </p:cNvPicPr>
          <p:nvPr/>
        </p:nvPicPr>
        <p:blipFill rotWithShape="1">
          <a:blip r:embed="rId2"/>
          <a:srcRect t="3067" b="13512"/>
          <a:stretch/>
        </p:blipFill>
        <p:spPr>
          <a:xfrm>
            <a:off x="0" y="0"/>
            <a:ext cx="12192000" cy="6879865"/>
          </a:xfrm>
          <a:prstGeom prst="rect">
            <a:avLst/>
          </a:prstGeom>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3">
            <a:alphaModFix/>
          </a:blip>
          <a:srcRect/>
          <a:stretch/>
        </p:blipFill>
        <p:spPr>
          <a:xfrm>
            <a:off x="5684345" y="6461770"/>
            <a:ext cx="2091808" cy="642793"/>
          </a:xfrm>
          <a:prstGeom prst="rect">
            <a:avLst/>
          </a:prstGeom>
          <a:noFill/>
          <a:ln>
            <a:noFill/>
          </a:ln>
        </p:spPr>
      </p:pic>
      <p:graphicFrame>
        <p:nvGraphicFramePr>
          <p:cNvPr id="3" name="Google Shape;275;p7">
            <a:extLst>
              <a:ext uri="{FF2B5EF4-FFF2-40B4-BE49-F238E27FC236}">
                <a16:creationId xmlns:a16="http://schemas.microsoft.com/office/drawing/2014/main" id="{D76A1F78-797F-1517-97AA-29D659F5F623}"/>
              </a:ext>
            </a:extLst>
          </p:cNvPr>
          <p:cNvGraphicFramePr/>
          <p:nvPr/>
        </p:nvGraphicFramePr>
        <p:xfrm>
          <a:off x="497226" y="386279"/>
          <a:ext cx="11287757" cy="6044190"/>
        </p:xfrm>
        <a:graphic>
          <a:graphicData uri="http://schemas.openxmlformats.org/drawingml/2006/table">
            <a:tbl>
              <a:tblPr rtl="1" firstRow="1" bandRow="1">
                <a:noFill/>
              </a:tblPr>
              <a:tblGrid>
                <a:gridCol w="439647">
                  <a:extLst>
                    <a:ext uri="{9D8B030D-6E8A-4147-A177-3AD203B41FA5}">
                      <a16:colId xmlns:a16="http://schemas.microsoft.com/office/drawing/2014/main" val="20000"/>
                    </a:ext>
                  </a:extLst>
                </a:gridCol>
                <a:gridCol w="4436534">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852776">
                  <a:extLst>
                    <a:ext uri="{9D8B030D-6E8A-4147-A177-3AD203B41FA5}">
                      <a16:colId xmlns:a16="http://schemas.microsoft.com/office/drawing/2014/main" val="20003"/>
                    </a:ext>
                  </a:extLst>
                </a:gridCol>
              </a:tblGrid>
              <a:tr h="809788">
                <a:tc gridSpan="4">
                  <a:txBody>
                    <a:bodyPr/>
                    <a:lstStyle/>
                    <a:p>
                      <a:pPr marL="0" marR="0" lvl="0" indent="0" algn="ctr" rtl="1">
                        <a:spcBef>
                          <a:spcPts val="0"/>
                        </a:spcBef>
                        <a:spcAft>
                          <a:spcPts val="0"/>
                        </a:spcAft>
                        <a:buNone/>
                      </a:pPr>
                      <a:r>
                        <a:rPr lang="ar-MA" sz="4800" b="1" u="none" strike="noStrike" cap="none" dirty="0">
                          <a:solidFill>
                            <a:schemeClr val="lt1"/>
                          </a:solidFill>
                          <a:latin typeface="Arial"/>
                          <a:ea typeface="Arial"/>
                          <a:cs typeface="Arial"/>
                          <a:sym typeface="Arial"/>
                        </a:rPr>
                        <a:t>أنشطة</a:t>
                      </a:r>
                      <a:r>
                        <a:rPr lang="ar-MA" sz="4800" b="1" u="none" strike="noStrike" cap="none" baseline="0" dirty="0">
                          <a:solidFill>
                            <a:schemeClr val="lt1"/>
                          </a:solidFill>
                          <a:latin typeface="Arial"/>
                          <a:ea typeface="Arial"/>
                          <a:cs typeface="Arial"/>
                          <a:sym typeface="Arial"/>
                        </a:rPr>
                        <a:t> حول الأعداد</a:t>
                      </a:r>
                      <a:endParaRPr sz="4800" b="1" u="none" strike="noStrike" cap="none" dirty="0">
                        <a:solidFill>
                          <a:schemeClr val="lt1"/>
                        </a:solidFill>
                        <a:latin typeface="Arial"/>
                        <a:ea typeface="Arial"/>
                        <a:cs typeface="Arial"/>
                        <a:sym typeface="Aria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206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24809">
                <a:tc>
                  <a:txBody>
                    <a:bodyPr/>
                    <a:lstStyle/>
                    <a:p>
                      <a:pPr marL="0" marR="0" lvl="0" indent="0" algn="ctr" rtl="0">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1</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ar-MA" sz="3200" b="1" u="none" strike="noStrike" cap="none" dirty="0">
                          <a:solidFill>
                            <a:srgbClr val="2B3468"/>
                          </a:solidFill>
                          <a:latin typeface="29LT Bukra Bold" panose="020B0604020202020204" charset="-78"/>
                          <a:cs typeface="29LT Bukra Bold" panose="020B0604020202020204" charset="-78"/>
                          <a:sym typeface="Arial"/>
                        </a:rPr>
                        <a:t>قراءة لوحة الأعداد </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5</a:t>
                      </a:r>
                      <a:endParaRPr sz="3200" b="1" u="none" strike="noStrike" cap="none" dirty="0">
                        <a:solidFill>
                          <a:srgbClr val="2B3468"/>
                        </a:solidFill>
                        <a:latin typeface="29LT Bukra Bold" panose="020B0604020202020204" charset="-78"/>
                        <a:ea typeface="Arial"/>
                        <a:cs typeface="29LT Bukra Bold" panose="020B0604020202020204" charset="-78"/>
                        <a:sym typeface="Arial"/>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u="none" strike="noStrike" cap="none" dirty="0">
                          <a:solidFill>
                            <a:srgbClr val="2B3468"/>
                          </a:solidFill>
                          <a:latin typeface="29LT Bukra Bold" panose="020B0604020202020204" charset="-78"/>
                          <a:ea typeface="Arial"/>
                          <a:cs typeface="29LT Bukra Bold" panose="020B0604020202020204" charset="-78"/>
                          <a:sym typeface="Arial"/>
                        </a:rPr>
                        <a:t>عجلة الأعداد</a:t>
                      </a:r>
                      <a:endParaRPr lang="ar-MA"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153506">
                <a:tc>
                  <a:txBody>
                    <a:bodyPr/>
                    <a:lstStyle/>
                    <a:p>
                      <a:pPr marL="0" marR="0" lvl="0" indent="0" algn="ctr" rtl="0">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2</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u="none" strike="noStrike" cap="none" dirty="0">
                          <a:solidFill>
                            <a:srgbClr val="2B3468"/>
                          </a:solidFill>
                          <a:latin typeface="29LT Bukra Bold" panose="020B0604020202020204" charset="-78"/>
                          <a:ea typeface="Arial"/>
                          <a:cs typeface="29LT Bukra Bold" panose="020B0604020202020204" charset="-78"/>
                          <a:sym typeface="Arial"/>
                        </a:rPr>
                        <a:t>الأعداد بالخشيبات والحزم</a:t>
                      </a:r>
                      <a:endParaRPr lang="ar-MA"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6</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u="none" strike="noStrike" cap="none" dirty="0">
                          <a:solidFill>
                            <a:srgbClr val="2B3468"/>
                          </a:solidFill>
                          <a:latin typeface="29LT Bukra Bold" panose="020B0604020202020204" charset="-78"/>
                          <a:cs typeface="29LT Bukra Bold" panose="020B0604020202020204" charset="-78"/>
                          <a:sym typeface="Arial"/>
                        </a:rPr>
                        <a:t>الأعداد</a:t>
                      </a:r>
                      <a:r>
                        <a:rPr lang="ar-MA" sz="3200" b="1" u="none" strike="noStrike" cap="none" baseline="0" dirty="0">
                          <a:solidFill>
                            <a:srgbClr val="2B3468"/>
                          </a:solidFill>
                          <a:latin typeface="29LT Bukra Bold" panose="020B0604020202020204" charset="-78"/>
                          <a:cs typeface="29LT Bukra Bold" panose="020B0604020202020204" charset="-78"/>
                          <a:sym typeface="Arial"/>
                        </a:rPr>
                        <a:t> باستخدام لعبة النقود</a:t>
                      </a:r>
                      <a:endParaRPr lang="ar-MA"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24809">
                <a:tc>
                  <a:txBody>
                    <a:bodyPr/>
                    <a:lstStyle/>
                    <a:p>
                      <a:pPr marL="0" marR="0" lvl="0" indent="0" algn="ctr" rtl="0">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3</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solidFill>
                            <a:srgbClr val="2B3468"/>
                          </a:solidFill>
                          <a:latin typeface="29LT Bukra Bold" panose="020B0604020202020204" charset="-78"/>
                          <a:cs typeface="29LT Bukra Bold" panose="020B0604020202020204" charset="-78"/>
                        </a:rPr>
                        <a:t>المعداد الورقي </a:t>
                      </a: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7</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u="none" strike="noStrike" cap="none" dirty="0">
                          <a:solidFill>
                            <a:srgbClr val="2B3468"/>
                          </a:solidFill>
                          <a:latin typeface="29LT Bukra Bold" panose="020B0604020202020204" charset="-78"/>
                          <a:ea typeface="Arial"/>
                          <a:cs typeface="29LT Bukra Bold" panose="020B0604020202020204" charset="-78"/>
                          <a:sym typeface="Arial"/>
                        </a:rPr>
                        <a:t>لوحة تفكيك الأعداد</a:t>
                      </a: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393823">
                <a:tc>
                  <a:txBody>
                    <a:bodyPr/>
                    <a:lstStyle/>
                    <a:p>
                      <a:pPr marL="0" marR="0" lvl="0" indent="0" algn="ctr" rtl="0">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4</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u="none" strike="noStrike" cap="none" dirty="0">
                          <a:solidFill>
                            <a:srgbClr val="2B3468"/>
                          </a:solidFill>
                          <a:latin typeface="29LT Bukra Bold" panose="020B0604020202020204" charset="-78"/>
                          <a:ea typeface="Arial"/>
                          <a:cs typeface="29LT Bukra Bold" panose="020B0604020202020204" charset="-78"/>
                          <a:sym typeface="Arial"/>
                        </a:rPr>
                        <a:t>الفرقعة والتصفيق</a:t>
                      </a:r>
                      <a:endParaRPr lang="ar-MA"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1">
                        <a:spcBef>
                          <a:spcPts val="0"/>
                        </a:spcBef>
                        <a:spcAft>
                          <a:spcPts val="0"/>
                        </a:spcAft>
                        <a:buNone/>
                      </a:pPr>
                      <a:r>
                        <a:rPr lang="en-IN" sz="3200" b="1" u="none" strike="noStrike" cap="none" dirty="0">
                          <a:solidFill>
                            <a:srgbClr val="2B3468"/>
                          </a:solidFill>
                          <a:latin typeface="29LT Bukra Bold" panose="020B0604020202020204" charset="-78"/>
                          <a:ea typeface="Arial"/>
                          <a:cs typeface="29LT Bukra Bold" panose="020B0604020202020204" charset="-78"/>
                          <a:sym typeface="Arial"/>
                        </a:rPr>
                        <a:t>8</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u="none" strike="noStrike" cap="none" dirty="0">
                          <a:solidFill>
                            <a:srgbClr val="2B3468"/>
                          </a:solidFill>
                          <a:latin typeface="29LT Bukra Bold" panose="020B0604020202020204" charset="-78"/>
                          <a:cs typeface="29LT Bukra Bold" panose="020B0604020202020204" charset="-78"/>
                          <a:sym typeface="Arial"/>
                        </a:rPr>
                        <a:t>تفكيك الأعداد باستخدام بطاقات التفكيك</a:t>
                      </a:r>
                      <a:endParaRPr lang="ar-MA"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393823">
                <a:tc>
                  <a:txBody>
                    <a:bodyPr/>
                    <a:lstStyle/>
                    <a:p>
                      <a:pPr marL="0" marR="0" lvl="0" indent="0" algn="ctr" rtl="0">
                        <a:spcBef>
                          <a:spcPts val="0"/>
                        </a:spcBef>
                        <a:spcAft>
                          <a:spcPts val="0"/>
                        </a:spcAft>
                        <a:buNone/>
                      </a:pPr>
                      <a:r>
                        <a:rPr lang="ar-MA" sz="3200" b="1" dirty="0">
                          <a:solidFill>
                            <a:srgbClr val="2B3468"/>
                          </a:solidFill>
                          <a:latin typeface="29LT Bukra Bold" panose="020B0604020202020204" charset="-78"/>
                          <a:cs typeface="29LT Bukra Bold" panose="020B0604020202020204" charset="-78"/>
                        </a:rPr>
                        <a:t>9</a:t>
                      </a:r>
                      <a:endParaRPr sz="3200" b="1" dirty="0">
                        <a:solidFill>
                          <a:srgbClr val="2B3468"/>
                        </a:solidFill>
                        <a:latin typeface="29LT Bukra Bold" panose="020B0604020202020204" charset="-78"/>
                        <a:cs typeface="29LT Bukra Bold" panose="020B0604020202020204" charset="-78"/>
                      </a:endParaRPr>
                    </a:p>
                  </a:txBody>
                  <a:tcPr marL="121925" marR="121925" marT="60950" marB="6095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solidFill>
                            <a:srgbClr val="2B3468"/>
                          </a:solidFill>
                          <a:latin typeface="29LT Bukra Bold" panose="020B0604020202020204" charset="-78"/>
                          <a:cs typeface="29LT Bukra Bold" panose="020B0604020202020204" charset="-78"/>
                        </a:rPr>
                        <a:t>ألعاب قراءة الأعداد :</a:t>
                      </a:r>
                    </a:p>
                  </a:txBody>
                  <a:tcPr marL="121925" marR="121925" marT="60950" marB="6095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rtl="1">
                        <a:spcBef>
                          <a:spcPts val="0"/>
                        </a:spcBef>
                        <a:spcAft>
                          <a:spcPts val="0"/>
                        </a:spcAft>
                        <a:buNone/>
                      </a:pPr>
                      <a:endParaRPr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MA" sz="3200" b="1" dirty="0">
                        <a:solidFill>
                          <a:srgbClr val="2B3468"/>
                        </a:solidFill>
                        <a:latin typeface="29LT Bukra Bold" panose="020B0604020202020204" charset="-78"/>
                        <a:cs typeface="29LT Bukra Bold" panose="020B0604020202020204" charset="-78"/>
                      </a:endParaRPr>
                    </a:p>
                  </a:txBody>
                  <a:tcPr marL="121925" marR="121925" marT="60950" marB="6095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3661448763"/>
                  </a:ext>
                </a:extLst>
              </a:tr>
            </a:tbl>
          </a:graphicData>
        </a:graphic>
      </p:graphicFrame>
      <p:sp>
        <p:nvSpPr>
          <p:cNvPr id="4" name="ZoneTexte 3">
            <a:extLst>
              <a:ext uri="{FF2B5EF4-FFF2-40B4-BE49-F238E27FC236}">
                <a16:creationId xmlns:a16="http://schemas.microsoft.com/office/drawing/2014/main" id="{2820C6B2-B6C2-C308-A75E-7377E7B34DA6}"/>
              </a:ext>
            </a:extLst>
          </p:cNvPr>
          <p:cNvSpPr txBox="1"/>
          <p:nvPr/>
        </p:nvSpPr>
        <p:spPr>
          <a:xfrm>
            <a:off x="566517" y="5296323"/>
            <a:ext cx="6163732" cy="830997"/>
          </a:xfrm>
          <a:prstGeom prst="rect">
            <a:avLst/>
          </a:prstGeom>
          <a:noFill/>
        </p:spPr>
        <p:txBody>
          <a:bodyPr wrap="square">
            <a:spAutoFit/>
          </a:bodyPr>
          <a:lstStyle/>
          <a:p>
            <a:pPr marL="0" marR="0" lvl="0" indent="-342900" algn="r" defTabSz="914400" rtl="1" eaLnBrk="1" fontAlgn="auto" latinLnBrk="0" hangingPunct="1">
              <a:lnSpc>
                <a:spcPct val="100000"/>
              </a:lnSpc>
              <a:spcBef>
                <a:spcPts val="0"/>
              </a:spcBef>
              <a:spcAft>
                <a:spcPts val="0"/>
              </a:spcAft>
              <a:buClrTx/>
              <a:buSzTx/>
              <a:buFontTx/>
              <a:buChar char="-"/>
              <a:tabLst/>
              <a:defRPr/>
            </a:pPr>
            <a:r>
              <a:rPr kumimoji="0" lang="ar-MA" sz="2400" b="0" i="0" u="none" strike="noStrike" kern="1200" cap="none" spc="0" normalizeH="0" baseline="0" noProof="0" dirty="0">
                <a:ln>
                  <a:noFill/>
                </a:ln>
                <a:solidFill>
                  <a:srgbClr val="2B3468"/>
                </a:solidFill>
                <a:effectLst/>
                <a:uLnTx/>
                <a:uFillTx/>
                <a:latin typeface="29LT Bukra Regular" panose="020B0604020202020204" charset="-78"/>
                <a:ea typeface="+mn-ea"/>
                <a:cs typeface="29LT Bukra Regular" panose="020B0604020202020204" charset="-78"/>
                <a:sym typeface="Arial"/>
              </a:rPr>
              <a:t>لعبة القفز على الأعداد (الحجلة)؛</a:t>
            </a:r>
            <a:r>
              <a:rPr kumimoji="0" lang="fr-FR" sz="2400" b="0" i="0" u="none" strike="noStrike" kern="1200" cap="none" spc="0" normalizeH="0" baseline="0" noProof="0" dirty="0">
                <a:ln>
                  <a:noFill/>
                </a:ln>
                <a:solidFill>
                  <a:srgbClr val="2B3468"/>
                </a:solidFill>
                <a:effectLst/>
                <a:uLnTx/>
                <a:uFillTx/>
                <a:latin typeface="29LT Bukra Regular" panose="020B0604020202020204" charset="-78"/>
                <a:ea typeface="+mn-ea"/>
                <a:cs typeface="29LT Bukra Regular" panose="020B0604020202020204" charset="-78"/>
                <a:sym typeface="Arial"/>
              </a:rPr>
              <a:t> </a:t>
            </a:r>
            <a:endParaRPr kumimoji="0" lang="ar-MA" sz="2400" b="0" i="0" u="none" strike="noStrike" kern="1200" cap="none" spc="0" normalizeH="0" baseline="0" noProof="0" dirty="0">
              <a:ln>
                <a:noFill/>
              </a:ln>
              <a:solidFill>
                <a:srgbClr val="2B3468"/>
              </a:solidFill>
              <a:effectLst/>
              <a:uLnTx/>
              <a:uFillTx/>
              <a:latin typeface="29LT Bukra Regular" panose="020B0604020202020204" charset="-78"/>
              <a:ea typeface="+mn-ea"/>
              <a:cs typeface="29LT Bukra Regular" panose="020B0604020202020204" charset="-78"/>
              <a:sym typeface="Arial"/>
            </a:endParaRPr>
          </a:p>
          <a:p>
            <a:pPr marL="0" marR="0" lvl="0" indent="-342900" algn="r" defTabSz="914400" rtl="1" eaLnBrk="1" fontAlgn="auto" latinLnBrk="0" hangingPunct="1">
              <a:lnSpc>
                <a:spcPct val="100000"/>
              </a:lnSpc>
              <a:spcBef>
                <a:spcPts val="0"/>
              </a:spcBef>
              <a:spcAft>
                <a:spcPts val="0"/>
              </a:spcAft>
              <a:buClrTx/>
              <a:buSzTx/>
              <a:buFontTx/>
              <a:buChar char="-"/>
              <a:tabLst/>
              <a:defRPr/>
            </a:pPr>
            <a:r>
              <a:rPr kumimoji="0" lang="ar-MA" sz="2400" b="0" i="0" u="none" strike="noStrike" kern="1200" cap="none" spc="0" normalizeH="0" baseline="0" noProof="0" dirty="0">
                <a:ln>
                  <a:noFill/>
                </a:ln>
                <a:solidFill>
                  <a:srgbClr val="2B3468"/>
                </a:solidFill>
                <a:effectLst/>
                <a:uLnTx/>
                <a:uFillTx/>
                <a:latin typeface="29LT Bukra Regular" panose="020B0604020202020204" charset="-78"/>
                <a:ea typeface="+mn-ea"/>
                <a:cs typeface="29LT Bukra Regular" panose="020B0604020202020204" charset="-78"/>
                <a:sym typeface="Arial"/>
              </a:rPr>
              <a:t>العنكبوت. </a:t>
            </a:r>
          </a:p>
        </p:txBody>
      </p:sp>
    </p:spTree>
    <p:extLst>
      <p:ext uri="{BB962C8B-B14F-4D97-AF65-F5344CB8AC3E}">
        <p14:creationId xmlns:p14="http://schemas.microsoft.com/office/powerpoint/2010/main" val="239398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55"/>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838201" y="345810"/>
            <a:ext cx="5120561" cy="1325563"/>
          </a:xfrm>
          <a:prstGeom prst="flowChartAlternateProcess">
            <a:avLst/>
          </a:prstGeom>
        </p:spPr>
        <p:txBody>
          <a:bodyPr spcFirstLastPara="1" vert="horz" lIns="91440" tIns="45720" rIns="91440" bIns="45720" rtlCol="0" anchor="ctr" anchorCtr="0">
            <a:normAutofit fontScale="92500" lnSpcReduction="10000"/>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نشاط</a:t>
            </a:r>
            <a:r>
              <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قراءة لوحة الأعداد</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182257"/>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sp>
        <p:nvSpPr>
          <p:cNvPr id="1038" name="Oval 103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039" name="Arc 1038">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0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87;p20">
            <a:extLst>
              <a:ext uri="{FF2B5EF4-FFF2-40B4-BE49-F238E27FC236}">
                <a16:creationId xmlns:a16="http://schemas.microsoft.com/office/drawing/2014/main" id="{C4E317F3-D695-59C4-DB2F-2E3C50848A9E}"/>
              </a:ext>
            </a:extLst>
          </p:cNvPr>
          <p:cNvPicPr preferRelativeResize="0"/>
          <p:nvPr/>
        </p:nvPicPr>
        <p:blipFill rotWithShape="1">
          <a:blip r:embed="rId2">
            <a:alphaModFix/>
            <a:extLst>
              <a:ext uri="{BEBA8EAE-BF5A-486C-A8C5-ECC9F3942E4B}">
                <a14:imgProps xmlns:a14="http://schemas.microsoft.com/office/drawing/2010/main">
                  <a14:imgLayer r:embed="rId3">
                    <a14:imgEffect>
                      <a14:saturation sat="400000"/>
                    </a14:imgEffect>
                  </a14:imgLayer>
                </a14:imgProps>
              </a:ext>
            </a:extLst>
          </a:blip>
          <a:srcRect/>
          <a:stretch/>
        </p:blipFill>
        <p:spPr>
          <a:xfrm>
            <a:off x="2844800" y="127000"/>
            <a:ext cx="6921500" cy="6604000"/>
          </a:xfrm>
          <a:prstGeom prst="rect">
            <a:avLst/>
          </a:prstGeom>
          <a:noFill/>
          <a:ln>
            <a:noFill/>
          </a:ln>
        </p:spPr>
      </p:pic>
    </p:spTree>
    <p:extLst>
      <p:ext uri="{BB962C8B-B14F-4D97-AF65-F5344CB8AC3E}">
        <p14:creationId xmlns:p14="http://schemas.microsoft.com/office/powerpoint/2010/main" val="1119189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3235638" y="2476964"/>
            <a:ext cx="572072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1. تقديم بطاقة نشاط قراءة لوحة الأعداد</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73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2" name="Image 1">
            <a:extLst>
              <a:ext uri="{FF2B5EF4-FFF2-40B4-BE49-F238E27FC236}">
                <a16:creationId xmlns:a16="http://schemas.microsoft.com/office/drawing/2014/main" id="{B516431A-8340-6396-EDFE-9FC47BD4FA01}"/>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12" name="Tableau 4">
            <a:extLst>
              <a:ext uri="{FF2B5EF4-FFF2-40B4-BE49-F238E27FC236}">
                <a16:creationId xmlns:a16="http://schemas.microsoft.com/office/drawing/2014/main" id="{53C878C2-E8A6-1311-0B51-C422AAFD8F74}"/>
              </a:ext>
            </a:extLst>
          </p:cNvPr>
          <p:cNvGraphicFramePr>
            <a:graphicFrameLocks noGrp="1"/>
          </p:cNvGraphicFramePr>
          <p:nvPr/>
        </p:nvGraphicFramePr>
        <p:xfrm>
          <a:off x="393860" y="969792"/>
          <a:ext cx="11582239" cy="3004889"/>
        </p:xfrm>
        <a:graphic>
          <a:graphicData uri="http://schemas.openxmlformats.org/drawingml/2006/table">
            <a:tbl>
              <a:tblPr firstRow="1" bandRow="1">
                <a:tableStyleId>{5940675A-B579-460E-94D1-54222C63F5DA}</a:tableStyleId>
              </a:tblPr>
              <a:tblGrid>
                <a:gridCol w="8389080">
                  <a:extLst>
                    <a:ext uri="{9D8B030D-6E8A-4147-A177-3AD203B41FA5}">
                      <a16:colId xmlns:a16="http://schemas.microsoft.com/office/drawing/2014/main" val="2904711255"/>
                    </a:ext>
                  </a:extLst>
                </a:gridCol>
                <a:gridCol w="3193159">
                  <a:extLst>
                    <a:ext uri="{9D8B030D-6E8A-4147-A177-3AD203B41FA5}">
                      <a16:colId xmlns:a16="http://schemas.microsoft.com/office/drawing/2014/main" val="3971960171"/>
                    </a:ext>
                  </a:extLst>
                </a:gridCol>
              </a:tblGrid>
              <a:tr h="943422">
                <a:tc>
                  <a:txBody>
                    <a:bodyPr/>
                    <a:lstStyle/>
                    <a:p>
                      <a:pPr algn="ctr" defTabSz="914400" rtl="1" eaLnBrk="1" latinLnBrk="0" hangingPunct="1">
                        <a:lnSpc>
                          <a:spcPct val="150000"/>
                        </a:lnSpc>
                      </a:pPr>
                      <a:r>
                        <a:rPr lang="ar-MA" sz="2400" b="1" kern="1200" dirty="0">
                          <a:solidFill>
                            <a:srgbClr val="002060"/>
                          </a:solidFill>
                          <a:latin typeface="29LT Bukra Regular" panose="020B0604020202020204" charset="-78"/>
                          <a:ea typeface="+mn-ea"/>
                          <a:cs typeface="29LT Bukra Regular" panose="020B0604020202020204" charset="-78"/>
                        </a:rPr>
                        <a:t>تعرف الأعداد من 1 إلى 99 وفهم الخاصيات في الأعداد.</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29LT Bukra Regular" panose="020B0604020202020204" charset="-78"/>
                          <a:cs typeface="29LT Bukra Regular" panose="020B0604020202020204" charset="-78"/>
                        </a:rPr>
                        <a:t>أهداف النشاط</a:t>
                      </a:r>
                      <a:endParaRPr lang="fr-MA" sz="3200" b="1" dirty="0">
                        <a:solidFill>
                          <a:schemeClr val="bg1"/>
                        </a:solidFill>
                        <a:latin typeface="29LT Bukra Regular" panose="020B0604020202020204" charset="-78"/>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3445012868"/>
                  </a:ext>
                </a:extLst>
              </a:tr>
              <a:tr h="943422">
                <a:tc>
                  <a:txBody>
                    <a:bodyPr/>
                    <a:lstStyle/>
                    <a:p>
                      <a:pPr algn="ctr" defTabSz="914400" rtl="1" eaLnBrk="1" latinLnBrk="0" hangingPunct="1">
                        <a:lnSpc>
                          <a:spcPct val="150000"/>
                        </a:lnSpc>
                      </a:pPr>
                      <a:r>
                        <a:rPr lang="ar-MA" sz="2400" b="1" kern="1200" dirty="0">
                          <a:solidFill>
                            <a:srgbClr val="002060"/>
                          </a:solidFill>
                          <a:latin typeface="29LT Bukra Regular" panose="020B0604020202020204" charset="-78"/>
                          <a:ea typeface="+mn-ea"/>
                          <a:cs typeface="29LT Bukra Regular" panose="020B0604020202020204" charset="-78"/>
                        </a:rPr>
                        <a:t> لوحة الأعداد 1 إلى 100 (اللوحة الجدارية واللوحات الفردية الخاصة بالمتعلمين)</a:t>
                      </a:r>
                      <a:endParaRPr lang="fr-FR" sz="2400" b="1" kern="1200" dirty="0">
                        <a:solidFill>
                          <a:srgbClr val="002060"/>
                        </a:solidFill>
                        <a:latin typeface="29LT Bukra Regular" panose="020B0604020202020204" charset="-78"/>
                        <a:ea typeface="+mn-ea"/>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29LT Bukra Regular" panose="020B0604020202020204" charset="-78"/>
                          <a:cs typeface="29LT Bukra Regular" panose="020B0604020202020204" charset="-78"/>
                        </a:rPr>
                        <a:t>المعينات الديداكتيكية</a:t>
                      </a:r>
                      <a:endParaRPr lang="fr-MA" sz="3200" b="1" dirty="0">
                        <a:solidFill>
                          <a:schemeClr val="bg1"/>
                        </a:solidFill>
                        <a:latin typeface="29LT Bukra Regular" panose="020B0604020202020204" charset="-78"/>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rgbClr val="002060"/>
                          </a:solidFill>
                          <a:latin typeface="29LT Bukra Regular" panose="020B0604020202020204" charset="-78"/>
                          <a:ea typeface="+mn-ea"/>
                          <a:cs typeface="29LT Bukra Regular" panose="020B0604020202020204" charset="-78"/>
                        </a:rPr>
                        <a:t> </a:t>
                      </a:r>
                      <a:r>
                        <a:rPr lang="ar-MA" sz="3200" b="1" kern="1200" dirty="0">
                          <a:solidFill>
                            <a:srgbClr val="002060"/>
                          </a:solidFill>
                          <a:latin typeface="29LT Bukra Regular" panose="020B0604020202020204" charset="-78"/>
                          <a:ea typeface="+mn-ea"/>
                          <a:cs typeface="29LT Bukra Regular" panose="020B0604020202020204" charset="-78"/>
                        </a:rPr>
                        <a:t>10 دقائق</a:t>
                      </a:r>
                      <a:endParaRPr lang="fr-MA" sz="3200" b="1" kern="1200" dirty="0">
                        <a:solidFill>
                          <a:srgbClr val="002060"/>
                        </a:solidFill>
                        <a:latin typeface="29LT Bukra Regular" panose="020B0604020202020204" charset="-78"/>
                        <a:ea typeface="+mn-ea"/>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29LT Bukra Regular" panose="020B0604020202020204" charset="-78"/>
                          <a:cs typeface="29LT Bukra Regular" panose="020B0604020202020204" charset="-78"/>
                        </a:rPr>
                        <a:t>المدة الزمنية</a:t>
                      </a:r>
                      <a:endParaRPr lang="fr-MA" sz="3200" b="1" dirty="0">
                        <a:solidFill>
                          <a:schemeClr val="bg1"/>
                        </a:solidFill>
                        <a:latin typeface="29LT Bukra Regular" panose="020B0604020202020204" charset="-78"/>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3089371680"/>
                  </a:ext>
                </a:extLst>
              </a:tr>
            </a:tbl>
          </a:graphicData>
        </a:graphic>
      </p:graphicFrame>
      <p:pic>
        <p:nvPicPr>
          <p:cNvPr id="4" name="Google Shape;587;p20">
            <a:extLst>
              <a:ext uri="{FF2B5EF4-FFF2-40B4-BE49-F238E27FC236}">
                <a16:creationId xmlns:a16="http://schemas.microsoft.com/office/drawing/2014/main" id="{1A6E450C-5D34-FD32-6CD8-F83B7F3E4409}"/>
              </a:ext>
            </a:extLst>
          </p:cNvPr>
          <p:cNvPicPr preferRelativeResize="0"/>
          <p:nvPr/>
        </p:nvPicPr>
        <p:blipFill rotWithShape="1">
          <a:blip r:embed="rId4">
            <a:alphaModFix/>
          </a:blip>
          <a:srcRect/>
          <a:stretch/>
        </p:blipFill>
        <p:spPr>
          <a:xfrm>
            <a:off x="3282920" y="4168216"/>
            <a:ext cx="3249109" cy="2575483"/>
          </a:xfrm>
          <a:prstGeom prst="rect">
            <a:avLst/>
          </a:prstGeom>
          <a:noFill/>
          <a:ln>
            <a:solidFill>
              <a:srgbClr val="70B1B6"/>
            </a:solidFill>
          </a:ln>
        </p:spPr>
      </p:pic>
      <p:pic>
        <p:nvPicPr>
          <p:cNvPr id="3" name="Google Shape;588;p20">
            <a:extLst>
              <a:ext uri="{FF2B5EF4-FFF2-40B4-BE49-F238E27FC236}">
                <a16:creationId xmlns:a16="http://schemas.microsoft.com/office/drawing/2014/main" id="{B746E445-4F53-158C-C7A3-F7987A4A3653}"/>
              </a:ext>
            </a:extLst>
          </p:cNvPr>
          <p:cNvPicPr preferRelativeResize="0"/>
          <p:nvPr/>
        </p:nvPicPr>
        <p:blipFill rotWithShape="1">
          <a:blip r:embed="rId5">
            <a:alphaModFix/>
          </a:blip>
          <a:srcRect/>
          <a:stretch/>
        </p:blipFill>
        <p:spPr>
          <a:xfrm flipH="1">
            <a:off x="6096000" y="4602110"/>
            <a:ext cx="1897796" cy="2198740"/>
          </a:xfrm>
          <a:prstGeom prst="rect">
            <a:avLst/>
          </a:prstGeom>
          <a:noFill/>
          <a:ln>
            <a:noFill/>
          </a:ln>
        </p:spPr>
      </p:pic>
      <p:pic>
        <p:nvPicPr>
          <p:cNvPr id="7" name="Graphic 6" descr="Alarm clock with solid fill">
            <a:extLst>
              <a:ext uri="{FF2B5EF4-FFF2-40B4-BE49-F238E27FC236}">
                <a16:creationId xmlns:a16="http://schemas.microsoft.com/office/drawing/2014/main" id="{BAD4783D-7A14-1D2B-402A-2B6FFAFFEEFE}"/>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54988" y="3149105"/>
            <a:ext cx="859982" cy="688274"/>
          </a:xfrm>
          <a:prstGeom prst="rect">
            <a:avLst/>
          </a:prstGeom>
        </p:spPr>
      </p:pic>
      <p:grpSp>
        <p:nvGrpSpPr>
          <p:cNvPr id="5" name="Groupe 2">
            <a:extLst>
              <a:ext uri="{FF2B5EF4-FFF2-40B4-BE49-F238E27FC236}">
                <a16:creationId xmlns:a16="http://schemas.microsoft.com/office/drawing/2014/main" id="{7E6C89B3-7D51-F4E1-035B-0E3F87903908}"/>
              </a:ext>
            </a:extLst>
          </p:cNvPr>
          <p:cNvGrpSpPr/>
          <p:nvPr/>
        </p:nvGrpSpPr>
        <p:grpSpPr>
          <a:xfrm>
            <a:off x="0" y="-2019"/>
            <a:ext cx="12192001" cy="720000"/>
            <a:chOff x="-1" y="-7018"/>
            <a:chExt cx="12192001" cy="720000"/>
          </a:xfrm>
        </p:grpSpPr>
        <p:sp>
          <p:nvSpPr>
            <p:cNvPr id="9" name="Google Shape;146;p4">
              <a:extLst>
                <a:ext uri="{FF2B5EF4-FFF2-40B4-BE49-F238E27FC236}">
                  <a16:creationId xmlns:a16="http://schemas.microsoft.com/office/drawing/2014/main" id="{361C4EDF-AB31-6B50-18F8-903086D1177F}"/>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1.  قراءة لوحة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8CC06152-6CAD-1F8D-C8FD-3F5E50531B45}"/>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7191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9" name="Image 8">
            <a:extLst>
              <a:ext uri="{FF2B5EF4-FFF2-40B4-BE49-F238E27FC236}">
                <a16:creationId xmlns:a16="http://schemas.microsoft.com/office/drawing/2014/main" id="{65F552A0-C193-2536-9BA3-BC1AC983BD20}"/>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6054418"/>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latin typeface="29LT Bukra Regular" panose="020B0604020202020204" charset="-78"/>
                          <a:cs typeface="29LT Bukra Regular" panose="020B0604020202020204" charset="-78"/>
                        </a:rPr>
                        <a:t>سيرورة الإنجاز</a:t>
                      </a:r>
                      <a:endParaRPr lang="fr-MA" sz="3200" b="1" dirty="0">
                        <a:latin typeface="29LT Bukra Regular" panose="020B0604020202020204" charset="-78"/>
                        <a:cs typeface="29LT Bukra Regular"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latin typeface="29LT Bukra Regular" panose="020B0604020202020204" charset="-78"/>
                          <a:cs typeface="29LT Bukra Regular" panose="020B0604020202020204" charset="-78"/>
                        </a:rPr>
                        <a:t>تنظيم وإعداد الفضاء؛ تحضير المعينات الديداكتيكية؛ جذب انتباه المتعلمين؛ التصريح بأهداف النشاط.</a:t>
                      </a:r>
                      <a:endParaRPr lang="fr-MA" sz="2400" b="1" dirty="0">
                        <a:latin typeface="29LT Bukra Regular" panose="020B0604020202020204" charset="-78"/>
                        <a:cs typeface="29LT Bukra Regular"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latin typeface="29LT Bukra Regular" panose="020B0604020202020204" charset="-78"/>
                          <a:cs typeface="29LT Bukra Regular" panose="020B0604020202020204" charset="-78"/>
                        </a:rPr>
                        <a:t>التهيئة</a:t>
                      </a:r>
                      <a:endParaRPr lang="fr-MA" b="1" dirty="0">
                        <a:latin typeface="29LT Bukra Regular" panose="020B0604020202020204" charset="-78"/>
                        <a:cs typeface="29LT Bukra Regular"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29LT Bukra Regular" panose="020B0604020202020204" charset="-78"/>
                          <a:cs typeface="29LT Bukra Regular" panose="020B0604020202020204" charset="-78"/>
                        </a:rPr>
                        <a:t>1) النمذجة</a:t>
                      </a:r>
                      <a:endParaRPr lang="fr-MA" sz="2800" b="1" kern="1200" dirty="0">
                        <a:solidFill>
                          <a:schemeClr val="tx1"/>
                        </a:solidFill>
                        <a:latin typeface="29LT Bukra Regular" panose="020B0604020202020204" charset="-78"/>
                        <a:ea typeface="+mn-ea"/>
                        <a:cs typeface="29LT Bukra Regular"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29LT Bukra Regular" panose="020B0604020202020204" charset="-78"/>
                        <a:ea typeface="+mn-ea"/>
                        <a:cs typeface="29LT Bukra Regular" panose="020B0604020202020204" charset="-7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2976102" y="3058766"/>
            <a:ext cx="8790448" cy="3576428"/>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يقوم الميسر(ة) بنمذجة النشاط:</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يقوم بتعليق لوحة قراءة الاعداد في مكان  يسهل على الجميع رؤيته.</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يصرح بالنشاط الذي سينمذجه وحث المتعلمين على الانصات الجيد ومتابعة ما يقوم به. دون الترديد مع الميسر.</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يقول : سأشير بأصبعي (أو بأداة خاصة) أسفل كل عدد مع قراءة الأعداد . لاحظوا كيف أقرأ الأعداد .</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يقرأ بعض الاعداد من لوحة قراءة الأعداد حسب خاصية معينة . يمكن أن يقرأ الاعداد مرة أو يكررها بتأن مرتين.</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مثلا: يقرأ الاعداد من 1إلى 20 .</a:t>
            </a:r>
          </a:p>
        </p:txBody>
      </p:sp>
      <p:pic>
        <p:nvPicPr>
          <p:cNvPr id="8" name="Picture 7">
            <a:extLst>
              <a:ext uri="{FF2B5EF4-FFF2-40B4-BE49-F238E27FC236}">
                <a16:creationId xmlns:a16="http://schemas.microsoft.com/office/drawing/2014/main" id="{313E1F6E-A160-009D-5E15-948DF5F85C7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33350" y="2932858"/>
            <a:ext cx="2709402" cy="3081930"/>
          </a:xfrm>
          <a:prstGeom prst="rect">
            <a:avLst/>
          </a:prstGeom>
        </p:spPr>
      </p:pic>
      <p:grpSp>
        <p:nvGrpSpPr>
          <p:cNvPr id="10" name="Groupe 2">
            <a:extLst>
              <a:ext uri="{FF2B5EF4-FFF2-40B4-BE49-F238E27FC236}">
                <a16:creationId xmlns:a16="http://schemas.microsoft.com/office/drawing/2014/main" id="{28862BF1-4249-9FDD-2D06-0EC527C71E2C}"/>
              </a:ext>
            </a:extLst>
          </p:cNvPr>
          <p:cNvGrpSpPr/>
          <p:nvPr/>
        </p:nvGrpSpPr>
        <p:grpSpPr>
          <a:xfrm>
            <a:off x="0" y="-2019"/>
            <a:ext cx="12192001" cy="720000"/>
            <a:chOff x="-1" y="-7018"/>
            <a:chExt cx="12192001" cy="720000"/>
          </a:xfrm>
        </p:grpSpPr>
        <p:sp>
          <p:nvSpPr>
            <p:cNvPr id="11" name="Google Shape;146;p4">
              <a:extLst>
                <a:ext uri="{FF2B5EF4-FFF2-40B4-BE49-F238E27FC236}">
                  <a16:creationId xmlns:a16="http://schemas.microsoft.com/office/drawing/2014/main" id="{3CBA2728-7427-A5D1-BFDB-F5613D591092}"/>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1.  قراءة لوحة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64CDC5F0-D2E3-7F54-E432-DC3AF0AD3133}"/>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1793201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30CB1E8D-FE6A-520B-44F6-1CC27676BBE7}"/>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2399" y="8636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4484673" y="1888034"/>
            <a:ext cx="7325805" cy="3892861"/>
          </a:xfrm>
          <a:prstGeom prst="rect">
            <a:avLst/>
          </a:prstGeom>
          <a:noFill/>
        </p:spPr>
        <p:txBody>
          <a:bodyPr wrap="square" rtlCol="0">
            <a:spAutoFit/>
          </a:bodyPr>
          <a:lstStyle/>
          <a:p>
            <a:pPr marL="342900" marR="0" lvl="0" indent="-3429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بعد النمذجة من المتعلمين التقدم للممارسة الموجهة قائلا : والآن من سيقرأ مثلي ؟ </a:t>
            </a:r>
          </a:p>
          <a:p>
            <a:pPr marL="342900" marR="0" lvl="0" indent="-3429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يحرص كل يوم على إشراك متعلمين جدد للقيام بالعملية.</a:t>
            </a:r>
          </a:p>
          <a:p>
            <a:pPr marL="342900" marR="0" lvl="0" indent="-3429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مجهوداتهم المبذولة.</a:t>
            </a:r>
          </a:p>
          <a:p>
            <a:pPr marL="342900" marR="0" lvl="0" indent="-3429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يعيد استثمار نفس السيرورة  في كل حصة مع تنويع خاصيات ونمط قراءة الأعداد.</a:t>
            </a:r>
          </a:p>
        </p:txBody>
      </p:sp>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48F48B1-9CBA-7FFE-1BC8-4CAB908A3DED}"/>
              </a:ext>
            </a:extLst>
          </p:cNvPr>
          <p:cNvPicPr>
            <a:picLocks noChangeAspect="1"/>
          </p:cNvPicPr>
          <p:nvPr/>
        </p:nvPicPr>
        <p:blipFill rotWithShape="1">
          <a:blip r:embed="rId4">
            <a:clrChange>
              <a:clrFrom>
                <a:srgbClr val="FFFFFF"/>
              </a:clrFrom>
              <a:clrTo>
                <a:srgbClr val="FFFFFF">
                  <a:alpha val="0"/>
                </a:srgbClr>
              </a:clrTo>
            </a:clrChange>
          </a:blip>
          <a:srcRect l="5024"/>
          <a:stretch/>
        </p:blipFill>
        <p:spPr>
          <a:xfrm>
            <a:off x="317501" y="1888034"/>
            <a:ext cx="3963452" cy="4381413"/>
          </a:xfrm>
          <a:prstGeom prst="rect">
            <a:avLst/>
          </a:prstGeom>
        </p:spPr>
      </p:pic>
      <p:grpSp>
        <p:nvGrpSpPr>
          <p:cNvPr id="4" name="Groupe 2">
            <a:extLst>
              <a:ext uri="{FF2B5EF4-FFF2-40B4-BE49-F238E27FC236}">
                <a16:creationId xmlns:a16="http://schemas.microsoft.com/office/drawing/2014/main" id="{D5539A31-3967-3854-24E4-8561F069E1EB}"/>
              </a:ext>
            </a:extLst>
          </p:cNvPr>
          <p:cNvGrpSpPr/>
          <p:nvPr/>
        </p:nvGrpSpPr>
        <p:grpSpPr>
          <a:xfrm>
            <a:off x="0" y="-2019"/>
            <a:ext cx="12192001" cy="720000"/>
            <a:chOff x="-1" y="-7018"/>
            <a:chExt cx="12192001" cy="720000"/>
          </a:xfrm>
        </p:grpSpPr>
        <p:sp>
          <p:nvSpPr>
            <p:cNvPr id="7" name="Google Shape;146;p4">
              <a:extLst>
                <a:ext uri="{FF2B5EF4-FFF2-40B4-BE49-F238E27FC236}">
                  <a16:creationId xmlns:a16="http://schemas.microsoft.com/office/drawing/2014/main" id="{01EDF31B-AFA7-18E8-E4E7-D65DD7F4C677}"/>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1.  قراءة لوحة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0" name="Google Shape;146;p4">
              <a:extLst>
                <a:ext uri="{FF2B5EF4-FFF2-40B4-BE49-F238E27FC236}">
                  <a16:creationId xmlns:a16="http://schemas.microsoft.com/office/drawing/2014/main" id="{F74CC4A2-AF3C-D430-9F1F-8788FDE4B17E}"/>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41537738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EB1A72B1-A719-5537-2954-50F0C47B610A}"/>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5052" y="916023"/>
          <a:ext cx="11881896" cy="5765800"/>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74391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29LT Bukra Regular" panose="020B0604020202020204" charset="-78"/>
                          <a:ea typeface="+mn-ea"/>
                          <a:cs typeface="29LT Bukra Regular" panose="020B0604020202020204" charset="-78"/>
                        </a:rPr>
                        <a:t>3) </a:t>
                      </a:r>
                      <a:r>
                        <a:rPr lang="ar-MA" sz="2800" b="1" dirty="0">
                          <a:solidFill>
                            <a:schemeClr val="tx1"/>
                          </a:solidFill>
                          <a:latin typeface="29LT Bukra Regular" panose="020B0604020202020204" charset="-78"/>
                          <a:cs typeface="29LT Bukra Regular" panose="020B0604020202020204" charset="-78"/>
                        </a:rPr>
                        <a:t>الممارسة المستقلة </a:t>
                      </a:r>
                      <a:endParaRPr lang="fr-MA" sz="2800" b="1" dirty="0">
                        <a:solidFill>
                          <a:schemeClr val="tx1"/>
                        </a:solidFill>
                        <a:latin typeface="29LT Bukra Regular" panose="020B0604020202020204" charset="-78"/>
                        <a:cs typeface="29LT Bukra Regular"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956379">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74391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latin typeface="29LT Bukra Regular" panose="020B0604020202020204" charset="-78"/>
                          <a:cs typeface="29LT Bukra Regular" panose="020B0604020202020204" charset="-78"/>
                        </a:rPr>
                        <a:t>*موجهات عامة*</a:t>
                      </a:r>
                      <a:endParaRPr lang="fr-MA" sz="2800" b="1" dirty="0">
                        <a:latin typeface="29LT Bukra Regular" panose="020B0604020202020204" charset="-78"/>
                        <a:cs typeface="29LT Bukra Regular"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3321599">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B0F910-A9EC-7689-C763-B524B9CBC4D4}"/>
              </a:ext>
            </a:extLst>
          </p:cNvPr>
          <p:cNvSpPr txBox="1"/>
          <p:nvPr/>
        </p:nvSpPr>
        <p:spPr>
          <a:xfrm>
            <a:off x="476250" y="3595253"/>
            <a:ext cx="11239500" cy="2806666"/>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قراءة مجموعة من أعداد اللوحة باتباع نمط عد معين (من الأسفل إلى الأعلى؛ من اليسار إلى اليمين؛ قطريا؛ بشكل متعرج ...) </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الحرص على ربط هذا النشاط مع أنشطة أخرى لتعرف الأعداد باستعمال مناولات لعناصر ملموسة. مثلا: نشاط الأعداد باستعمال الحزم والخشيبات، لعبة النقر والتصفيق وعجلة الأعداد. </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العمل على منح المتعلمين الذين يجدون صعوبات في قراءة لوحة الاعداد وفق أنماط مختلفة، الوقت والفرص الكافية للتدرب وممارسة الأنشطة. </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التوقف عن نشاط قراءة لوحة الأعداد حالما يتحكم جميع المتعلمين في قراءة الأعداد من رقمين</a:t>
            </a:r>
            <a:endParaRPr kumimoji="0" lang="ar-MA"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14" name="Groupe 2">
            <a:extLst>
              <a:ext uri="{FF2B5EF4-FFF2-40B4-BE49-F238E27FC236}">
                <a16:creationId xmlns:a16="http://schemas.microsoft.com/office/drawing/2014/main" id="{CE69EBE3-1903-DA53-909F-7663F61333A1}"/>
              </a:ext>
            </a:extLst>
          </p:cNvPr>
          <p:cNvGrpSpPr/>
          <p:nvPr/>
        </p:nvGrpSpPr>
        <p:grpSpPr>
          <a:xfrm>
            <a:off x="0" y="-2019"/>
            <a:ext cx="12192001" cy="720000"/>
            <a:chOff x="-1" y="-7018"/>
            <a:chExt cx="12192001" cy="720000"/>
          </a:xfrm>
        </p:grpSpPr>
        <p:sp>
          <p:nvSpPr>
            <p:cNvPr id="15" name="Google Shape;146;p4">
              <a:extLst>
                <a:ext uri="{FF2B5EF4-FFF2-40B4-BE49-F238E27FC236}">
                  <a16:creationId xmlns:a16="http://schemas.microsoft.com/office/drawing/2014/main" id="{5DD35B0A-68B2-6ED1-2225-1F39AD01E6E7}"/>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1.  قراءة لوحة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6" name="Google Shape;146;p4">
              <a:extLst>
                <a:ext uri="{FF2B5EF4-FFF2-40B4-BE49-F238E27FC236}">
                  <a16:creationId xmlns:a16="http://schemas.microsoft.com/office/drawing/2014/main" id="{E0A0F567-1697-D036-7B21-80E1C90271B2}"/>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8174923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838201" y="345810"/>
            <a:ext cx="5120561" cy="1325563"/>
          </a:xfrm>
          <a:prstGeom prst="flowChartAlternateProcess">
            <a:avLst/>
          </a:prstGeom>
        </p:spPr>
        <p:txBody>
          <a:bodyPr spcFirstLastPara="1" vert="horz" lIns="91440" tIns="45720" rIns="91440" bIns="45720" rtlCol="0" anchor="ctr" anchorCtr="0">
            <a:normAutofit fontScale="92500" lnSpcReduction="10000"/>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الأعداد بالخشيبات والحزم</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182257"/>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70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3235638" y="2476964"/>
            <a:ext cx="572072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2. تقديم بطاقة نشاط الأعداد بالخشيبات والحزم</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62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1" name="Image 10">
            <a:extLst>
              <a:ext uri="{FF2B5EF4-FFF2-40B4-BE49-F238E27FC236}">
                <a16:creationId xmlns:a16="http://schemas.microsoft.com/office/drawing/2014/main" id="{5A0DCA8D-4B5B-2F18-591F-75BD01F63C71}"/>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4" name="Image 2">
            <a:extLst>
              <a:ext uri="{FF2B5EF4-FFF2-40B4-BE49-F238E27FC236}">
                <a16:creationId xmlns:a16="http://schemas.microsoft.com/office/drawing/2014/main" id="{4455EAB3-ADB8-3883-14DD-FAAAE0BD0C7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1966066" y="4163958"/>
            <a:ext cx="3049513" cy="2694042"/>
          </a:xfrm>
          <a:prstGeom prst="rect">
            <a:avLst/>
          </a:prstGeom>
        </p:spPr>
      </p:pic>
      <p:pic>
        <p:nvPicPr>
          <p:cNvPr id="5" name="Image 6">
            <a:extLst>
              <a:ext uri="{FF2B5EF4-FFF2-40B4-BE49-F238E27FC236}">
                <a16:creationId xmlns:a16="http://schemas.microsoft.com/office/drawing/2014/main" id="{6424BAB2-E64B-5666-AF16-A9B8A3FC592B}"/>
              </a:ext>
            </a:extLst>
          </p:cNvPr>
          <p:cNvPicPr>
            <a:picLocks noChangeAspect="1"/>
          </p:cNvPicPr>
          <p:nvPr/>
        </p:nvPicPr>
        <p:blipFill rotWithShape="1">
          <a:blip r:embed="rId6">
            <a:clrChange>
              <a:clrFrom>
                <a:srgbClr val="FFFFFF"/>
              </a:clrFrom>
              <a:clrTo>
                <a:srgbClr val="FFFFFF">
                  <a:alpha val="0"/>
                </a:srgbClr>
              </a:clrTo>
            </a:clrChange>
          </a:blip>
          <a:srcRect l="2365" t="11904" r="881"/>
          <a:stretch/>
        </p:blipFill>
        <p:spPr>
          <a:xfrm>
            <a:off x="5344819" y="4765567"/>
            <a:ext cx="3663207" cy="1699738"/>
          </a:xfrm>
          <a:prstGeom prst="rect">
            <a:avLst/>
          </a:prstGeom>
        </p:spPr>
      </p:pic>
      <p:pic>
        <p:nvPicPr>
          <p:cNvPr id="8" name="Graphic 7" descr="Alarm clock with solid fill">
            <a:extLst>
              <a:ext uri="{FF2B5EF4-FFF2-40B4-BE49-F238E27FC236}">
                <a16:creationId xmlns:a16="http://schemas.microsoft.com/office/drawing/2014/main" id="{17D73FAE-5D65-AB66-5DA7-309F0F815A4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31149" y="2902070"/>
            <a:ext cx="793970" cy="804389"/>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3" name="Tableau 4">
            <a:extLst>
              <a:ext uri="{FF2B5EF4-FFF2-40B4-BE49-F238E27FC236}">
                <a16:creationId xmlns:a16="http://schemas.microsoft.com/office/drawing/2014/main" id="{FE159094-9CA2-E919-8ADE-C459A891EE1C}"/>
              </a:ext>
            </a:extLst>
          </p:cNvPr>
          <p:cNvGraphicFramePr>
            <a:graphicFrameLocks noGrp="1"/>
          </p:cNvGraphicFramePr>
          <p:nvPr/>
        </p:nvGraphicFramePr>
        <p:xfrm>
          <a:off x="317660" y="1041400"/>
          <a:ext cx="11582239" cy="2830266"/>
        </p:xfrm>
        <a:graphic>
          <a:graphicData uri="http://schemas.openxmlformats.org/drawingml/2006/table">
            <a:tbl>
              <a:tblPr firstRow="1" bandRow="1">
                <a:tableStyleId>{5940675A-B579-460E-94D1-54222C63F5DA}</a:tableStyleId>
              </a:tblPr>
              <a:tblGrid>
                <a:gridCol w="8389080">
                  <a:extLst>
                    <a:ext uri="{9D8B030D-6E8A-4147-A177-3AD203B41FA5}">
                      <a16:colId xmlns:a16="http://schemas.microsoft.com/office/drawing/2014/main" val="2904711255"/>
                    </a:ext>
                  </a:extLst>
                </a:gridCol>
                <a:gridCol w="3193159">
                  <a:extLst>
                    <a:ext uri="{9D8B030D-6E8A-4147-A177-3AD203B41FA5}">
                      <a16:colId xmlns:a16="http://schemas.microsoft.com/office/drawing/2014/main" val="3971960171"/>
                    </a:ext>
                  </a:extLst>
                </a:gridCol>
              </a:tblGrid>
              <a:tr h="943422">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MA" sz="2400" b="1" kern="1200" dirty="0">
                          <a:solidFill>
                            <a:srgbClr val="002060"/>
                          </a:solidFill>
                          <a:latin typeface="Dubai" panose="020B0503030403030204" pitchFamily="34" charset="-78"/>
                          <a:ea typeface="+mn-ea"/>
                          <a:cs typeface="+mj-cs"/>
                        </a:rPr>
                        <a:t>تعرف الاعداد من 1 إلى 99 وإدراك مفهوم القيمة المكانية للوحدات والعشرات باستعمال أشياء ملموسة.</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mn-lt"/>
                          <a:cs typeface="+mj-cs"/>
                        </a:rPr>
                        <a:t>أهداف النشاط</a:t>
                      </a:r>
                      <a:endParaRPr lang="fr-MA" sz="3200" b="1" dirty="0">
                        <a:solidFill>
                          <a:schemeClr val="bg1"/>
                        </a:solidFill>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3445012868"/>
                  </a:ext>
                </a:extLst>
              </a:tr>
              <a:tr h="943422">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MA" sz="2400" b="1" kern="1200" dirty="0">
                          <a:solidFill>
                            <a:srgbClr val="002060"/>
                          </a:solidFill>
                          <a:latin typeface="Dubai" panose="020B0503030403030204" pitchFamily="34" charset="-78"/>
                          <a:ea typeface="+mn-ea"/>
                          <a:cs typeface="+mj-cs"/>
                        </a:rPr>
                        <a:t>الخشيبات، أشرطة مطاطية أو شريط لصاق، لوحة الاعداد من 1 إلى 100 (اللوحة الجدارية واللوحات الخاصة)</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mn-lt"/>
                          <a:cs typeface="+mj-cs"/>
                        </a:rPr>
                        <a:t>المعينات الديداكتيكية</a:t>
                      </a:r>
                      <a:endParaRPr lang="fr-MA" sz="3200" b="1" dirty="0">
                        <a:solidFill>
                          <a:schemeClr val="bg1"/>
                        </a:solidFill>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rgbClr val="002060"/>
                          </a:solidFill>
                          <a:latin typeface="+mn-lt"/>
                          <a:ea typeface="+mn-ea"/>
                          <a:cs typeface="+mj-cs"/>
                        </a:rPr>
                        <a:t> 20</a:t>
                      </a:r>
                      <a:r>
                        <a:rPr lang="ar-MA" sz="3200" b="1" kern="1200" dirty="0">
                          <a:solidFill>
                            <a:srgbClr val="002060"/>
                          </a:solidFill>
                          <a:latin typeface="+mn-lt"/>
                          <a:ea typeface="+mn-ea"/>
                          <a:cs typeface="+mj-cs"/>
                        </a:rPr>
                        <a:t>دقيقة</a:t>
                      </a:r>
                      <a:endParaRPr lang="fr-MA" sz="3200" b="1" kern="1200" dirty="0">
                        <a:solidFill>
                          <a:srgbClr val="002060"/>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mn-lt"/>
                          <a:cs typeface="+mj-cs"/>
                        </a:rPr>
                        <a:t>المدة الزمنية</a:t>
                      </a:r>
                      <a:endParaRPr lang="fr-MA" sz="3200" b="1" dirty="0">
                        <a:solidFill>
                          <a:schemeClr val="bg1"/>
                        </a:solidFill>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3089371680"/>
                  </a:ext>
                </a:extLst>
              </a:tr>
            </a:tbl>
          </a:graphicData>
        </a:graphic>
      </p:graphicFrame>
      <p:grpSp>
        <p:nvGrpSpPr>
          <p:cNvPr id="2" name="Groupe 2">
            <a:extLst>
              <a:ext uri="{FF2B5EF4-FFF2-40B4-BE49-F238E27FC236}">
                <a16:creationId xmlns:a16="http://schemas.microsoft.com/office/drawing/2014/main" id="{295CB23D-2406-E2D9-A87D-FEEB2D5BF48E}"/>
              </a:ext>
            </a:extLst>
          </p:cNvPr>
          <p:cNvGrpSpPr/>
          <p:nvPr/>
        </p:nvGrpSpPr>
        <p:grpSpPr>
          <a:xfrm>
            <a:off x="-1" y="-4758"/>
            <a:ext cx="12192001" cy="720000"/>
            <a:chOff x="-1" y="-7018"/>
            <a:chExt cx="12192001" cy="720000"/>
          </a:xfrm>
        </p:grpSpPr>
        <p:sp>
          <p:nvSpPr>
            <p:cNvPr id="9" name="Google Shape;146;p4">
              <a:extLst>
                <a:ext uri="{FF2B5EF4-FFF2-40B4-BE49-F238E27FC236}">
                  <a16:creationId xmlns:a16="http://schemas.microsoft.com/office/drawing/2014/main" id="{5DF97A57-EAA7-35E0-AC70-5C433411F82A}"/>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2.  تمثيل الأعداد بالخشيبات والحزم</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0" name="Google Shape;146;p4">
              <a:extLst>
                <a:ext uri="{FF2B5EF4-FFF2-40B4-BE49-F238E27FC236}">
                  <a16:creationId xmlns:a16="http://schemas.microsoft.com/office/drawing/2014/main" id="{DD4E6B1E-43FE-E28D-4249-0A59D4C72F05}"/>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7407968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9F77A992-9C1C-593E-2CAD-727BBE39213D}"/>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800" b="1" kern="1200" dirty="0">
                          <a:solidFill>
                            <a:schemeClr val="tx1"/>
                          </a:solidFill>
                          <a:latin typeface="29LT Bukra Bold" panose="020B0604020202020204" charset="-78"/>
                          <a:ea typeface="+mn-ea"/>
                          <a:cs typeface="29LT Bukra Bold" panose="020B0604020202020204" charset="-78"/>
                        </a:rPr>
                        <a:t>التهيئة</a:t>
                      </a:r>
                      <a:endParaRPr lang="fr-MA" sz="2800" b="1" kern="1200" dirty="0">
                        <a:solidFill>
                          <a:schemeClr val="tx1"/>
                        </a:solidFill>
                        <a:latin typeface="29LT Bukra Bold" panose="020B0604020202020204" charset="-78"/>
                        <a:ea typeface="+mn-ea"/>
                        <a:cs typeface="29LT Bukra Bold"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29LT Bukra Bold" panose="020B0604020202020204" charset="-78"/>
                          <a:ea typeface="+mn-ea"/>
                          <a:cs typeface="29LT Bukra Bold" panose="020B0604020202020204" charset="-78"/>
                        </a:rPr>
                        <a:t>1) النمذجة</a:t>
                      </a:r>
                      <a:endParaRPr lang="fr-MA" sz="2800" b="1" kern="1200" dirty="0">
                        <a:solidFill>
                          <a:schemeClr val="tx1"/>
                        </a:solidFill>
                        <a:latin typeface="29LT Bukra Bold" panose="020B0604020202020204" charset="-78"/>
                        <a:ea typeface="+mn-ea"/>
                        <a:cs typeface="29LT Bukra Bold"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pic>
        <p:nvPicPr>
          <p:cNvPr id="10" name="Image 2">
            <a:extLst>
              <a:ext uri="{FF2B5EF4-FFF2-40B4-BE49-F238E27FC236}">
                <a16:creationId xmlns:a16="http://schemas.microsoft.com/office/drawing/2014/main" id="{F4FB02BA-CB5A-A6DD-756D-E84E12397FD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332869" y="3518108"/>
            <a:ext cx="2090163" cy="2539792"/>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2556382" y="2889433"/>
            <a:ext cx="9076818" cy="4154984"/>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Arial" panose="020B0604020202020204" pitchFamily="34" charset="0"/>
              </a:rPr>
              <a:t>يقوم الميسر(ة) بنمذجة النشاط</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يأخذ مجموعة من الخشيبات في يده ثم يطلب من المتعلمين تخمين عدد الخشيبات في قبضته.</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يعد الخشيبات واحدة تلو الأخرى، مع الحرص على رفع الخشيبة بإحدى يديه نحو الأعلى ثم يضعها في اليد الثانية وبعد ذلك ينطق بالعدد الموافق للمجموعة التي تشكلت في يده.</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يدعو المتعلمين إلى تهنئة زملائهم الذين خمنوا بشكل صحيح أو كانوا الأقرب للعدد الصحيح.</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يعيد الميسر المناولة مع جذب انتباه المتعلمين إلى لحظة بلوغ 10 </a:t>
            </a:r>
            <a:r>
              <a:rPr kumimoji="0" lang="ar-MA" sz="2400" b="0" i="0" u="none" strike="noStrike" kern="1200" cap="none" spc="0" normalizeH="0" baseline="0" noProof="0" dirty="0" err="1">
                <a:ln>
                  <a:noFill/>
                </a:ln>
                <a:solidFill>
                  <a:prstClr val="black"/>
                </a:solidFill>
                <a:effectLst/>
                <a:uLnTx/>
                <a:uFillTx/>
                <a:latin typeface="Dubai" panose="020B0503030403030204" pitchFamily="34" charset="-78"/>
                <a:ea typeface="+mn-ea"/>
                <a:cs typeface="Arial" panose="020B0604020202020204" pitchFamily="34" charset="0"/>
              </a:rPr>
              <a:t>خشيبات</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 ثم يقوم بمبادلتها بحزمة واحدة، ويشرح القاعدة: كل عشر </a:t>
            </a:r>
            <a:r>
              <a:rPr kumimoji="0" lang="ar-MA" sz="2400" b="0" i="0" u="none" strike="noStrike" kern="1200" cap="none" spc="0" normalizeH="0" baseline="0" noProof="0" dirty="0" err="1">
                <a:ln>
                  <a:noFill/>
                </a:ln>
                <a:solidFill>
                  <a:prstClr val="black"/>
                </a:solidFill>
                <a:effectLst/>
                <a:uLnTx/>
                <a:uFillTx/>
                <a:latin typeface="Dubai" panose="020B0503030403030204" pitchFamily="34" charset="-78"/>
                <a:ea typeface="+mn-ea"/>
                <a:cs typeface="Arial" panose="020B0604020202020204" pitchFamily="34" charset="0"/>
              </a:rPr>
              <a:t>خشيبات</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 نبادلها بحزمة واحدة، وكل حزمة تتضمن 10 </a:t>
            </a:r>
            <a:r>
              <a:rPr kumimoji="0" lang="ar-MA" sz="2400" b="0" i="0" u="none" strike="noStrike" kern="1200" cap="none" spc="0" normalizeH="0" baseline="0" noProof="0" dirty="0" err="1">
                <a:ln>
                  <a:noFill/>
                </a:ln>
                <a:solidFill>
                  <a:prstClr val="black"/>
                </a:solidFill>
                <a:effectLst/>
                <a:uLnTx/>
                <a:uFillTx/>
                <a:latin typeface="Dubai" panose="020B0503030403030204" pitchFamily="34" charset="-78"/>
                <a:ea typeface="+mn-ea"/>
                <a:cs typeface="Arial" panose="020B0604020202020204" pitchFamily="34" charset="0"/>
              </a:rPr>
              <a:t>خشيبات</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a:t>
            </a:r>
            <a:endParaRPr kumimoji="0" lang="ar-MA"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8" name="Groupe 2">
            <a:extLst>
              <a:ext uri="{FF2B5EF4-FFF2-40B4-BE49-F238E27FC236}">
                <a16:creationId xmlns:a16="http://schemas.microsoft.com/office/drawing/2014/main" id="{8FD3F1FA-48AE-6B55-0E50-3EC2586548A3}"/>
              </a:ext>
            </a:extLst>
          </p:cNvPr>
          <p:cNvGrpSpPr/>
          <p:nvPr/>
        </p:nvGrpSpPr>
        <p:grpSpPr>
          <a:xfrm>
            <a:off x="-1" y="-4758"/>
            <a:ext cx="12192001" cy="720000"/>
            <a:chOff x="-1" y="-7018"/>
            <a:chExt cx="12192001" cy="720000"/>
          </a:xfrm>
        </p:grpSpPr>
        <p:sp>
          <p:nvSpPr>
            <p:cNvPr id="9" name="Google Shape;146;p4">
              <a:extLst>
                <a:ext uri="{FF2B5EF4-FFF2-40B4-BE49-F238E27FC236}">
                  <a16:creationId xmlns:a16="http://schemas.microsoft.com/office/drawing/2014/main" id="{2A9E6267-D201-7D05-3622-1D9A32903666}"/>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2.  تمثيل الأعداد بالخشيبات والحزم</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9F76F2F7-8F96-F655-E903-FB5B8362F4D8}"/>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42139017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E3C1035-36D2-BF9E-D38E-411B2EE59F14}"/>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984692"/>
        </p:xfrm>
        <a:graphic>
          <a:graphicData uri="http://schemas.openxmlformats.org/drawingml/2006/table">
            <a:tbl>
              <a:tblPr firstRow="1" bandRow="1">
                <a:tableStyleId>{5940675A-B579-460E-94D1-54222C63F5DA}</a:tableStyleId>
              </a:tblPr>
              <a:tblGrid>
                <a:gridCol w="11925300">
                  <a:extLst>
                    <a:ext uri="{9D8B030D-6E8A-4147-A177-3AD203B41FA5}">
                      <a16:colId xmlns:a16="http://schemas.microsoft.com/office/drawing/2014/main" val="2904711255"/>
                    </a:ext>
                  </a:extLst>
                </a:gridCol>
              </a:tblGrid>
              <a:tr h="774525">
                <a:tc>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29LT Bukra Bold" panose="020B0604020202020204" charset="-78"/>
                          <a:ea typeface="+mn-ea"/>
                          <a:cs typeface="29LT Bukra Bold" panose="020B0604020202020204" charset="-78"/>
                        </a:rPr>
                        <a:t>1) النمذجة</a:t>
                      </a:r>
                      <a:endParaRPr lang="fr-MA" sz="2800" b="1" kern="1200" dirty="0">
                        <a:solidFill>
                          <a:schemeClr val="tx1"/>
                        </a:solidFill>
                        <a:latin typeface="29LT Bukra Bold" panose="020B0604020202020204" charset="-78"/>
                        <a:ea typeface="+mn-ea"/>
                        <a:cs typeface="29LT Bukra Bold"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642685650"/>
                  </a:ext>
                </a:extLst>
              </a:tr>
              <a:tr h="5210167">
                <a:tc>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84916015"/>
                  </a:ext>
                </a:extLst>
              </a:tr>
            </a:tbl>
          </a:graphicData>
        </a:graphic>
      </p:graphicFrame>
      <p:pic>
        <p:nvPicPr>
          <p:cNvPr id="10" name="Image 2">
            <a:extLst>
              <a:ext uri="{FF2B5EF4-FFF2-40B4-BE49-F238E27FC236}">
                <a16:creationId xmlns:a16="http://schemas.microsoft.com/office/drawing/2014/main" id="{F4FB02BA-CB5A-A6DD-756D-E84E12397FD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0" y="4529490"/>
            <a:ext cx="2090163" cy="2539792"/>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1356411" y="2229136"/>
            <a:ext cx="10591005" cy="3785652"/>
          </a:xfrm>
          <a:prstGeom prst="rect">
            <a:avLst/>
          </a:prstGeom>
          <a:noFill/>
        </p:spPr>
        <p:txBody>
          <a:bodyPr wrap="square" rtlCol="0">
            <a:spAutoFit/>
          </a:bodyPr>
          <a:lstStyle/>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يأخذ الميسر مجموعة الخشيبات التي تم عدها يضعها أمامه؛</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يصرح بقاعدة المبادلة بعشرة : سنعيد عد الخشيبات ولكن هذه المرة عندما أعد 10 خشيبات أشكل حزمة" " كل حزمة بها 10 خشيبات؛ 10 خشيبات تشكل حزمة" </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يعد الخشيبات واحدة تلو الأخرى، حتى الوصول إلى 10. يصرح بتجميعها على شكل حزمة؛ عبر لفها بشريط مطاطي؛</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يدعو المتعلمين إلى تسمية الحزمة؛ والتعبير عن عدد الخشيبات بها؛</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يواصل العد؛ يشكل الحزم إن وجدت. يدعو المتعلمين إلى التعبير عن العدد بالحزم والخشيبات :  مثلا العدد 18 به حزمة واحدة و8 خشيبات. </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يحدد متعلم العدد على لوحة قراءة الأعداد. </a:t>
            </a:r>
          </a:p>
          <a:p>
            <a:pPr marL="342900" marR="0" lvl="0" indent="-3429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يدعو الميسر أحد المتعلمين إلى محاولة عد مجموعة من الخشيبات باستعمال الحزم والخشيبات؛ </a:t>
            </a:r>
          </a:p>
        </p:txBody>
      </p:sp>
      <p:grpSp>
        <p:nvGrpSpPr>
          <p:cNvPr id="8" name="Groupe 2">
            <a:extLst>
              <a:ext uri="{FF2B5EF4-FFF2-40B4-BE49-F238E27FC236}">
                <a16:creationId xmlns:a16="http://schemas.microsoft.com/office/drawing/2014/main" id="{EAAB03C5-37C2-AE7A-2081-3D6D2CB07589}"/>
              </a:ext>
            </a:extLst>
          </p:cNvPr>
          <p:cNvGrpSpPr/>
          <p:nvPr/>
        </p:nvGrpSpPr>
        <p:grpSpPr>
          <a:xfrm>
            <a:off x="-1" y="-4758"/>
            <a:ext cx="12192001" cy="720000"/>
            <a:chOff x="-1" y="-7018"/>
            <a:chExt cx="12192001" cy="720000"/>
          </a:xfrm>
        </p:grpSpPr>
        <p:sp>
          <p:nvSpPr>
            <p:cNvPr id="9" name="Google Shape;146;p4">
              <a:extLst>
                <a:ext uri="{FF2B5EF4-FFF2-40B4-BE49-F238E27FC236}">
                  <a16:creationId xmlns:a16="http://schemas.microsoft.com/office/drawing/2014/main" id="{C35C2C3D-16D8-C7BF-8C74-0D8F2F79FC01}"/>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2.  تمثيل الأعداد بالخشيبات والحزم</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D7FA32C6-C0B4-FCCD-0A66-6B6582FFCAF6}"/>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1675984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7A27C392-8813-9125-EB4F-58AB3571E565}"/>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10" name="Image 2">
            <a:extLst>
              <a:ext uri="{FF2B5EF4-FFF2-40B4-BE49-F238E27FC236}">
                <a16:creationId xmlns:a16="http://schemas.microsoft.com/office/drawing/2014/main" id="{F4FB02BA-CB5A-A6DD-756D-E84E12397FD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823787" y="2088706"/>
            <a:ext cx="1632154" cy="1675828"/>
          </a:xfrm>
          <a:prstGeom prst="rect">
            <a:avLst/>
          </a:prstGeom>
        </p:spPr>
      </p:pic>
      <p:pic>
        <p:nvPicPr>
          <p:cNvPr id="13" name="Picture 12">
            <a:extLst>
              <a:ext uri="{FF2B5EF4-FFF2-40B4-BE49-F238E27FC236}">
                <a16:creationId xmlns:a16="http://schemas.microsoft.com/office/drawing/2014/main" id="{71B005AD-2A1C-BB7C-8581-F99A48F19923}"/>
              </a:ext>
            </a:extLst>
          </p:cNvPr>
          <p:cNvPicPr>
            <a:picLocks noChangeAspect="1"/>
          </p:cNvPicPr>
          <p:nvPr/>
        </p:nvPicPr>
        <p:blipFill>
          <a:blip r:embed="rId6"/>
          <a:stretch>
            <a:fillRect/>
          </a:stretch>
        </p:blipFill>
        <p:spPr>
          <a:xfrm>
            <a:off x="611859" y="4000481"/>
            <a:ext cx="2042292" cy="2349683"/>
          </a:xfrm>
          <a:prstGeom prst="rect">
            <a:avLst/>
          </a:prstGeom>
        </p:spPr>
      </p:pic>
      <p:sp>
        <p:nvSpPr>
          <p:cNvPr id="2" name="TextBox 1">
            <a:extLst>
              <a:ext uri="{FF2B5EF4-FFF2-40B4-BE49-F238E27FC236}">
                <a16:creationId xmlns:a16="http://schemas.microsoft.com/office/drawing/2014/main" id="{8B6D91A2-AFD6-90DB-911A-5134C34B5D25}"/>
              </a:ext>
            </a:extLst>
          </p:cNvPr>
          <p:cNvSpPr txBox="1"/>
          <p:nvPr/>
        </p:nvSpPr>
        <p:spPr>
          <a:xfrm>
            <a:off x="2884845" y="1771505"/>
            <a:ext cx="8809761" cy="4457952"/>
          </a:xfrm>
          <a:prstGeom prst="rect">
            <a:avLst/>
          </a:prstGeom>
          <a:noFill/>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السيناريو1:</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يكوّن الميسر(ة) مجموعات العمل الصغرى، ويطلب من كل مجموعة أن تتمرن على ممارسة النشاط المُنمذج. ييسر منسق أو قائد المجموعة النشاط داخل مجموعته.</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السيناريو 2:</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 تنظيم العمل على شكل مسابقة بين المجموعات الصغرى. كل مجموعة ستتحدى المجموعات الأخرى بأسئلة حول الخشيبات والحزم في عدد معين.</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مثال: في العدد 63، كم عدد الحزم والخشيبات؟</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إذا كان لدينا 4 حزم و7 خشيبات، فما هو العدد الذي لدينا؟</a:t>
            </a:r>
          </a:p>
        </p:txBody>
      </p:sp>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 name="Groupe 2">
            <a:extLst>
              <a:ext uri="{FF2B5EF4-FFF2-40B4-BE49-F238E27FC236}">
                <a16:creationId xmlns:a16="http://schemas.microsoft.com/office/drawing/2014/main" id="{680EA8FA-D899-5168-78AD-EAA7E2F05BCC}"/>
              </a:ext>
            </a:extLst>
          </p:cNvPr>
          <p:cNvGrpSpPr/>
          <p:nvPr/>
        </p:nvGrpSpPr>
        <p:grpSpPr>
          <a:xfrm>
            <a:off x="-1" y="-4758"/>
            <a:ext cx="12192001" cy="720000"/>
            <a:chOff x="-1" y="-7018"/>
            <a:chExt cx="12192001" cy="720000"/>
          </a:xfrm>
        </p:grpSpPr>
        <p:sp>
          <p:nvSpPr>
            <p:cNvPr id="4" name="Google Shape;146;p4">
              <a:extLst>
                <a:ext uri="{FF2B5EF4-FFF2-40B4-BE49-F238E27FC236}">
                  <a16:creationId xmlns:a16="http://schemas.microsoft.com/office/drawing/2014/main" id="{E3F847BD-F38A-9D23-A843-0F239B744E12}"/>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2.  تمثيل الأعداد بالخشيبات والحزم</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7" name="Google Shape;146;p4">
              <a:extLst>
                <a:ext uri="{FF2B5EF4-FFF2-40B4-BE49-F238E27FC236}">
                  <a16:creationId xmlns:a16="http://schemas.microsoft.com/office/drawing/2014/main" id="{CAD4F2A6-E2A7-B3B7-1BDE-1802A08EEF13}"/>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8801584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1" name="Image 10">
            <a:extLst>
              <a:ext uri="{FF2B5EF4-FFF2-40B4-BE49-F238E27FC236}">
                <a16:creationId xmlns:a16="http://schemas.microsoft.com/office/drawing/2014/main" id="{F4B9C098-640D-F10B-1CE2-74920F4D4FAA}"/>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0" name="Tableau 4">
            <a:extLst>
              <a:ext uri="{FF2B5EF4-FFF2-40B4-BE49-F238E27FC236}">
                <a16:creationId xmlns:a16="http://schemas.microsoft.com/office/drawing/2014/main" id="{AA1BCA58-8C3E-0009-17D2-B6B466A35267}"/>
              </a:ext>
            </a:extLst>
          </p:cNvPr>
          <p:cNvGraphicFramePr>
            <a:graphicFrameLocks noGrp="1"/>
          </p:cNvGraphicFramePr>
          <p:nvPr/>
        </p:nvGraphicFramePr>
        <p:xfrm>
          <a:off x="155052" y="824928"/>
          <a:ext cx="11881896" cy="5779073"/>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53771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29LT Bukra Bold" panose="020B0604020202020204" charset="-78"/>
                          <a:ea typeface="+mn-ea"/>
                          <a:cs typeface="29LT Bukra Bold" panose="020B0604020202020204" charset="-78"/>
                        </a:rPr>
                        <a:t>3) </a:t>
                      </a:r>
                      <a:r>
                        <a:rPr lang="ar-MA" sz="2800" b="1" dirty="0">
                          <a:solidFill>
                            <a:schemeClr val="tx1"/>
                          </a:solidFill>
                          <a:latin typeface="29LT Bukra Bold" panose="020B0604020202020204" charset="-78"/>
                          <a:cs typeface="29LT Bukra Bold" panose="020B0604020202020204" charset="-78"/>
                        </a:rPr>
                        <a:t>الممارسة المستقلة </a:t>
                      </a:r>
                      <a:endParaRPr lang="fr-MA" sz="2800" b="1" dirty="0">
                        <a:solidFill>
                          <a:schemeClr val="tx1"/>
                        </a:solidFill>
                        <a:latin typeface="29LT Bukra Bold" panose="020B0604020202020204" charset="-78"/>
                        <a:cs typeface="29LT Bukra Bold"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666437">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53771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29LT Bukra Bold" panose="020B0604020202020204" charset="-78"/>
                          <a:ea typeface="+mn-ea"/>
                          <a:cs typeface="29LT Bukra Bold" panose="020B0604020202020204" charset="-78"/>
                        </a:rPr>
                        <a:t>*موجهات عامة*</a:t>
                      </a:r>
                      <a:endParaRPr lang="fr-MA" sz="2800" b="1" kern="1200" dirty="0">
                        <a:solidFill>
                          <a:schemeClr val="tx1"/>
                        </a:solidFill>
                        <a:latin typeface="29LT Bukra Bold" panose="020B0604020202020204" charset="-78"/>
                        <a:ea typeface="+mn-ea"/>
                        <a:cs typeface="29LT Bukra Bold" panose="020B0604020202020204" charset="-7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4037214">
                <a:tc>
                  <a:txBody>
                    <a:bodyPr/>
                    <a:lstStyle/>
                    <a:p>
                      <a:pPr marL="342900" lvl="0" indent="-342900" algn="just"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n-cs"/>
                        </a:rPr>
                        <a:t>رفع اليد لتكون مرئية من لدن جميع التلاميذ أثناء عد الخشيبات، مع تجنب مسك الخشيبات بيد واحدة.</a:t>
                      </a:r>
                      <a:endParaRPr lang="fr-MA" sz="2400" b="1" kern="1200" dirty="0">
                        <a:solidFill>
                          <a:schemeClr val="tx1"/>
                        </a:solidFill>
                        <a:latin typeface="Dubai" panose="020B0503030403030204" pitchFamily="34" charset="-78"/>
                        <a:ea typeface="+mn-ea"/>
                        <a:cs typeface="+mn-cs"/>
                      </a:endParaRPr>
                    </a:p>
                    <a:p>
                      <a:pPr marL="342900" lvl="0" indent="-342900" algn="just"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n-cs"/>
                        </a:rPr>
                        <a:t>الإبقاء على جميع الخشيبات على الأرض أو سطح العمل ثم رفع الخشيبات واحدة تلو الأخرى مع العد الجهري. </a:t>
                      </a:r>
                      <a:endParaRPr lang="fr-MA" sz="2400" b="1" kern="1200" dirty="0">
                        <a:solidFill>
                          <a:schemeClr val="tx1"/>
                        </a:solidFill>
                        <a:latin typeface="Dubai" panose="020B0503030403030204" pitchFamily="34" charset="-78"/>
                        <a:ea typeface="+mn-ea"/>
                        <a:cs typeface="+mn-cs"/>
                      </a:endParaRPr>
                    </a:p>
                    <a:p>
                      <a:pPr marL="342900" lvl="0" indent="-342900" algn="just"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n-cs"/>
                        </a:rPr>
                        <a:t>التنسيق بين الصوت وحركة اليد أثناء العد.</a:t>
                      </a:r>
                      <a:endParaRPr lang="fr-MA" sz="2400" b="1" kern="1200" dirty="0">
                        <a:solidFill>
                          <a:schemeClr val="tx1"/>
                        </a:solidFill>
                        <a:latin typeface="Dubai" panose="020B0503030403030204" pitchFamily="34" charset="-78"/>
                        <a:ea typeface="+mn-ea"/>
                        <a:cs typeface="+mn-cs"/>
                      </a:endParaRPr>
                    </a:p>
                    <a:p>
                      <a:pPr marL="342900" lvl="0" indent="-342900" algn="just"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n-cs"/>
                        </a:rPr>
                        <a:t>توظيف نشاط الحزم والخشيبات فقط في نطاق الأعداد من 10 إلى 99.</a:t>
                      </a:r>
                      <a:endParaRPr lang="fr-MA" sz="2400" b="1" kern="1200" dirty="0">
                        <a:solidFill>
                          <a:schemeClr val="tx1"/>
                        </a:solidFill>
                        <a:latin typeface="Dubai" panose="020B0503030403030204" pitchFamily="34" charset="-78"/>
                        <a:ea typeface="+mn-ea"/>
                        <a:cs typeface="+mn-cs"/>
                      </a:endParaRPr>
                    </a:p>
                    <a:p>
                      <a:pPr marL="342900" lvl="0" indent="-342900" algn="just"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n-cs"/>
                        </a:rPr>
                        <a:t>تجنب استعمال أعداد كبيرة أثناء نمذجة النشاط حتى لا يأخذ العد الشفوي وقتا كبيرا.</a:t>
                      </a:r>
                      <a:endParaRPr lang="fr-MA" sz="2400" b="1" kern="1200" dirty="0">
                        <a:solidFill>
                          <a:schemeClr val="tx1"/>
                        </a:solidFill>
                        <a:latin typeface="Dubai" panose="020B0503030403030204" pitchFamily="34" charset="-78"/>
                        <a:ea typeface="+mn-ea"/>
                        <a:cs typeface="+mn-cs"/>
                      </a:endParaRPr>
                    </a:p>
                    <a:p>
                      <a:pPr marL="342900" lvl="0" indent="-342900" algn="just"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n-cs"/>
                        </a:rPr>
                        <a:t>الشرح الصريح لكون الحزم هي العشرات وأن الخشيبات هي الوحدات حالما يفهم المتعلمون مبدأ الحزم.</a:t>
                      </a:r>
                      <a:endParaRPr lang="fr-MA" sz="2400" b="1" kern="1200" dirty="0">
                        <a:solidFill>
                          <a:schemeClr val="tx1"/>
                        </a:solidFill>
                        <a:latin typeface="Dubai" panose="020B0503030403030204" pitchFamily="34" charset="-78"/>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grpSp>
        <p:nvGrpSpPr>
          <p:cNvPr id="5" name="Groupe 2">
            <a:extLst>
              <a:ext uri="{FF2B5EF4-FFF2-40B4-BE49-F238E27FC236}">
                <a16:creationId xmlns:a16="http://schemas.microsoft.com/office/drawing/2014/main" id="{9C2DED82-4E0E-36E3-4BAC-C40B37C2E00B}"/>
              </a:ext>
            </a:extLst>
          </p:cNvPr>
          <p:cNvGrpSpPr/>
          <p:nvPr/>
        </p:nvGrpSpPr>
        <p:grpSpPr>
          <a:xfrm>
            <a:off x="-1" y="-4758"/>
            <a:ext cx="12192001" cy="720000"/>
            <a:chOff x="-1" y="-7018"/>
            <a:chExt cx="12192001" cy="720000"/>
          </a:xfrm>
        </p:grpSpPr>
        <p:sp>
          <p:nvSpPr>
            <p:cNvPr id="7" name="Google Shape;146;p4">
              <a:extLst>
                <a:ext uri="{FF2B5EF4-FFF2-40B4-BE49-F238E27FC236}">
                  <a16:creationId xmlns:a16="http://schemas.microsoft.com/office/drawing/2014/main" id="{0AD0F40B-BF00-3FA0-7DBE-73C189F41AC3}"/>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2.  تمثيل الأعداد بالخشيبات والحزم</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8" name="Google Shape;146;p4">
              <a:extLst>
                <a:ext uri="{FF2B5EF4-FFF2-40B4-BE49-F238E27FC236}">
                  <a16:creationId xmlns:a16="http://schemas.microsoft.com/office/drawing/2014/main" id="{8BC6C055-5821-2BAD-254F-6B77B00111BF}"/>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1234333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838201" y="345810"/>
            <a:ext cx="5120561" cy="1325563"/>
          </a:xfrm>
          <a:prstGeom prst="flowChartAlternateProcess">
            <a:avLst/>
          </a:prstGeom>
        </p:spPr>
        <p:txBody>
          <a:bodyPr spcFirstLastPara="1" vert="horz" lIns="91440" tIns="45720" rIns="91440" bIns="45720" rtlCol="0" anchor="ctr" anchorCtr="0">
            <a:normAutofit fontScale="92500" lnSpcReduction="10000"/>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نشاط</a:t>
            </a:r>
            <a:r>
              <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المعداد الورقي</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182257"/>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9">
            <a:extLst>
              <a:ext uri="{FF2B5EF4-FFF2-40B4-BE49-F238E27FC236}">
                <a16:creationId xmlns:a16="http://schemas.microsoft.com/office/drawing/2014/main" id="{471B9E3F-AC58-05B8-4BC0-BCD3E66AC526}"/>
              </a:ext>
            </a:extLst>
          </p:cNvPr>
          <p:cNvPicPr>
            <a:picLocks noChangeAspect="1"/>
          </p:cNvPicPr>
          <p:nvPr/>
        </p:nvPicPr>
        <p:blipFill rotWithShape="1">
          <a:blip r:embed="rId6"/>
          <a:srcRect t="3696"/>
          <a:stretch/>
        </p:blipFill>
        <p:spPr>
          <a:xfrm>
            <a:off x="2195808" y="1536768"/>
            <a:ext cx="2628069" cy="1780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710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3235638" y="2476964"/>
            <a:ext cx="572072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3. تقديم بطاقة نشاط المعداد الورقي</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9">
            <a:extLst>
              <a:ext uri="{FF2B5EF4-FFF2-40B4-BE49-F238E27FC236}">
                <a16:creationId xmlns:a16="http://schemas.microsoft.com/office/drawing/2014/main" id="{D273E708-9250-CEE7-FBDE-41939885CD8D}"/>
              </a:ext>
            </a:extLst>
          </p:cNvPr>
          <p:cNvPicPr>
            <a:picLocks noChangeAspect="1"/>
          </p:cNvPicPr>
          <p:nvPr/>
        </p:nvPicPr>
        <p:blipFill rotWithShape="1">
          <a:blip r:embed="rId5"/>
          <a:srcRect t="3696"/>
          <a:stretch/>
        </p:blipFill>
        <p:spPr>
          <a:xfrm>
            <a:off x="4325838" y="4171292"/>
            <a:ext cx="3540322" cy="239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2740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 name="Image 13">
            <a:extLst>
              <a:ext uri="{FF2B5EF4-FFF2-40B4-BE49-F238E27FC236}">
                <a16:creationId xmlns:a16="http://schemas.microsoft.com/office/drawing/2014/main" id="{B0A0A9B9-043C-C6E7-2A61-1FEA581F772F}"/>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5" name="Image 2">
            <a:extLst>
              <a:ext uri="{FF2B5EF4-FFF2-40B4-BE49-F238E27FC236}">
                <a16:creationId xmlns:a16="http://schemas.microsoft.com/office/drawing/2014/main" id="{4EF0FA55-0EE7-F51E-3AB6-EC5BF81C2C8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05880" y="3918479"/>
            <a:ext cx="4386582" cy="2507255"/>
          </a:xfrm>
          <a:prstGeom prst="rect">
            <a:avLst/>
          </a:prstGeom>
        </p:spPr>
      </p:pic>
      <p:pic>
        <p:nvPicPr>
          <p:cNvPr id="7" name="Graphic 6" descr="Alarm clock with solid fill">
            <a:extLst>
              <a:ext uri="{FF2B5EF4-FFF2-40B4-BE49-F238E27FC236}">
                <a16:creationId xmlns:a16="http://schemas.microsoft.com/office/drawing/2014/main" id="{EDB353B9-29D4-0DDB-28E5-4730C4E6C4E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22307" y="2811765"/>
            <a:ext cx="953728" cy="931816"/>
          </a:xfrm>
          <a:prstGeom prst="rect">
            <a:avLst/>
          </a:prstGeom>
        </p:spPr>
      </p:pic>
      <p:graphicFrame>
        <p:nvGraphicFramePr>
          <p:cNvPr id="12" name="Tableau 4">
            <a:extLst>
              <a:ext uri="{FF2B5EF4-FFF2-40B4-BE49-F238E27FC236}">
                <a16:creationId xmlns:a16="http://schemas.microsoft.com/office/drawing/2014/main" id="{DE86DB97-9B1C-4C75-40FD-A9B0FF54926B}"/>
              </a:ext>
            </a:extLst>
          </p:cNvPr>
          <p:cNvGraphicFramePr>
            <a:graphicFrameLocks noGrp="1"/>
          </p:cNvGraphicFramePr>
          <p:nvPr/>
        </p:nvGraphicFramePr>
        <p:xfrm>
          <a:off x="196890" y="965084"/>
          <a:ext cx="11798220" cy="2953644"/>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285750" marR="0" lvl="0" indent="-285750" algn="r"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lang="ar-SA" sz="2400" b="1" kern="1200" dirty="0">
                          <a:solidFill>
                            <a:srgbClr val="002060"/>
                          </a:solidFill>
                          <a:latin typeface="Dubai" panose="020B0503030403030204" pitchFamily="34" charset="-78"/>
                          <a:ea typeface="+mn-ea"/>
                          <a:cs typeface="+mj-cs"/>
                        </a:rPr>
                        <a:t>تعرف الأعداد من(1-99) مع تحديد القيمة المكانية لكل رقم باستخدام ال</a:t>
                      </a:r>
                      <a:r>
                        <a:rPr lang="ar-MA" sz="2400" b="1" kern="1200" dirty="0">
                          <a:solidFill>
                            <a:srgbClr val="002060"/>
                          </a:solidFill>
                          <a:latin typeface="Dubai" panose="020B0503030403030204" pitchFamily="34" charset="-78"/>
                          <a:ea typeface="+mn-ea"/>
                          <a:cs typeface="+mj-cs"/>
                        </a:rPr>
                        <a:t>معداد</a:t>
                      </a:r>
                      <a:r>
                        <a:rPr lang="ar-SA" sz="2400" b="1" kern="1200" dirty="0">
                          <a:solidFill>
                            <a:srgbClr val="002060"/>
                          </a:solidFill>
                          <a:latin typeface="Dubai" panose="020B0503030403030204" pitchFamily="34" charset="-78"/>
                          <a:ea typeface="+mn-ea"/>
                          <a:cs typeface="+mj-cs"/>
                        </a:rPr>
                        <a:t>.</a:t>
                      </a:r>
                      <a:endParaRPr lang="fr-FR" sz="2400" b="1" kern="1200" dirty="0">
                        <a:solidFill>
                          <a:srgbClr val="002060"/>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29LT Bukra Regular" panose="020B0604020202020204" charset="-78"/>
                          <a:cs typeface="29LT Bukra Regular" panose="020B0604020202020204" charset="-78"/>
                        </a:rPr>
                        <a:t>أهداف النشاط</a:t>
                      </a:r>
                      <a:endParaRPr lang="fr-MA" sz="3200" b="1" dirty="0">
                        <a:solidFill>
                          <a:schemeClr val="bg1"/>
                        </a:solidFill>
                        <a:latin typeface="29LT Bukra Regular" panose="020B0604020202020204" charset="-78"/>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3445012868"/>
                  </a:ext>
                </a:extLst>
              </a:tr>
              <a:tr h="943422">
                <a:tc>
                  <a:txBody>
                    <a:bodyPr/>
                    <a:lstStyle/>
                    <a:p>
                      <a:pPr marL="285750" marR="0" lvl="0" indent="-285750" algn="r"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lang="ar-SA" sz="2400" b="1" kern="1200" dirty="0">
                          <a:solidFill>
                            <a:srgbClr val="002060"/>
                          </a:solidFill>
                          <a:latin typeface="Dubai" panose="020B0503030403030204" pitchFamily="34" charset="-78"/>
                          <a:ea typeface="+mn-ea"/>
                          <a:cs typeface="+mj-cs"/>
                        </a:rPr>
                        <a:t>قياسات مختلفة من الأوراق، مقص، مشبكة أوراق.</a:t>
                      </a:r>
                      <a:endParaRPr lang="ar-MA" sz="2400" b="1" kern="1200" dirty="0">
                        <a:solidFill>
                          <a:srgbClr val="002060"/>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29LT Bukra Regular" panose="020B0604020202020204" charset="-78"/>
                          <a:cs typeface="29LT Bukra Regular" panose="020B0604020202020204" charset="-78"/>
                        </a:rPr>
                        <a:t>المعينات الديداكتيكية</a:t>
                      </a:r>
                      <a:endParaRPr lang="fr-MA" sz="3200" b="1" dirty="0">
                        <a:solidFill>
                          <a:schemeClr val="bg1"/>
                        </a:solidFill>
                        <a:latin typeface="29LT Bukra Regular" panose="020B0604020202020204" charset="-78"/>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rgbClr val="002060"/>
                          </a:solidFill>
                          <a:latin typeface="+mn-lt"/>
                          <a:ea typeface="+mn-ea"/>
                          <a:cs typeface="+mj-cs"/>
                        </a:rPr>
                        <a:t> 20</a:t>
                      </a:r>
                      <a:r>
                        <a:rPr lang="ar-MA" sz="3200" b="1" kern="1200" dirty="0">
                          <a:solidFill>
                            <a:srgbClr val="002060"/>
                          </a:solidFill>
                          <a:latin typeface="+mn-lt"/>
                          <a:ea typeface="+mn-ea"/>
                          <a:cs typeface="+mj-cs"/>
                        </a:rPr>
                        <a:t>دقيقة</a:t>
                      </a:r>
                      <a:endParaRPr lang="fr-MA" sz="3200" b="1" kern="1200" dirty="0">
                        <a:solidFill>
                          <a:srgbClr val="002060"/>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solidFill>
                            <a:schemeClr val="bg1"/>
                          </a:solidFill>
                          <a:latin typeface="29LT Bukra Regular" panose="020B0604020202020204" charset="-78"/>
                          <a:cs typeface="29LT Bukra Regular" panose="020B0604020202020204" charset="-78"/>
                        </a:rPr>
                        <a:t>المدة الزمنية</a:t>
                      </a:r>
                      <a:endParaRPr lang="fr-MA" sz="3200" b="1" dirty="0">
                        <a:solidFill>
                          <a:schemeClr val="bg1"/>
                        </a:solidFill>
                        <a:latin typeface="29LT Bukra Regular" panose="020B0604020202020204" charset="-78"/>
                        <a:cs typeface="29LT Bukra Regular" panose="020B0604020202020204" charset="-78"/>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B1B6"/>
                    </a:solidFill>
                  </a:tcPr>
                </a:tc>
                <a:extLst>
                  <a:ext uri="{0D108BD9-81ED-4DB2-BD59-A6C34878D82A}">
                    <a16:rowId xmlns:a16="http://schemas.microsoft.com/office/drawing/2014/main" val="3089371680"/>
                  </a:ext>
                </a:extLst>
              </a:tr>
            </a:tbl>
          </a:graphicData>
        </a:graphic>
      </p:graphicFrame>
      <p:pic>
        <p:nvPicPr>
          <p:cNvPr id="10" name="Picture 9">
            <a:extLst>
              <a:ext uri="{FF2B5EF4-FFF2-40B4-BE49-F238E27FC236}">
                <a16:creationId xmlns:a16="http://schemas.microsoft.com/office/drawing/2014/main" id="{5D770153-DD76-2872-F134-5C0EF3C0885C}"/>
              </a:ext>
            </a:extLst>
          </p:cNvPr>
          <p:cNvPicPr>
            <a:picLocks noChangeAspect="1"/>
          </p:cNvPicPr>
          <p:nvPr/>
        </p:nvPicPr>
        <p:blipFill rotWithShape="1">
          <a:blip r:embed="rId7"/>
          <a:srcRect t="3696"/>
          <a:stretch/>
        </p:blipFill>
        <p:spPr>
          <a:xfrm>
            <a:off x="7022070" y="4027734"/>
            <a:ext cx="3540322" cy="239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Groupe 2">
            <a:extLst>
              <a:ext uri="{FF2B5EF4-FFF2-40B4-BE49-F238E27FC236}">
                <a16:creationId xmlns:a16="http://schemas.microsoft.com/office/drawing/2014/main" id="{B1324B07-8487-5277-F809-6491AB84C524}"/>
              </a:ext>
            </a:extLst>
          </p:cNvPr>
          <p:cNvGrpSpPr/>
          <p:nvPr/>
        </p:nvGrpSpPr>
        <p:grpSpPr>
          <a:xfrm>
            <a:off x="-1" y="-4758"/>
            <a:ext cx="12192001" cy="720000"/>
            <a:chOff x="-1" y="-7018"/>
            <a:chExt cx="12192001" cy="720000"/>
          </a:xfrm>
        </p:grpSpPr>
        <p:sp>
          <p:nvSpPr>
            <p:cNvPr id="8" name="Google Shape;146;p4">
              <a:extLst>
                <a:ext uri="{FF2B5EF4-FFF2-40B4-BE49-F238E27FC236}">
                  <a16:creationId xmlns:a16="http://schemas.microsoft.com/office/drawing/2014/main" id="{813184A5-5C05-7340-83F0-42D9815EA8A2}"/>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3.  المعداد الورقي</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3" name="Google Shape;146;p4">
              <a:extLst>
                <a:ext uri="{FF2B5EF4-FFF2-40B4-BE49-F238E27FC236}">
                  <a16:creationId xmlns:a16="http://schemas.microsoft.com/office/drawing/2014/main" id="{57E8B9E9-0923-744E-3C3B-85BD7EFFF848}"/>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6381670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6167188"/>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282129">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201333" y="2674315"/>
            <a:ext cx="9734789" cy="4294574"/>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يوضح للمتعلمين </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خطوات</a:t>
            </a: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صنع المعداد الورقي</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انتبهوا، ولاحظوا معي كيف سأصنع معدادا ورقيا.</a:t>
            </a:r>
          </a:p>
          <a:p>
            <a:pPr marL="0" marR="0" lvl="0" indent="0" algn="just" defTabSz="914400" rtl="1" eaLnBrk="1" fontAlgn="auto" latinLnBrk="0" hangingPunct="1">
              <a:lnSpc>
                <a:spcPct val="150000"/>
              </a:lnSpc>
              <a:spcBef>
                <a:spcPts val="220"/>
              </a:spcBef>
              <a:spcAft>
                <a:spcPts val="0"/>
              </a:spcAft>
              <a:buClr>
                <a:srgbClr val="151616"/>
              </a:buClr>
              <a:buSzPts val="1200"/>
              <a:buFontTx/>
              <a:buNone/>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آخذ  ورقة بيضاء وأقوم بطيها، طيةَ أولى، ثم أعيد الطي للمرة الثانية والثالثة والرابعة. </a:t>
            </a:r>
          </a:p>
          <a:p>
            <a:pPr marL="0" marR="0" lvl="0" indent="0" algn="just" defTabSz="914400" rtl="1" eaLnBrk="1" fontAlgn="auto" latinLnBrk="0" hangingPunct="1">
              <a:lnSpc>
                <a:spcPct val="150000"/>
              </a:lnSpc>
              <a:spcBef>
                <a:spcPts val="220"/>
              </a:spcBef>
              <a:spcAft>
                <a:spcPts val="0"/>
              </a:spcAft>
              <a:buClr>
                <a:srgbClr val="151616"/>
              </a:buClr>
              <a:buSzPts val="1200"/>
              <a:buFontTx/>
              <a:buNone/>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أقص حواف ثلاث جهات ولا أقص الحافة الرابعة، لتصبح الأوراق قابلة للتصفح على شكل كتيب صغير. </a:t>
            </a:r>
          </a:p>
          <a:p>
            <a:pPr marL="0" marR="0" lvl="0" indent="0" algn="just" defTabSz="914400" rtl="1" eaLnBrk="1" fontAlgn="auto" latinLnBrk="0" hangingPunct="1">
              <a:lnSpc>
                <a:spcPct val="150000"/>
              </a:lnSpc>
              <a:spcBef>
                <a:spcPts val="220"/>
              </a:spcBef>
              <a:spcAft>
                <a:spcPts val="0"/>
              </a:spcAft>
              <a:buClr>
                <a:srgbClr val="151616"/>
              </a:buClr>
              <a:buSzPts val="1200"/>
              <a:buFontTx/>
              <a:buNone/>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انتبهوا الآن، </a:t>
            </a: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عمري </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28</a:t>
            </a: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سنة</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3221" y="3699933"/>
            <a:ext cx="1968112" cy="1173298"/>
          </a:xfrm>
          <a:prstGeom prst="rect">
            <a:avLst/>
          </a:prstGeom>
        </p:spPr>
      </p:pic>
      <p:grpSp>
        <p:nvGrpSpPr>
          <p:cNvPr id="9" name="Groupe 2">
            <a:extLst>
              <a:ext uri="{FF2B5EF4-FFF2-40B4-BE49-F238E27FC236}">
                <a16:creationId xmlns:a16="http://schemas.microsoft.com/office/drawing/2014/main" id="{0DC95DAC-9EF4-8AFC-8E76-EBF1773D827B}"/>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3.  المعداد الورقي</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8EB3F794-71C8-C15B-C007-634E7B343295}"/>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1511770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2951520" y="2409680"/>
            <a:ext cx="8809761" cy="3375604"/>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بلورة وضعيات أخرى، ويوظف المعداد الورقي لتقديمها.</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kumimoji="0" lang="fr-FR"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متعلمين اثنين القيام للسبورة وتحديد العدد المطلوب منهم باستخدام المعداد الورقي</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endPar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p:txBody>
      </p:sp>
      <p:grpSp>
        <p:nvGrpSpPr>
          <p:cNvPr id="3" name="Groupe 2">
            <a:extLst>
              <a:ext uri="{FF2B5EF4-FFF2-40B4-BE49-F238E27FC236}">
                <a16:creationId xmlns:a16="http://schemas.microsoft.com/office/drawing/2014/main" id="{7FF66A70-D67D-1DA8-3FDD-95B2A19678FF}"/>
              </a:ext>
            </a:extLst>
          </p:cNvPr>
          <p:cNvGrpSpPr/>
          <p:nvPr/>
        </p:nvGrpSpPr>
        <p:grpSpPr>
          <a:xfrm>
            <a:off x="-1" y="-4758"/>
            <a:ext cx="12192001" cy="720000"/>
            <a:chOff x="-1" y="-7018"/>
            <a:chExt cx="12192001" cy="720000"/>
          </a:xfrm>
        </p:grpSpPr>
        <p:sp>
          <p:nvSpPr>
            <p:cNvPr id="4" name="Google Shape;146;p4">
              <a:extLst>
                <a:ext uri="{FF2B5EF4-FFF2-40B4-BE49-F238E27FC236}">
                  <a16:creationId xmlns:a16="http://schemas.microsoft.com/office/drawing/2014/main" id="{42376C9F-78EB-7F7B-65BC-BB8EC7D947D5}"/>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3.  المعداد الورقي</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0" name="Google Shape;146;p4">
              <a:extLst>
                <a:ext uri="{FF2B5EF4-FFF2-40B4-BE49-F238E27FC236}">
                  <a16:creationId xmlns:a16="http://schemas.microsoft.com/office/drawing/2014/main" id="{0DDD3E0A-3DFA-0B0E-36EC-B8C4FA95A3D1}"/>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835635" y="3135000"/>
            <a:ext cx="1939853" cy="13139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58126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 name="Image 13">
            <a:extLst>
              <a:ext uri="{FF2B5EF4-FFF2-40B4-BE49-F238E27FC236}">
                <a16:creationId xmlns:a16="http://schemas.microsoft.com/office/drawing/2014/main" id="{DF772168-59E8-1310-8605-FC539CFE9449}"/>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892184"/>
          <a:ext cx="11881896" cy="4054725"/>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52187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832602">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52187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2178381">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3" name="TextBox 2">
            <a:extLst>
              <a:ext uri="{FF2B5EF4-FFF2-40B4-BE49-F238E27FC236}">
                <a16:creationId xmlns:a16="http://schemas.microsoft.com/office/drawing/2014/main" id="{9EB0F910-A9EC-7689-C763-B524B9CBC4D4}"/>
              </a:ext>
            </a:extLst>
          </p:cNvPr>
          <p:cNvSpPr txBox="1"/>
          <p:nvPr/>
        </p:nvSpPr>
        <p:spPr>
          <a:xfrm>
            <a:off x="694267" y="3176828"/>
            <a:ext cx="10833100" cy="1502976"/>
          </a:xfrm>
          <a:prstGeom prst="rect">
            <a:avLst/>
          </a:prstGeom>
          <a:noFill/>
        </p:spPr>
        <p:txBody>
          <a:bodyPr wrap="square" rtlCol="0">
            <a:spAutoFit/>
          </a:bodyPr>
          <a:lstStyle/>
          <a:p>
            <a:pPr marL="285750" marR="0" lvl="0" indent="-285750" algn="just" defTabSz="914400" rtl="1" eaLnBrk="1" fontAlgn="auto" latinLnBrk="0" hangingPunct="1">
              <a:lnSpc>
                <a:spcPct val="2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الاحتياط</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أثناء </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عملية صنع المعداد الورقي</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ب</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استعمال المقص ومشبك الأوراق</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2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يعتمد</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هذا النشاط </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بالأساس </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مع المتعلمي</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ن المبتدئين وفي مستوى "عدد من رقم" و "عدد من رقمين".</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grpSp>
        <p:nvGrpSpPr>
          <p:cNvPr id="10" name="Groupe 2">
            <a:extLst>
              <a:ext uri="{FF2B5EF4-FFF2-40B4-BE49-F238E27FC236}">
                <a16:creationId xmlns:a16="http://schemas.microsoft.com/office/drawing/2014/main" id="{385AD386-CC79-178B-184D-704E7A1751A5}"/>
              </a:ext>
            </a:extLst>
          </p:cNvPr>
          <p:cNvGrpSpPr/>
          <p:nvPr/>
        </p:nvGrpSpPr>
        <p:grpSpPr>
          <a:xfrm>
            <a:off x="-1" y="-4758"/>
            <a:ext cx="12192001" cy="720000"/>
            <a:chOff x="-1" y="-7018"/>
            <a:chExt cx="12192001" cy="720000"/>
          </a:xfrm>
        </p:grpSpPr>
        <p:sp>
          <p:nvSpPr>
            <p:cNvPr id="11" name="Google Shape;146;p4">
              <a:extLst>
                <a:ext uri="{FF2B5EF4-FFF2-40B4-BE49-F238E27FC236}">
                  <a16:creationId xmlns:a16="http://schemas.microsoft.com/office/drawing/2014/main" id="{378696D1-F3F5-D1FE-B701-986323994B08}"/>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3.  المعداد الورقي</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ACFDF875-B468-FA2C-8A74-3B3943C17704}"/>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3840303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321733" y="345810"/>
            <a:ext cx="5637029" cy="1325563"/>
          </a:xfrm>
          <a:prstGeom prst="flowChartAlternateProcess">
            <a:avLst/>
          </a:prstGeom>
        </p:spPr>
        <p:txBody>
          <a:bodyPr spcFirstLastPara="1" vert="horz" lIns="91440" tIns="45720" rIns="91440" bIns="45720" rtlCol="0" anchor="ctr" anchorCtr="0">
            <a:normAutofit fontScale="92500" lnSpcReduction="10000"/>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نشاط</a:t>
            </a:r>
            <a:r>
              <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الفرقعة والتصفيق</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978123"/>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15F42397-400A-7378-1E3B-20DAC6184BB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913148" y="1503955"/>
            <a:ext cx="2779540" cy="2090856"/>
          </a:xfrm>
          <a:prstGeom prst="rect">
            <a:avLst/>
          </a:prstGeom>
        </p:spPr>
      </p:pic>
    </p:spTree>
    <p:extLst>
      <p:ext uri="{BB962C8B-B14F-4D97-AF65-F5344CB8AC3E}">
        <p14:creationId xmlns:p14="http://schemas.microsoft.com/office/powerpoint/2010/main" val="162896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3235638" y="2476964"/>
            <a:ext cx="572072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4. تقديم بطاقة الفرقعة والتصفيق</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81138D-1302-DB3A-5224-0FCDB38CE1EC}"/>
              </a:ext>
            </a:extLst>
          </p:cNvPr>
          <p:cNvPicPr>
            <a:picLocks noChangeAspect="1"/>
          </p:cNvPicPr>
          <p:nvPr/>
        </p:nvPicPr>
        <p:blipFill>
          <a:blip r:embed="rId5"/>
          <a:stretch>
            <a:fillRect/>
          </a:stretch>
        </p:blipFill>
        <p:spPr>
          <a:xfrm>
            <a:off x="4706229" y="4246827"/>
            <a:ext cx="2779540" cy="2090856"/>
          </a:xfrm>
          <a:prstGeom prst="rect">
            <a:avLst/>
          </a:prstGeom>
        </p:spPr>
      </p:pic>
    </p:spTree>
    <p:extLst>
      <p:ext uri="{BB962C8B-B14F-4D97-AF65-F5344CB8AC3E}">
        <p14:creationId xmlns:p14="http://schemas.microsoft.com/office/powerpoint/2010/main" val="226114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C6193D9E-B59E-E838-C05C-65B69D8E6919}"/>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3" name="Picture 2" descr="A picture containing logo, symbol, white, graphics&#10;&#10;Description automatically generated">
            <a:extLst>
              <a:ext uri="{FF2B5EF4-FFF2-40B4-BE49-F238E27FC236}">
                <a16:creationId xmlns:a16="http://schemas.microsoft.com/office/drawing/2014/main" id="{29909C5F-79C9-C41F-E82B-672D9959137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3011660" y="4371121"/>
            <a:ext cx="1671747" cy="1942817"/>
          </a:xfrm>
          <a:prstGeom prst="rect">
            <a:avLst/>
          </a:prstGeom>
        </p:spPr>
      </p:pic>
      <p:pic>
        <p:nvPicPr>
          <p:cNvPr id="4" name="Picture 3">
            <a:extLst>
              <a:ext uri="{FF2B5EF4-FFF2-40B4-BE49-F238E27FC236}">
                <a16:creationId xmlns:a16="http://schemas.microsoft.com/office/drawing/2014/main" id="{D8C608CE-5570-F324-6EB8-F85ECD202A4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212060" y="4277867"/>
            <a:ext cx="2779540" cy="2090856"/>
          </a:xfrm>
          <a:prstGeom prst="rect">
            <a:avLst/>
          </a:prstGeom>
        </p:spPr>
      </p:pic>
      <p:pic>
        <p:nvPicPr>
          <p:cNvPr id="7" name="Graphic 6" descr="Alarm clock with solid fill">
            <a:extLst>
              <a:ext uri="{FF2B5EF4-FFF2-40B4-BE49-F238E27FC236}">
                <a16:creationId xmlns:a16="http://schemas.microsoft.com/office/drawing/2014/main" id="{058123BA-0D2A-917B-A2F7-3371CA63385F}"/>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709753" y="2906949"/>
            <a:ext cx="859982" cy="688274"/>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8" name="Tableau 4">
            <a:extLst>
              <a:ext uri="{FF2B5EF4-FFF2-40B4-BE49-F238E27FC236}">
                <a16:creationId xmlns:a16="http://schemas.microsoft.com/office/drawing/2014/main" id="{7FE2E0EE-89E0-6F3C-2043-1F04D50CC383}"/>
              </a:ext>
            </a:extLst>
          </p:cNvPr>
          <p:cNvGraphicFramePr>
            <a:graphicFrameLocks noGrp="1"/>
          </p:cNvGraphicFramePr>
          <p:nvPr/>
        </p:nvGraphicFramePr>
        <p:xfrm>
          <a:off x="196890" y="975379"/>
          <a:ext cx="11798220" cy="2830266"/>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285750" lvl="0" indent="-285750" algn="r" defTabSz="914400" rtl="1" eaLnBrk="1" latinLnBrk="0" hangingPunct="1">
                        <a:lnSpc>
                          <a:spcPct val="150000"/>
                        </a:lnSpc>
                        <a:buFont typeface="Arial" panose="020B0604020202020204" pitchFamily="34" charset="0"/>
                        <a:buChar char="•"/>
                      </a:pPr>
                      <a:r>
                        <a:rPr lang="ar-MA" sz="2400" b="1" kern="1200" dirty="0">
                          <a:solidFill>
                            <a:schemeClr val="tx1"/>
                          </a:solidFill>
                          <a:latin typeface="Dubai" panose="020B0503030403030204" pitchFamily="34" charset="-78"/>
                          <a:ea typeface="+mn-ea"/>
                          <a:cs typeface="+mj-cs"/>
                        </a:rPr>
                        <a:t>تعرف الأعداد وتعرف قيمة الأرقام ومكانها في أعداد من رقمين أو ثلاثة.</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أهداف النشاط</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45012868"/>
                  </a:ext>
                </a:extLst>
              </a:tr>
              <a:tr h="943422">
                <a:tc>
                  <a:txBody>
                    <a:bodyPr/>
                    <a:lstStyle/>
                    <a:p>
                      <a:pPr marL="285750" marR="0" lvl="0" indent="-2857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lang="ar-MA" sz="2400" b="1" kern="1200" dirty="0">
                          <a:solidFill>
                            <a:schemeClr val="tx1"/>
                          </a:solidFill>
                          <a:latin typeface="Dubai" panose="020B0503030403030204" pitchFamily="34" charset="-78"/>
                          <a:ea typeface="+mn-ea"/>
                          <a:cs typeface="+mj-cs"/>
                        </a:rPr>
                        <a:t>الطباشير أو بطاقات الاعداد. </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المعينات الديداكتيكية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chemeClr val="tx1"/>
                          </a:solidFill>
                          <a:latin typeface="+mn-lt"/>
                          <a:ea typeface="+mn-ea"/>
                          <a:cs typeface="+mj-cs"/>
                        </a:rPr>
                        <a:t> 20</a:t>
                      </a:r>
                      <a:r>
                        <a:rPr lang="ar-MA" sz="3200" b="1" kern="1200" dirty="0">
                          <a:solidFill>
                            <a:schemeClr val="tx1"/>
                          </a:solidFill>
                          <a:latin typeface="+mn-lt"/>
                          <a:ea typeface="+mn-ea"/>
                          <a:cs typeface="+mj-cs"/>
                        </a:rPr>
                        <a:t>دقيقة</a:t>
                      </a:r>
                      <a:endParaRPr lang="fr-MA" sz="3200" b="1" kern="1200" dirty="0">
                        <a:solidFill>
                          <a:schemeClr val="tx1"/>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المدة الزمنية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089371680"/>
                  </a:ext>
                </a:extLst>
              </a:tr>
            </a:tbl>
          </a:graphicData>
        </a:graphic>
      </p:graphicFrame>
      <p:grpSp>
        <p:nvGrpSpPr>
          <p:cNvPr id="5" name="Groupe 2">
            <a:extLst>
              <a:ext uri="{FF2B5EF4-FFF2-40B4-BE49-F238E27FC236}">
                <a16:creationId xmlns:a16="http://schemas.microsoft.com/office/drawing/2014/main" id="{B1E51C11-36B6-0415-8B3F-728C05AFEAD4}"/>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698061A5-DA5F-027D-D333-E6AC3C0E0208}"/>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الفرقعة والتصفيق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6FAA7BE0-3033-AC0C-EDE9-C4F55259F5BB}"/>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8009581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2A6D86EB-EC48-7F1E-4291-3206B9CB9BAB}"/>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3340100" y="3018652"/>
            <a:ext cx="8483600" cy="3231654"/>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Arial" panose="020B0604020202020204" pitchFamily="34" charset="0"/>
              </a:rPr>
              <a:t>يقوم الميسر(ة) بنمذجة النشاط</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الميسر من المتعلمين الاستماع والملاحظة؛</a:t>
            </a:r>
            <a:endParaRPr kumimoji="0" lang="fr-FR" sz="20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يشرح قيمة النقرة (فرقعة الأصابع)، فرقعة واحدة تعني العدد 1، فرقعتان تعنيان العدد 2 وهكذا...</a:t>
            </a:r>
            <a:endParaRPr kumimoji="0" lang="fr-FR" sz="20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يشرح قيمة التصفيقة، تصفيقة تعني 10، تصفيقتان تعنيان العدد 20 وهكذا...</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قيمة الضربة بالرجل على الأرض: ضربة واحدة تساوي مئة واحدة / ضربتان تساوي مئتان / ثلاث ضربات تساوي 3 في رقم المئات وهكذا......</a:t>
            </a:r>
            <a:endParaRPr kumimoji="0" lang="fr-FR" sz="20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التلاميذ الاستماع جيدا إلى فرقعات الأصابع والتصفيقات والعد ذهنيا.</a:t>
            </a:r>
            <a:endParaRPr kumimoji="0" lang="fr-FR" sz="20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المتعلمين الإنصات لتعرف عدد التصفيقات وعدد فرقعات الأصابع وتعرف العدد المعني.</a:t>
            </a:r>
            <a:endParaRPr kumimoji="0" lang="fr-FR" sz="20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بدء اللعبة بأعداد صغيرة ثم التدرج نحو الكبيرة.</a:t>
            </a:r>
            <a:endParaRPr kumimoji="0" lang="fr-FR" sz="20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التناوب بين التصفيق النقر لتعرف العدد أو الانطلاق من العدد لتمثيله بالتصفيق والفرقعات.</a:t>
            </a:r>
          </a:p>
        </p:txBody>
      </p:sp>
      <p:pic>
        <p:nvPicPr>
          <p:cNvPr id="9" name="Picture 8">
            <a:extLst>
              <a:ext uri="{FF2B5EF4-FFF2-40B4-BE49-F238E27FC236}">
                <a16:creationId xmlns:a16="http://schemas.microsoft.com/office/drawing/2014/main" id="{BB578953-7660-AB7C-D119-45DBA4A560B9}"/>
              </a:ext>
            </a:extLst>
          </p:cNvPr>
          <p:cNvPicPr>
            <a:picLocks noChangeAspect="1"/>
          </p:cNvPicPr>
          <p:nvPr/>
        </p:nvPicPr>
        <p:blipFill>
          <a:blip r:embed="rId4"/>
          <a:stretch>
            <a:fillRect/>
          </a:stretch>
        </p:blipFill>
        <p:spPr>
          <a:xfrm>
            <a:off x="803619" y="2826109"/>
            <a:ext cx="1651426" cy="1682391"/>
          </a:xfrm>
          <a:prstGeom prst="rect">
            <a:avLst/>
          </a:prstGeom>
        </p:spPr>
      </p:pic>
      <p:pic>
        <p:nvPicPr>
          <p:cNvPr id="10" name="Picture 9" descr="A picture containing logo, symbol, white, graphics&#10;&#10;Description automatically generated">
            <a:extLst>
              <a:ext uri="{FF2B5EF4-FFF2-40B4-BE49-F238E27FC236}">
                <a16:creationId xmlns:a16="http://schemas.microsoft.com/office/drawing/2014/main" id="{881C00D8-2293-B24E-9AF1-A7916CCCE72F}"/>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1006994" y="4889855"/>
            <a:ext cx="1244675" cy="1446496"/>
          </a:xfrm>
          <a:prstGeom prst="rect">
            <a:avLst/>
          </a:prstGeom>
        </p:spPr>
      </p:pic>
      <p:grpSp>
        <p:nvGrpSpPr>
          <p:cNvPr id="8" name="Groupe 2">
            <a:extLst>
              <a:ext uri="{FF2B5EF4-FFF2-40B4-BE49-F238E27FC236}">
                <a16:creationId xmlns:a16="http://schemas.microsoft.com/office/drawing/2014/main" id="{82D17C18-CF62-BF52-2268-A4935F959AD7}"/>
              </a:ext>
            </a:extLst>
          </p:cNvPr>
          <p:cNvGrpSpPr/>
          <p:nvPr/>
        </p:nvGrpSpPr>
        <p:grpSpPr>
          <a:xfrm>
            <a:off x="-1" y="-4758"/>
            <a:ext cx="12192001" cy="720000"/>
            <a:chOff x="-1" y="-7018"/>
            <a:chExt cx="12192001" cy="720000"/>
          </a:xfrm>
        </p:grpSpPr>
        <p:sp>
          <p:nvSpPr>
            <p:cNvPr id="11" name="Google Shape;146;p4">
              <a:extLst>
                <a:ext uri="{FF2B5EF4-FFF2-40B4-BE49-F238E27FC236}">
                  <a16:creationId xmlns:a16="http://schemas.microsoft.com/office/drawing/2014/main" id="{6E49E527-4123-A286-C5D0-A585A81B8385}"/>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الفرقعة والتصفيق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DAAEE8CD-EE0A-A361-F9F3-549F9CCBD852}"/>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15221698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0EAA823B-9CDB-D22D-673B-76426F900DA7}"/>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2476501" y="1771505"/>
            <a:ext cx="9218106" cy="4478149"/>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يكلف الميسر 2 أو 3</a:t>
            </a:r>
            <a:r>
              <a:rPr kumimoji="0" lang="fr-FR"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 </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من التلاميذ بمحاكاة النشاط أمام جماعة الفصل قبل الانتقال إلى الممارسة داخل جماعات العمل الصغرى.</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السيناريو 1:</a:t>
            </a:r>
            <a:endParaRPr kumimoji="0" lang="f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يقسم الميسر جماعة الفصل إلى مجموعات عمل لإنجاز النشاط المقدم سابقا.  والمجموعة التي قدمت النموذج ستساعد المجموعات على الإنجاز.</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السيناريو 2:</a:t>
            </a:r>
            <a:endParaRPr kumimoji="0" lang="f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ينظم المنافسة بين مجموعتين، حيث تنطق إحداهما بالعدد وتمثله الأخرى بالتصفيق والفرقعات.</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picture containing logo, symbol, white, graphics&#10;&#10;Description automatically generated">
            <a:extLst>
              <a:ext uri="{FF2B5EF4-FFF2-40B4-BE49-F238E27FC236}">
                <a16:creationId xmlns:a16="http://schemas.microsoft.com/office/drawing/2014/main" id="{37643DB9-5F0B-5B67-B81B-DFD15FF1E35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752994" y="4432655"/>
            <a:ext cx="1244675" cy="1446496"/>
          </a:xfrm>
          <a:prstGeom prst="rect">
            <a:avLst/>
          </a:prstGeom>
        </p:spPr>
      </p:pic>
      <p:pic>
        <p:nvPicPr>
          <p:cNvPr id="4" name="Picture 3">
            <a:extLst>
              <a:ext uri="{FF2B5EF4-FFF2-40B4-BE49-F238E27FC236}">
                <a16:creationId xmlns:a16="http://schemas.microsoft.com/office/drawing/2014/main" id="{93885355-5792-8C6C-5CA0-23AB6EDD8FB6}"/>
              </a:ext>
            </a:extLst>
          </p:cNvPr>
          <p:cNvPicPr>
            <a:picLocks noChangeAspect="1"/>
          </p:cNvPicPr>
          <p:nvPr/>
        </p:nvPicPr>
        <p:blipFill>
          <a:blip r:embed="rId6"/>
          <a:stretch>
            <a:fillRect/>
          </a:stretch>
        </p:blipFill>
        <p:spPr>
          <a:xfrm>
            <a:off x="549618" y="2089509"/>
            <a:ext cx="1651426" cy="1682391"/>
          </a:xfrm>
          <a:prstGeom prst="rect">
            <a:avLst/>
          </a:prstGeom>
        </p:spPr>
      </p:pic>
      <p:grpSp>
        <p:nvGrpSpPr>
          <p:cNvPr id="7" name="Groupe 2">
            <a:extLst>
              <a:ext uri="{FF2B5EF4-FFF2-40B4-BE49-F238E27FC236}">
                <a16:creationId xmlns:a16="http://schemas.microsoft.com/office/drawing/2014/main" id="{5A128317-977E-8015-B5CF-3DA4CDF212A0}"/>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4C6D98AC-1079-5780-C050-39013F8E9ED6}"/>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الفرقعة والتصفيق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F8D6A9DF-5E72-35BF-4AEC-2C050B9B2591}"/>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40720771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0ED91DFD-128D-0B1F-FECE-6662CC945B7E}"/>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930284"/>
          <a:ext cx="11881896" cy="5867258"/>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73126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906329">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73126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3498397">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B0F910-A9EC-7689-C763-B524B9CBC4D4}"/>
              </a:ext>
            </a:extLst>
          </p:cNvPr>
          <p:cNvSpPr txBox="1"/>
          <p:nvPr/>
        </p:nvSpPr>
        <p:spPr>
          <a:xfrm>
            <a:off x="152400" y="3726757"/>
            <a:ext cx="11696700" cy="2451953"/>
          </a:xfrm>
          <a:prstGeom prst="rect">
            <a:avLst/>
          </a:prstGeom>
          <a:noFill/>
        </p:spPr>
        <p:txBody>
          <a:bodyPr wrap="square" rtlCol="0">
            <a:spAutoFit/>
          </a:bodyPr>
          <a:lstStyle/>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أثناء شرح الأستاذ(ة) قواعد اللعبة لأول مرة، يمكنه الاكتفاء بالفرقعة والتصفيق، أي باستثمارالأعداد من رقمين فقط.</a:t>
            </a:r>
            <a:r>
              <a:rPr kumimoji="0" lang="ar-MA"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يستحسن ربط هذه اللعبة بنشاط قراءة لوحة الأعداد الأصغر من 100، وذلك بتحديد المتعلم للعدد المحصل عليه بالفرقعة والتصفيق على لوحة الأعداد.</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يستحب أثناء تقديم اللعبة  لأول مرة الحفاظ على نفس ترتيب الحركات الذي اعتمدناه في النمذجة، مثال:</a:t>
            </a:r>
            <a:endPar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812800" marR="0" lvl="0" indent="-342900" algn="just" defTabSz="914400" rtl="1" eaLnBrk="1" fontAlgn="auto" latinLnBrk="0" hangingPunct="1">
              <a:lnSpc>
                <a:spcPct val="100000"/>
              </a:lnSpc>
              <a:spcBef>
                <a:spcPts val="0"/>
              </a:spcBef>
              <a:spcAft>
                <a:spcPts val="800"/>
              </a:spcAft>
              <a:buClrTx/>
              <a:buSzTx/>
              <a:buFont typeface="+mj-lt"/>
              <a:buAutoNum type="arabicParenR"/>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الأعداد من رقمين: نبدأ بالوحدات ثم العشرات؛</a:t>
            </a:r>
          </a:p>
          <a:p>
            <a:pPr marL="812800" marR="0" lvl="0" indent="-342900" algn="just" defTabSz="914400" rtl="1" eaLnBrk="1" fontAlgn="auto" latinLnBrk="0" hangingPunct="1">
              <a:lnSpc>
                <a:spcPct val="100000"/>
              </a:lnSpc>
              <a:spcBef>
                <a:spcPts val="0"/>
              </a:spcBef>
              <a:spcAft>
                <a:spcPts val="800"/>
              </a:spcAft>
              <a:buClrTx/>
              <a:buSzTx/>
              <a:buFont typeface="+mj-lt"/>
              <a:buAutoNum type="arabicParenR"/>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الأعداد من ثلاثة أرقام: نبدأ بالمئات ثم العشرات وبعدها الوحدات.</a:t>
            </a:r>
          </a:p>
          <a:p>
            <a:pPr marL="285750" marR="0" lvl="0" indent="-285750" algn="just" defTabSz="914400" rtl="1"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في سياق التنافس بين المجموعات، يمكن فسح المجال أمام التلاميذ لاعتماد ترتيب الحركات الذي يختارونه.</a:t>
            </a:r>
            <a:endPar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icône Video en PNG, ICO ou ICNS | Icônes vectorielles gratuites">
            <a:extLst>
              <a:ext uri="{FF2B5EF4-FFF2-40B4-BE49-F238E27FC236}">
                <a16:creationId xmlns:a16="http://schemas.microsoft.com/office/drawing/2014/main" id="{BCC8E0A4-BAD2-DF9D-3778-F4A55B23F8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370" y="60458"/>
            <a:ext cx="590412" cy="60535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2">
            <a:extLst>
              <a:ext uri="{FF2B5EF4-FFF2-40B4-BE49-F238E27FC236}">
                <a16:creationId xmlns:a16="http://schemas.microsoft.com/office/drawing/2014/main" id="{1F9FD28D-F6B6-F764-F1AE-DC2070FEAC12}"/>
              </a:ext>
            </a:extLst>
          </p:cNvPr>
          <p:cNvGrpSpPr/>
          <p:nvPr/>
        </p:nvGrpSpPr>
        <p:grpSpPr>
          <a:xfrm>
            <a:off x="-1" y="-4758"/>
            <a:ext cx="12192001" cy="720000"/>
            <a:chOff x="-1" y="-7018"/>
            <a:chExt cx="12192001" cy="720000"/>
          </a:xfrm>
        </p:grpSpPr>
        <p:sp>
          <p:nvSpPr>
            <p:cNvPr id="11" name="Google Shape;146;p4">
              <a:extLst>
                <a:ext uri="{FF2B5EF4-FFF2-40B4-BE49-F238E27FC236}">
                  <a16:creationId xmlns:a16="http://schemas.microsoft.com/office/drawing/2014/main" id="{BE525934-BAAE-E455-B0DD-EAA28A24E576}"/>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الفرقعة والتصفيق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7EEAF0A8-BD56-7AA6-AF0A-839837BE570C}"/>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42916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458971" y="841173"/>
            <a:ext cx="5637029" cy="1325563"/>
          </a:xfrm>
          <a:prstGeom prst="flowChartAlternateProcess">
            <a:avLst/>
          </a:prstGeom>
        </p:spPr>
        <p:txBody>
          <a:bodyPr spcFirstLastPara="1" vert="horz" lIns="91440" tIns="45720" rIns="91440" bIns="45720" rtlCol="0" anchor="ctr" anchorCtr="0">
            <a:normAutofit/>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عجلة الأعداد</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978123"/>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3EFCE704-D4F8-DF03-0AAC-BE4CEFA07706}"/>
              </a:ext>
            </a:extLst>
          </p:cNvPr>
          <p:cNvPicPr>
            <a:picLocks noChangeAspect="1"/>
          </p:cNvPicPr>
          <p:nvPr/>
        </p:nvPicPr>
        <p:blipFill rotWithShape="1">
          <a:blip r:embed="rId6"/>
          <a:srcRect l="1536" t="5057"/>
          <a:stretch/>
        </p:blipFill>
        <p:spPr>
          <a:xfrm>
            <a:off x="383601" y="2101475"/>
            <a:ext cx="2548478" cy="2589790"/>
          </a:xfrm>
          <a:prstGeom prst="rect">
            <a:avLst/>
          </a:prstGeom>
        </p:spPr>
      </p:pic>
    </p:spTree>
    <p:extLst>
      <p:ext uri="{BB962C8B-B14F-4D97-AF65-F5344CB8AC3E}">
        <p14:creationId xmlns:p14="http://schemas.microsoft.com/office/powerpoint/2010/main" val="198943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2608419" y="2056177"/>
            <a:ext cx="7246094"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5.  تقديم الأعداد من فئة المئات باستخدام عجلة الأعداد</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8EC29618-CDDD-4BE6-916A-393E61215DA7}"/>
              </a:ext>
            </a:extLst>
          </p:cNvPr>
          <p:cNvPicPr>
            <a:picLocks noChangeAspect="1"/>
          </p:cNvPicPr>
          <p:nvPr/>
        </p:nvPicPr>
        <p:blipFill rotWithShape="1">
          <a:blip r:embed="rId5"/>
          <a:srcRect l="1536" t="5057"/>
          <a:stretch/>
        </p:blipFill>
        <p:spPr>
          <a:xfrm>
            <a:off x="4707467" y="4268210"/>
            <a:ext cx="2548478" cy="2589790"/>
          </a:xfrm>
          <a:prstGeom prst="rect">
            <a:avLst/>
          </a:prstGeom>
        </p:spPr>
      </p:pic>
    </p:spTree>
    <p:extLst>
      <p:ext uri="{BB962C8B-B14F-4D97-AF65-F5344CB8AC3E}">
        <p14:creationId xmlns:p14="http://schemas.microsoft.com/office/powerpoint/2010/main" val="300981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BB467AA8-BCB7-736A-96CB-44A39E213C1C}"/>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7" name="Graphic 6" descr="Alarm clock with solid fill">
            <a:extLst>
              <a:ext uri="{FF2B5EF4-FFF2-40B4-BE49-F238E27FC236}">
                <a16:creationId xmlns:a16="http://schemas.microsoft.com/office/drawing/2014/main" id="{083375E5-DC73-654B-5090-024B21B6C353}"/>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32449" y="3084863"/>
            <a:ext cx="859982" cy="688274"/>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2" name="Tableau 4">
            <a:extLst>
              <a:ext uri="{FF2B5EF4-FFF2-40B4-BE49-F238E27FC236}">
                <a16:creationId xmlns:a16="http://schemas.microsoft.com/office/drawing/2014/main" id="{53C30653-D237-F046-EA7F-A8E6354AA829}"/>
              </a:ext>
            </a:extLst>
          </p:cNvPr>
          <p:cNvGraphicFramePr>
            <a:graphicFrameLocks noGrp="1"/>
          </p:cNvGraphicFramePr>
          <p:nvPr/>
        </p:nvGraphicFramePr>
        <p:xfrm>
          <a:off x="190580" y="930434"/>
          <a:ext cx="11798220" cy="3189418"/>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تعرف وقراءة الأعداد وتمييز القيمة المكانية لرقم معين ضمن أعداد من 0 إلى 999.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أهداف النشاط</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45012868"/>
                  </a:ext>
                </a:extLst>
              </a:tr>
              <a:tr h="943422">
                <a:tc>
                  <a:txBody>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9 حصوات وطباشير (حسب المتوفر، الماسكات المغناطيسية واللوحات المناسبة، أقراص ، أقلام لبدية ...)</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المعينات الديداكتيكية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chemeClr val="tx1"/>
                          </a:solidFill>
                          <a:latin typeface="+mn-lt"/>
                          <a:ea typeface="+mn-ea"/>
                          <a:cs typeface="+mj-cs"/>
                        </a:rPr>
                        <a:t> 20</a:t>
                      </a:r>
                      <a:r>
                        <a:rPr lang="ar-MA" sz="3200" b="1" kern="1200" dirty="0">
                          <a:solidFill>
                            <a:schemeClr val="tx1"/>
                          </a:solidFill>
                          <a:latin typeface="+mn-lt"/>
                          <a:ea typeface="+mn-ea"/>
                          <a:cs typeface="+mj-cs"/>
                        </a:rPr>
                        <a:t>دقيقة</a:t>
                      </a:r>
                      <a:endParaRPr lang="fr-MA" sz="3200" b="1" kern="1200" dirty="0">
                        <a:solidFill>
                          <a:schemeClr val="tx1"/>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المدة الزمنية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089371680"/>
                  </a:ext>
                </a:extLst>
              </a:tr>
            </a:tbl>
          </a:graphicData>
        </a:graphic>
      </p:graphicFrame>
      <p:grpSp>
        <p:nvGrpSpPr>
          <p:cNvPr id="3" name="Groupe 2">
            <a:extLst>
              <a:ext uri="{FF2B5EF4-FFF2-40B4-BE49-F238E27FC236}">
                <a16:creationId xmlns:a16="http://schemas.microsoft.com/office/drawing/2014/main" id="{73729506-90D8-02D5-331D-89F954984A0D}"/>
              </a:ext>
            </a:extLst>
          </p:cNvPr>
          <p:cNvGrpSpPr/>
          <p:nvPr/>
        </p:nvGrpSpPr>
        <p:grpSpPr>
          <a:xfrm>
            <a:off x="-1" y="-4758"/>
            <a:ext cx="12192001" cy="720000"/>
            <a:chOff x="-1" y="-7018"/>
            <a:chExt cx="12192001" cy="720000"/>
          </a:xfrm>
        </p:grpSpPr>
        <p:sp>
          <p:nvSpPr>
            <p:cNvPr id="5" name="Google Shape;146;p4">
              <a:extLst>
                <a:ext uri="{FF2B5EF4-FFF2-40B4-BE49-F238E27FC236}">
                  <a16:creationId xmlns:a16="http://schemas.microsoft.com/office/drawing/2014/main" id="{DC428C7C-9543-C1D5-4EB7-67A459D0C69F}"/>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5.   عجلة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8" name="Google Shape;146;p4">
              <a:extLst>
                <a:ext uri="{FF2B5EF4-FFF2-40B4-BE49-F238E27FC236}">
                  <a16:creationId xmlns:a16="http://schemas.microsoft.com/office/drawing/2014/main" id="{C16F0055-631B-D539-2E2F-F6CD4874C6B3}"/>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pic>
        <p:nvPicPr>
          <p:cNvPr id="14" name="Image 13">
            <a:extLst>
              <a:ext uri="{FF2B5EF4-FFF2-40B4-BE49-F238E27FC236}">
                <a16:creationId xmlns:a16="http://schemas.microsoft.com/office/drawing/2014/main" id="{9509877B-87E1-8B3C-332D-67C4B94EDDB3}"/>
              </a:ext>
            </a:extLst>
          </p:cNvPr>
          <p:cNvPicPr>
            <a:picLocks noChangeAspect="1"/>
          </p:cNvPicPr>
          <p:nvPr/>
        </p:nvPicPr>
        <p:blipFill rotWithShape="1">
          <a:blip r:embed="rId6"/>
          <a:srcRect l="1536" t="5057"/>
          <a:stretch/>
        </p:blipFill>
        <p:spPr>
          <a:xfrm>
            <a:off x="4707467" y="4268210"/>
            <a:ext cx="2548478" cy="2589790"/>
          </a:xfrm>
          <a:prstGeom prst="rect">
            <a:avLst/>
          </a:prstGeom>
        </p:spPr>
      </p:pic>
    </p:spTree>
    <p:extLst>
      <p:ext uri="{BB962C8B-B14F-4D97-AF65-F5344CB8AC3E}">
        <p14:creationId xmlns:p14="http://schemas.microsoft.com/office/powerpoint/2010/main" val="10245081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F169FCA0-C274-83EA-E6A4-FD217C0C8993}"/>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1236133" y="2889433"/>
            <a:ext cx="10397067" cy="355481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يقوم الميسر(ة) بنمذجة النشاط:</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المتعلمين جمع 9 حصوات .</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يرسم 3 دوائر ممركزة على الأرضية أو على سطح العمل حسب المتوفر. في الدائرة الداخلية يكتب: "وحدات"، في الدائرة الوسطى "عشرات" وفي الدائرة الخارجية يكتب " مئات" </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يشرح قاعدة لعبة عجلة الأعداد:          </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سنستعمل فقط 9 حصوات (أقراص، أحجار ...) في هذه اللعبة.</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بعد رمي الحصى في العجلة، الحصوات التي تقع على الدوائر أو خارج الدائرة الكبيرة يتم استبعادها. ولن يتم احتسابها. </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 تحديد مسافة بسيطة عن الدائرة : يرمي منها الميسر الحصوات التسعة لتقع داخل عجلة الأعداد. </a:t>
            </a:r>
            <a:endParaRPr kumimoji="0" lang="f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endParaRPr>
          </a:p>
        </p:txBody>
      </p:sp>
      <p:grpSp>
        <p:nvGrpSpPr>
          <p:cNvPr id="10" name="Groupe 9">
            <a:extLst>
              <a:ext uri="{FF2B5EF4-FFF2-40B4-BE49-F238E27FC236}">
                <a16:creationId xmlns:a16="http://schemas.microsoft.com/office/drawing/2014/main" id="{CEDCDB2F-740E-E251-982A-112211102174}"/>
              </a:ext>
            </a:extLst>
          </p:cNvPr>
          <p:cNvGrpSpPr/>
          <p:nvPr/>
        </p:nvGrpSpPr>
        <p:grpSpPr>
          <a:xfrm>
            <a:off x="-1" y="-4758"/>
            <a:ext cx="12192001" cy="720000"/>
            <a:chOff x="-1" y="-7018"/>
            <a:chExt cx="12192001" cy="720000"/>
          </a:xfrm>
        </p:grpSpPr>
        <p:sp>
          <p:nvSpPr>
            <p:cNvPr id="11" name="Google Shape;146;p4">
              <a:extLst>
                <a:ext uri="{FF2B5EF4-FFF2-40B4-BE49-F238E27FC236}">
                  <a16:creationId xmlns:a16="http://schemas.microsoft.com/office/drawing/2014/main" id="{5638A8AB-5021-0F3A-43D3-5471888C68E1}"/>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5.   عجلة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39ED5371-49EA-495A-5FF4-0D7660189668}"/>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pic>
        <p:nvPicPr>
          <p:cNvPr id="14" name="Image 13">
            <a:extLst>
              <a:ext uri="{FF2B5EF4-FFF2-40B4-BE49-F238E27FC236}">
                <a16:creationId xmlns:a16="http://schemas.microsoft.com/office/drawing/2014/main" id="{A617D984-4E47-5920-A9AE-5A7A6B19F4DB}"/>
              </a:ext>
            </a:extLst>
          </p:cNvPr>
          <p:cNvPicPr>
            <a:picLocks noChangeAspect="1"/>
          </p:cNvPicPr>
          <p:nvPr/>
        </p:nvPicPr>
        <p:blipFill rotWithShape="1">
          <a:blip r:embed="rId4"/>
          <a:srcRect l="1536" t="5057"/>
          <a:stretch/>
        </p:blipFill>
        <p:spPr>
          <a:xfrm>
            <a:off x="389467" y="4236432"/>
            <a:ext cx="2031999" cy="2064939"/>
          </a:xfrm>
          <a:prstGeom prst="rect">
            <a:avLst/>
          </a:prstGeom>
        </p:spPr>
      </p:pic>
    </p:spTree>
    <p:extLst>
      <p:ext uri="{BB962C8B-B14F-4D97-AF65-F5344CB8AC3E}">
        <p14:creationId xmlns:p14="http://schemas.microsoft.com/office/powerpoint/2010/main" val="14128288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7" name="Image 16">
            <a:extLst>
              <a:ext uri="{FF2B5EF4-FFF2-40B4-BE49-F238E27FC236}">
                <a16:creationId xmlns:a16="http://schemas.microsoft.com/office/drawing/2014/main" id="{56E60583-4D20-9333-6392-CE59626EEA6E}"/>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757624"/>
        </p:xfrm>
        <a:graphic>
          <a:graphicData uri="http://schemas.openxmlformats.org/drawingml/2006/table">
            <a:tbl>
              <a:tblPr firstRow="1" bandRow="1">
                <a:tableStyleId>{5940675A-B579-460E-94D1-54222C63F5DA}</a:tableStyleId>
              </a:tblPr>
              <a:tblGrid>
                <a:gridCol w="11925300">
                  <a:extLst>
                    <a:ext uri="{9D8B030D-6E8A-4147-A177-3AD203B41FA5}">
                      <a16:colId xmlns:a16="http://schemas.microsoft.com/office/drawing/2014/main" val="2904711255"/>
                    </a:ext>
                  </a:extLst>
                </a:gridCol>
              </a:tblGrid>
              <a:tr h="745138">
                <a:tc>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 ( تتمة)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642685650"/>
                  </a:ext>
                </a:extLst>
              </a:tr>
              <a:tr h="5012486">
                <a:tc>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84916015"/>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609601" y="2417123"/>
            <a:ext cx="10914966" cy="36009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يقوم الميسر(ة) بنمذجة النشاط:</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 تذكير المتعلمين بقاعدة اللعبة.</a:t>
            </a:r>
            <a:endParaRPr kumimoji="0" lang="fr-FR" sz="24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 يرسم جدول العدّ للاشتغال على تحديد القيمة المكانية للرقم داخل العدد بجانب عجلة الأعداد. </a:t>
            </a:r>
            <a:endParaRPr kumimoji="0" lang="fr-FR" sz="2400" b="0"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يبدأ بعد الحصوات انطلاقا من القيمة المكانية الأعلى. مثلا يبدأ من دائرة المئات ويطلب من المتعلمين عدّ الحصوات الواقعة داخل كل دائرة.  يكتب المتعلمون النتيجة داخل جدول العد  ثم يطلب منهم قراءة العدد المحصل عليه.</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endParaRPr>
          </a:p>
        </p:txBody>
      </p:sp>
      <p:grpSp>
        <p:nvGrpSpPr>
          <p:cNvPr id="8" name="Groupe 7">
            <a:extLst>
              <a:ext uri="{FF2B5EF4-FFF2-40B4-BE49-F238E27FC236}">
                <a16:creationId xmlns:a16="http://schemas.microsoft.com/office/drawing/2014/main" id="{F0276247-5F67-0587-D661-23884396AC02}"/>
              </a:ext>
            </a:extLst>
          </p:cNvPr>
          <p:cNvGrpSpPr/>
          <p:nvPr/>
        </p:nvGrpSpPr>
        <p:grpSpPr>
          <a:xfrm>
            <a:off x="-1" y="-4758"/>
            <a:ext cx="12192001" cy="720000"/>
            <a:chOff x="-1" y="-7018"/>
            <a:chExt cx="12192001" cy="720000"/>
          </a:xfrm>
        </p:grpSpPr>
        <p:sp>
          <p:nvSpPr>
            <p:cNvPr id="9" name="Google Shape;146;p4">
              <a:extLst>
                <a:ext uri="{FF2B5EF4-FFF2-40B4-BE49-F238E27FC236}">
                  <a16:creationId xmlns:a16="http://schemas.microsoft.com/office/drawing/2014/main" id="{14CC3EA5-DD42-C25B-15B9-3CC6FE433C7E}"/>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5.   عجلة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6" name="Google Shape;146;p4">
              <a:extLst>
                <a:ext uri="{FF2B5EF4-FFF2-40B4-BE49-F238E27FC236}">
                  <a16:creationId xmlns:a16="http://schemas.microsoft.com/office/drawing/2014/main" id="{83F380FD-7719-471B-8326-B4535ABD3D9A}"/>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pic>
        <p:nvPicPr>
          <p:cNvPr id="18" name="Image 17">
            <a:extLst>
              <a:ext uri="{FF2B5EF4-FFF2-40B4-BE49-F238E27FC236}">
                <a16:creationId xmlns:a16="http://schemas.microsoft.com/office/drawing/2014/main" id="{C9CB20EB-11C4-E982-3913-65E65E6E8C28}"/>
              </a:ext>
            </a:extLst>
          </p:cNvPr>
          <p:cNvPicPr>
            <a:picLocks noChangeAspect="1"/>
          </p:cNvPicPr>
          <p:nvPr/>
        </p:nvPicPr>
        <p:blipFill rotWithShape="1">
          <a:blip r:embed="rId4"/>
          <a:srcRect l="1536" t="5057"/>
          <a:stretch/>
        </p:blipFill>
        <p:spPr>
          <a:xfrm>
            <a:off x="357717" y="1834396"/>
            <a:ext cx="1897416" cy="1928174"/>
          </a:xfrm>
          <a:prstGeom prst="rect">
            <a:avLst/>
          </a:prstGeom>
        </p:spPr>
      </p:pic>
    </p:spTree>
    <p:extLst>
      <p:ext uri="{BB962C8B-B14F-4D97-AF65-F5344CB8AC3E}">
        <p14:creationId xmlns:p14="http://schemas.microsoft.com/office/powerpoint/2010/main" val="23255844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CF74E09A-1F44-E430-0B0A-5B12BFAC59B3}"/>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1246" y="1655551"/>
            <a:ext cx="11529507" cy="5011949"/>
          </a:xfrm>
          <a:prstGeom prst="rect">
            <a:avLst/>
          </a:prstGeom>
          <a:noFill/>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السيناريو:</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يكلف الميسر 2 أو3 تلاميذ بمحاكاة النشاط أمام جماعة الفصل قبل الانتقال إلى الممارسة داخل جماعات العمل الصغرى.</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يكون الميسر مجموعات عمل صغرى ويعمل منسق المجموعة على تسيير النشاط داخل مجموعته.</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 تنظيم العمل وفق تحدي أو منافسة بين مجموعات العمل الصغرى، بحيث تفوز المجموعة التي تحصل على أكبر عدد.</a:t>
            </a:r>
            <a:r>
              <a:rPr kumimoji="0" lang="fr-FR"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sym typeface="Symbol" panose="05050102010706020507" pitchFamily="18" charset="2"/>
              </a:rPr>
              <a:t> </a:t>
            </a: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sym typeface="Symbol" panose="05050102010706020507" pitchFamily="18" charset="2"/>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يدعو الميسر ممثل المجموعة إلى عد الحصوات انطلاقا من القيمة المكانية الأعلى. مثلا يبدأ من دائرة المئات ويطلب من المتعلمين عد الحصوات الواقعة داخل كل دائرة.  يكتب المتعلمون النتيجة داخل جدول العد ثم يطلب منهم قراءة العدد المحصل عليه. </a:t>
            </a:r>
          </a:p>
        </p:txBody>
      </p:sp>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 name="Groupe 2">
            <a:extLst>
              <a:ext uri="{FF2B5EF4-FFF2-40B4-BE49-F238E27FC236}">
                <a16:creationId xmlns:a16="http://schemas.microsoft.com/office/drawing/2014/main" id="{15464763-EC5D-EC47-1350-090CBA25E480}"/>
              </a:ext>
            </a:extLst>
          </p:cNvPr>
          <p:cNvGrpSpPr/>
          <p:nvPr/>
        </p:nvGrpSpPr>
        <p:grpSpPr>
          <a:xfrm>
            <a:off x="-1" y="-4758"/>
            <a:ext cx="12192001" cy="720000"/>
            <a:chOff x="-1" y="-7018"/>
            <a:chExt cx="12192001" cy="720000"/>
          </a:xfrm>
        </p:grpSpPr>
        <p:sp>
          <p:nvSpPr>
            <p:cNvPr id="4" name="Google Shape;146;p4">
              <a:extLst>
                <a:ext uri="{FF2B5EF4-FFF2-40B4-BE49-F238E27FC236}">
                  <a16:creationId xmlns:a16="http://schemas.microsoft.com/office/drawing/2014/main" id="{9431BBB8-3685-81E7-6835-2EE314866E3F}"/>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5.   عجلة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7" name="Google Shape;146;p4">
              <a:extLst>
                <a:ext uri="{FF2B5EF4-FFF2-40B4-BE49-F238E27FC236}">
                  <a16:creationId xmlns:a16="http://schemas.microsoft.com/office/drawing/2014/main" id="{F4E0AE9E-E852-558B-AA60-D0613BCC5401}"/>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6346539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09DBAA12-0962-0172-B606-82738562E07A}"/>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930283"/>
          <a:ext cx="11881896" cy="5766499"/>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71870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890764">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71870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3438319">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B0F910-A9EC-7689-C763-B524B9CBC4D4}"/>
              </a:ext>
            </a:extLst>
          </p:cNvPr>
          <p:cNvSpPr txBox="1"/>
          <p:nvPr/>
        </p:nvSpPr>
        <p:spPr>
          <a:xfrm>
            <a:off x="387790" y="3813532"/>
            <a:ext cx="11416420" cy="2362185"/>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ترسم الدوائر بعدد أرقام الأعداد وتسمى كل دائرة بالقيمة المكانية التي ترمز لها. </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 العمل بعجلة الأعداد من رقمين ثم ينتقل تدريجيا مع المتعلمين إلى الرتب الأعلى بإضافة دوائر جديدة.</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عندما يتم العد تترك الحصوات داخل الدوائر، ليدرك المتعلم اختلاف قيمة الحصوات التي تقع داخل دائرة العشرات عن تلك التي تقع ضمن دائرة الوحدات. </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يكتب العدد داخل جدول العد قبل رفع الحصوات.</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pic>
        <p:nvPicPr>
          <p:cNvPr id="4" name="Picture 3" descr="icône Video en PNG, ICO ou ICNS | Icônes vectorielles gratuites">
            <a:extLst>
              <a:ext uri="{FF2B5EF4-FFF2-40B4-BE49-F238E27FC236}">
                <a16:creationId xmlns:a16="http://schemas.microsoft.com/office/drawing/2014/main" id="{BCC8E0A4-BAD2-DF9D-3778-F4A55B23F8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370" y="60458"/>
            <a:ext cx="590412" cy="60535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a:extLst>
              <a:ext uri="{FF2B5EF4-FFF2-40B4-BE49-F238E27FC236}">
                <a16:creationId xmlns:a16="http://schemas.microsoft.com/office/drawing/2014/main" id="{12ACF3E7-79AB-9584-C311-C42E1EB8C934}"/>
              </a:ext>
            </a:extLst>
          </p:cNvPr>
          <p:cNvGrpSpPr/>
          <p:nvPr/>
        </p:nvGrpSpPr>
        <p:grpSpPr>
          <a:xfrm>
            <a:off x="-1" y="-4758"/>
            <a:ext cx="12192001" cy="720000"/>
            <a:chOff x="-1" y="-7018"/>
            <a:chExt cx="12192001" cy="720000"/>
          </a:xfrm>
        </p:grpSpPr>
        <p:sp>
          <p:nvSpPr>
            <p:cNvPr id="11" name="Google Shape;146;p4">
              <a:extLst>
                <a:ext uri="{FF2B5EF4-FFF2-40B4-BE49-F238E27FC236}">
                  <a16:creationId xmlns:a16="http://schemas.microsoft.com/office/drawing/2014/main" id="{6182FCA7-D325-12A0-65C5-E07C487E26E0}"/>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5.    عجلة الأعداد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F04C99D8-30B1-E297-F556-F59C27C5DA85}"/>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pic>
        <p:nvPicPr>
          <p:cNvPr id="14" name="Image 13">
            <a:extLst>
              <a:ext uri="{FF2B5EF4-FFF2-40B4-BE49-F238E27FC236}">
                <a16:creationId xmlns:a16="http://schemas.microsoft.com/office/drawing/2014/main" id="{2AAF1C26-D2E4-3686-FAD0-24CEA2A9D6A9}"/>
              </a:ext>
            </a:extLst>
          </p:cNvPr>
          <p:cNvPicPr>
            <a:picLocks noChangeAspect="1"/>
          </p:cNvPicPr>
          <p:nvPr/>
        </p:nvPicPr>
        <p:blipFill rotWithShape="1">
          <a:blip r:embed="rId5"/>
          <a:srcRect l="1536" t="5057"/>
          <a:stretch/>
        </p:blipFill>
        <p:spPr>
          <a:xfrm>
            <a:off x="1234456" y="3429000"/>
            <a:ext cx="1373277" cy="1395539"/>
          </a:xfrm>
          <a:prstGeom prst="rect">
            <a:avLst/>
          </a:prstGeom>
        </p:spPr>
      </p:pic>
    </p:spTree>
    <p:extLst>
      <p:ext uri="{BB962C8B-B14F-4D97-AF65-F5344CB8AC3E}">
        <p14:creationId xmlns:p14="http://schemas.microsoft.com/office/powerpoint/2010/main" val="15652064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321733" y="345810"/>
            <a:ext cx="5637029" cy="1325563"/>
          </a:xfrm>
          <a:prstGeom prst="flowChartAlternateProcess">
            <a:avLst/>
          </a:prstGeom>
        </p:spPr>
        <p:txBody>
          <a:bodyPr spcFirstLastPara="1" vert="horz" lIns="91440" tIns="45720" rIns="91440" bIns="45720" rtlCol="0" anchor="ctr" anchorCtr="0">
            <a:normAutofit/>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الأعداد بلعبة النقود</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978123"/>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15F42397-400A-7378-1E3B-20DAC6184BB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913148" y="1503955"/>
            <a:ext cx="2779540" cy="2090856"/>
          </a:xfrm>
          <a:prstGeom prst="rect">
            <a:avLst/>
          </a:prstGeom>
        </p:spPr>
      </p:pic>
    </p:spTree>
    <p:extLst>
      <p:ext uri="{BB962C8B-B14F-4D97-AF65-F5344CB8AC3E}">
        <p14:creationId xmlns:p14="http://schemas.microsoft.com/office/powerpoint/2010/main" val="11192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1990352" y="2320890"/>
            <a:ext cx="8211294"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6. تقديم الأعداد من فئة الآلاف باستعمال لعبة النقود</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81138D-1302-DB3A-5224-0FCDB38CE1EC}"/>
              </a:ext>
            </a:extLst>
          </p:cNvPr>
          <p:cNvPicPr>
            <a:picLocks noChangeAspect="1"/>
          </p:cNvPicPr>
          <p:nvPr/>
        </p:nvPicPr>
        <p:blipFill>
          <a:blip r:embed="rId5"/>
          <a:stretch>
            <a:fillRect/>
          </a:stretch>
        </p:blipFill>
        <p:spPr>
          <a:xfrm>
            <a:off x="4706229" y="4246827"/>
            <a:ext cx="2779540" cy="2090856"/>
          </a:xfrm>
          <a:prstGeom prst="rect">
            <a:avLst/>
          </a:prstGeom>
        </p:spPr>
      </p:pic>
    </p:spTree>
    <p:extLst>
      <p:ext uri="{BB962C8B-B14F-4D97-AF65-F5344CB8AC3E}">
        <p14:creationId xmlns:p14="http://schemas.microsoft.com/office/powerpoint/2010/main" val="175341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29" name="Image 28">
            <a:extLst>
              <a:ext uri="{FF2B5EF4-FFF2-40B4-BE49-F238E27FC236}">
                <a16:creationId xmlns:a16="http://schemas.microsoft.com/office/drawing/2014/main" id="{3F5577AD-3630-4DBE-17D1-88D06E9DED2B}"/>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32" name="Tableau 4">
            <a:extLst>
              <a:ext uri="{FF2B5EF4-FFF2-40B4-BE49-F238E27FC236}">
                <a16:creationId xmlns:a16="http://schemas.microsoft.com/office/drawing/2014/main" id="{44B7A471-C626-49A2-0810-FBC3142CB411}"/>
              </a:ext>
            </a:extLst>
          </p:cNvPr>
          <p:cNvGraphicFramePr>
            <a:graphicFrameLocks noGrp="1"/>
          </p:cNvGraphicFramePr>
          <p:nvPr/>
        </p:nvGraphicFramePr>
        <p:xfrm>
          <a:off x="196890" y="966538"/>
          <a:ext cx="11798220" cy="2830266"/>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285750" marR="0" lvl="0" indent="-285750" algn="r"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lang="ar-MA" sz="2400" b="1" kern="1200" dirty="0">
                          <a:solidFill>
                            <a:schemeClr val="tx1"/>
                          </a:solidFill>
                          <a:latin typeface="Dubai" panose="020B0503030403030204" pitchFamily="34" charset="-78"/>
                          <a:ea typeface="+mn-ea"/>
                          <a:cs typeface="+mj-cs"/>
                        </a:rPr>
                        <a:t>تعرف وقراءة الأعداد و</a:t>
                      </a:r>
                      <a:r>
                        <a:rPr lang="ar-SA" sz="2400" b="1" kern="1200" dirty="0">
                          <a:solidFill>
                            <a:schemeClr val="tx1"/>
                          </a:solidFill>
                          <a:latin typeface="Dubai" panose="020B0503030403030204" pitchFamily="34" charset="-78"/>
                          <a:ea typeface="+mn-ea"/>
                          <a:cs typeface="+mj-cs"/>
                        </a:rPr>
                        <a:t>كتاب</a:t>
                      </a:r>
                      <a:r>
                        <a:rPr lang="ar-MA" sz="2400" b="1" kern="1200" dirty="0" err="1">
                          <a:solidFill>
                            <a:schemeClr val="tx1"/>
                          </a:solidFill>
                          <a:latin typeface="Dubai" panose="020B0503030403030204" pitchFamily="34" charset="-78"/>
                          <a:ea typeface="+mn-ea"/>
                          <a:cs typeface="+mj-cs"/>
                        </a:rPr>
                        <a:t>تها</a:t>
                      </a:r>
                      <a:r>
                        <a:rPr lang="ar-MA" sz="2400" b="1" kern="1200" dirty="0">
                          <a:solidFill>
                            <a:schemeClr val="tx1"/>
                          </a:solidFill>
                          <a:latin typeface="Dubai" panose="020B0503030403030204" pitchFamily="34" charset="-78"/>
                          <a:ea typeface="+mn-ea"/>
                          <a:cs typeface="+mj-cs"/>
                        </a:rPr>
                        <a:t> </a:t>
                      </a:r>
                      <a:r>
                        <a:rPr lang="ar-SA" sz="2400" b="1" kern="1200" dirty="0">
                          <a:solidFill>
                            <a:schemeClr val="tx1"/>
                          </a:solidFill>
                          <a:latin typeface="Dubai" panose="020B0503030403030204" pitchFamily="34" charset="-78"/>
                          <a:ea typeface="+mn-ea"/>
                          <a:cs typeface="+mj-cs"/>
                        </a:rPr>
                        <a:t>كتابة مفككة مع تحديد القيمة المكانية</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أهداف النشاط</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45012868"/>
                  </a:ext>
                </a:extLst>
              </a:tr>
              <a:tr h="943422">
                <a:tc>
                  <a:txBody>
                    <a:bodyPr/>
                    <a:lstStyle/>
                    <a:p>
                      <a:pPr marL="285750" lvl="0" indent="-285750" algn="r" defTabSz="914400" rtl="1" eaLnBrk="1"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pPr>
                      <a:r>
                        <a:rPr lang="ar-MA" sz="2400" b="1" kern="1200" dirty="0">
                          <a:solidFill>
                            <a:schemeClr val="tx1"/>
                          </a:solidFill>
                          <a:latin typeface="Dubai" panose="020B0503030403030204" pitchFamily="34" charset="-78"/>
                          <a:ea typeface="+mn-ea"/>
                          <a:cs typeface="+mj-cs"/>
                        </a:rPr>
                        <a:t>مجموعة أوراق نقدية  </a:t>
                      </a:r>
                      <a:r>
                        <a:rPr lang="en-US" sz="2400" b="1" kern="1200" dirty="0">
                          <a:solidFill>
                            <a:schemeClr val="tx1"/>
                          </a:solidFill>
                          <a:latin typeface="Dubai" panose="020B0503030403030204" pitchFamily="34" charset="-78"/>
                          <a:ea typeface="+mn-ea"/>
                          <a:cs typeface="+mj-cs"/>
                        </a:rPr>
                        <a:t>(1, 10 ,100, 1000) </a:t>
                      </a:r>
                      <a:r>
                        <a:rPr lang="ar-SA" sz="2400" b="1" kern="1200" dirty="0">
                          <a:solidFill>
                            <a:schemeClr val="tx1"/>
                          </a:solidFill>
                          <a:latin typeface="Dubai" panose="020B0503030403030204" pitchFamily="34" charset="-78"/>
                          <a:ea typeface="+mn-ea"/>
                          <a:cs typeface="+mj-cs"/>
                        </a:rPr>
                        <a:t>وطباشير/ أقلام</a:t>
                      </a:r>
                      <a:r>
                        <a:rPr lang="en-US" sz="2400" b="1" kern="1200" dirty="0">
                          <a:solidFill>
                            <a:schemeClr val="tx1"/>
                          </a:solidFill>
                          <a:latin typeface="Dubai" panose="020B0503030403030204" pitchFamily="34" charset="-78"/>
                          <a:ea typeface="+mn-ea"/>
                          <a:cs typeface="+mj-cs"/>
                        </a:rPr>
                        <a:t>.</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المعينات الديداكتيكية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chemeClr val="tx1"/>
                          </a:solidFill>
                          <a:latin typeface="+mn-lt"/>
                          <a:ea typeface="+mn-ea"/>
                          <a:cs typeface="+mj-cs"/>
                        </a:rPr>
                        <a:t> 20</a:t>
                      </a:r>
                      <a:r>
                        <a:rPr lang="ar-MA" sz="3200" b="1" kern="1200" dirty="0">
                          <a:solidFill>
                            <a:schemeClr val="tx1"/>
                          </a:solidFill>
                          <a:latin typeface="+mn-lt"/>
                          <a:ea typeface="+mn-ea"/>
                          <a:cs typeface="+mj-cs"/>
                        </a:rPr>
                        <a:t>دقيقة</a:t>
                      </a:r>
                      <a:endParaRPr lang="fr-MA" sz="3200" b="1" kern="1200" dirty="0">
                        <a:solidFill>
                          <a:schemeClr val="tx1"/>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المدة الزمنية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089371680"/>
                  </a:ext>
                </a:extLst>
              </a:tr>
            </a:tbl>
          </a:graphicData>
        </a:graphic>
      </p:graphicFrame>
      <p:grpSp>
        <p:nvGrpSpPr>
          <p:cNvPr id="4" name="Groupe 54">
            <a:extLst>
              <a:ext uri="{FF2B5EF4-FFF2-40B4-BE49-F238E27FC236}">
                <a16:creationId xmlns:a16="http://schemas.microsoft.com/office/drawing/2014/main" id="{51C38CA3-AE36-5E76-8CCC-3527B670354C}"/>
              </a:ext>
            </a:extLst>
          </p:cNvPr>
          <p:cNvGrpSpPr/>
          <p:nvPr/>
        </p:nvGrpSpPr>
        <p:grpSpPr>
          <a:xfrm>
            <a:off x="1291556" y="4439450"/>
            <a:ext cx="8985455" cy="1685630"/>
            <a:chOff x="366471" y="4091893"/>
            <a:chExt cx="11287162" cy="1788830"/>
          </a:xfrm>
        </p:grpSpPr>
        <p:grpSp>
          <p:nvGrpSpPr>
            <p:cNvPr id="5" name="Groupe 36">
              <a:extLst>
                <a:ext uri="{FF2B5EF4-FFF2-40B4-BE49-F238E27FC236}">
                  <a16:creationId xmlns:a16="http://schemas.microsoft.com/office/drawing/2014/main" id="{AB4A1BF8-D967-3AAE-DA0A-377E85B458A7}"/>
                </a:ext>
              </a:extLst>
            </p:cNvPr>
            <p:cNvGrpSpPr/>
            <p:nvPr/>
          </p:nvGrpSpPr>
          <p:grpSpPr>
            <a:xfrm>
              <a:off x="366471" y="4100009"/>
              <a:ext cx="2560197" cy="1772599"/>
              <a:chOff x="452972" y="4108124"/>
              <a:chExt cx="2927425" cy="1772599"/>
            </a:xfrm>
          </p:grpSpPr>
          <p:pic>
            <p:nvPicPr>
              <p:cNvPr id="25" name="Image 32">
                <a:extLst>
                  <a:ext uri="{FF2B5EF4-FFF2-40B4-BE49-F238E27FC236}">
                    <a16:creationId xmlns:a16="http://schemas.microsoft.com/office/drawing/2014/main" id="{FC6E2BBD-ACE4-359D-56E3-2E02DFE5CB9B}"/>
                  </a:ext>
                </a:extLst>
              </p:cNvPr>
              <p:cNvPicPr>
                <a:picLocks noChangeAspect="1"/>
              </p:cNvPicPr>
              <p:nvPr/>
            </p:nvPicPr>
            <p:blipFill>
              <a:blip r:embed="rId4"/>
              <a:stretch>
                <a:fillRect/>
              </a:stretch>
            </p:blipFill>
            <p:spPr>
              <a:xfrm>
                <a:off x="452972" y="4108124"/>
                <a:ext cx="2286571" cy="1015663"/>
              </a:xfrm>
              <a:prstGeom prst="rect">
                <a:avLst/>
              </a:prstGeom>
            </p:spPr>
          </p:pic>
          <p:pic>
            <p:nvPicPr>
              <p:cNvPr id="26" name="Image 33">
                <a:extLst>
                  <a:ext uri="{FF2B5EF4-FFF2-40B4-BE49-F238E27FC236}">
                    <a16:creationId xmlns:a16="http://schemas.microsoft.com/office/drawing/2014/main" id="{906EEC80-DF23-3104-8DB6-12404990907B}"/>
                  </a:ext>
                </a:extLst>
              </p:cNvPr>
              <p:cNvPicPr>
                <a:picLocks noChangeAspect="1"/>
              </p:cNvPicPr>
              <p:nvPr/>
            </p:nvPicPr>
            <p:blipFill>
              <a:blip r:embed="rId4"/>
              <a:stretch>
                <a:fillRect/>
              </a:stretch>
            </p:blipFill>
            <p:spPr>
              <a:xfrm>
                <a:off x="649524" y="4357229"/>
                <a:ext cx="2286571" cy="1015663"/>
              </a:xfrm>
              <a:prstGeom prst="rect">
                <a:avLst/>
              </a:prstGeom>
            </p:spPr>
          </p:pic>
          <p:pic>
            <p:nvPicPr>
              <p:cNvPr id="27" name="Image 34">
                <a:extLst>
                  <a:ext uri="{FF2B5EF4-FFF2-40B4-BE49-F238E27FC236}">
                    <a16:creationId xmlns:a16="http://schemas.microsoft.com/office/drawing/2014/main" id="{CCC3FB91-F18F-BE4F-13F3-8C7615727903}"/>
                  </a:ext>
                </a:extLst>
              </p:cNvPr>
              <p:cNvPicPr>
                <a:picLocks noChangeAspect="1"/>
              </p:cNvPicPr>
              <p:nvPr/>
            </p:nvPicPr>
            <p:blipFill>
              <a:blip r:embed="rId4"/>
              <a:stretch>
                <a:fillRect/>
              </a:stretch>
            </p:blipFill>
            <p:spPr>
              <a:xfrm>
                <a:off x="871675" y="4606334"/>
                <a:ext cx="2286571" cy="1015663"/>
              </a:xfrm>
              <a:prstGeom prst="rect">
                <a:avLst/>
              </a:prstGeom>
            </p:spPr>
          </p:pic>
          <p:pic>
            <p:nvPicPr>
              <p:cNvPr id="28" name="Image 35">
                <a:extLst>
                  <a:ext uri="{FF2B5EF4-FFF2-40B4-BE49-F238E27FC236}">
                    <a16:creationId xmlns:a16="http://schemas.microsoft.com/office/drawing/2014/main" id="{0215F8B5-8034-6BAF-4080-74E1F4DB0F55}"/>
                  </a:ext>
                </a:extLst>
              </p:cNvPr>
              <p:cNvPicPr>
                <a:picLocks noChangeAspect="1"/>
              </p:cNvPicPr>
              <p:nvPr/>
            </p:nvPicPr>
            <p:blipFill>
              <a:blip r:embed="rId4"/>
              <a:stretch>
                <a:fillRect/>
              </a:stretch>
            </p:blipFill>
            <p:spPr>
              <a:xfrm>
                <a:off x="1093826" y="4865060"/>
                <a:ext cx="2286571" cy="1015663"/>
              </a:xfrm>
              <a:prstGeom prst="rect">
                <a:avLst/>
              </a:prstGeom>
            </p:spPr>
          </p:pic>
        </p:grpSp>
        <p:grpSp>
          <p:nvGrpSpPr>
            <p:cNvPr id="7" name="Groupe 42">
              <a:extLst>
                <a:ext uri="{FF2B5EF4-FFF2-40B4-BE49-F238E27FC236}">
                  <a16:creationId xmlns:a16="http://schemas.microsoft.com/office/drawing/2014/main" id="{C0C54EDF-42FB-647A-456F-781BC31B4A8C}"/>
                </a:ext>
              </a:extLst>
            </p:cNvPr>
            <p:cNvGrpSpPr/>
            <p:nvPr/>
          </p:nvGrpSpPr>
          <p:grpSpPr>
            <a:xfrm>
              <a:off x="3248771" y="4091893"/>
              <a:ext cx="2599251" cy="1788830"/>
              <a:chOff x="3730573" y="3849397"/>
              <a:chExt cx="2972081" cy="1788830"/>
            </a:xfrm>
          </p:grpSpPr>
          <p:pic>
            <p:nvPicPr>
              <p:cNvPr id="21" name="Image 38" descr="Une image contenant Graphique, graphisme, Police, vert&#10;&#10;Description générée automatiquement">
                <a:extLst>
                  <a:ext uri="{FF2B5EF4-FFF2-40B4-BE49-F238E27FC236}">
                    <a16:creationId xmlns:a16="http://schemas.microsoft.com/office/drawing/2014/main" id="{79125614-584A-ABA3-DA0C-E204E8B39B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0573" y="3849397"/>
                <a:ext cx="2295241" cy="1015664"/>
              </a:xfrm>
              <a:prstGeom prst="rect">
                <a:avLst/>
              </a:prstGeom>
            </p:spPr>
          </p:pic>
          <p:pic>
            <p:nvPicPr>
              <p:cNvPr id="22" name="Image 39" descr="Une image contenant Graphique, graphisme, Police, vert&#10;&#10;Description générée automatiquement">
                <a:extLst>
                  <a:ext uri="{FF2B5EF4-FFF2-40B4-BE49-F238E27FC236}">
                    <a16:creationId xmlns:a16="http://schemas.microsoft.com/office/drawing/2014/main" id="{30F0A759-128E-C787-13E9-2EB925DF99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3111" y="4104185"/>
                <a:ext cx="2295241" cy="1015664"/>
              </a:xfrm>
              <a:prstGeom prst="rect">
                <a:avLst/>
              </a:prstGeom>
            </p:spPr>
          </p:pic>
          <p:pic>
            <p:nvPicPr>
              <p:cNvPr id="23" name="Image 40" descr="Une image contenant Graphique, graphisme, Police, vert&#10;&#10;Description générée automatiquement">
                <a:extLst>
                  <a:ext uri="{FF2B5EF4-FFF2-40B4-BE49-F238E27FC236}">
                    <a16:creationId xmlns:a16="http://schemas.microsoft.com/office/drawing/2014/main" id="{596C4CE3-DB0E-F921-9180-34D9F591C5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5649" y="4369519"/>
                <a:ext cx="2295241" cy="1015664"/>
              </a:xfrm>
              <a:prstGeom prst="rect">
                <a:avLst/>
              </a:prstGeom>
            </p:spPr>
          </p:pic>
          <p:pic>
            <p:nvPicPr>
              <p:cNvPr id="24" name="Image 41" descr="Une image contenant Graphique, graphisme, Police, vert&#10;&#10;Description générée automatiquement">
                <a:extLst>
                  <a:ext uri="{FF2B5EF4-FFF2-40B4-BE49-F238E27FC236}">
                    <a16:creationId xmlns:a16="http://schemas.microsoft.com/office/drawing/2014/main" id="{8DE59ECB-A0CA-0F48-CD69-4B138DC925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07413" y="4622563"/>
                <a:ext cx="2295241" cy="1015664"/>
              </a:xfrm>
              <a:prstGeom prst="rect">
                <a:avLst/>
              </a:prstGeom>
            </p:spPr>
          </p:pic>
        </p:grpSp>
        <p:grpSp>
          <p:nvGrpSpPr>
            <p:cNvPr id="8" name="Groupe 43">
              <a:extLst>
                <a:ext uri="{FF2B5EF4-FFF2-40B4-BE49-F238E27FC236}">
                  <a16:creationId xmlns:a16="http://schemas.microsoft.com/office/drawing/2014/main" id="{E526FCC1-CFDB-4AF7-C01E-3AF377CA18A2}"/>
                </a:ext>
              </a:extLst>
            </p:cNvPr>
            <p:cNvGrpSpPr/>
            <p:nvPr/>
          </p:nvGrpSpPr>
          <p:grpSpPr>
            <a:xfrm>
              <a:off x="6170125" y="4091893"/>
              <a:ext cx="2580702" cy="1788830"/>
              <a:chOff x="3741177" y="3849397"/>
              <a:chExt cx="2950872" cy="1788830"/>
            </a:xfrm>
          </p:grpSpPr>
          <p:pic>
            <p:nvPicPr>
              <p:cNvPr id="17" name="Image 44">
                <a:extLst>
                  <a:ext uri="{FF2B5EF4-FFF2-40B4-BE49-F238E27FC236}">
                    <a16:creationId xmlns:a16="http://schemas.microsoft.com/office/drawing/2014/main" id="{46A129B4-7D98-422C-DEAB-2BD63468811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41177" y="3849397"/>
                <a:ext cx="2274032" cy="1015664"/>
              </a:xfrm>
              <a:prstGeom prst="rect">
                <a:avLst/>
              </a:prstGeom>
            </p:spPr>
          </p:pic>
          <p:pic>
            <p:nvPicPr>
              <p:cNvPr id="18" name="Image 45">
                <a:extLst>
                  <a:ext uri="{FF2B5EF4-FFF2-40B4-BE49-F238E27FC236}">
                    <a16:creationId xmlns:a16="http://schemas.microsoft.com/office/drawing/2014/main" id="{5623C23F-72A1-1471-005D-20DADCBA088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973715" y="4104185"/>
                <a:ext cx="2274032" cy="1015664"/>
              </a:xfrm>
              <a:prstGeom prst="rect">
                <a:avLst/>
              </a:prstGeom>
            </p:spPr>
          </p:pic>
          <p:pic>
            <p:nvPicPr>
              <p:cNvPr id="19" name="Image 46">
                <a:extLst>
                  <a:ext uri="{FF2B5EF4-FFF2-40B4-BE49-F238E27FC236}">
                    <a16:creationId xmlns:a16="http://schemas.microsoft.com/office/drawing/2014/main" id="{EFA72894-BA9C-BC5E-CAFA-4BF7ABAF4AD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206253" y="4369519"/>
                <a:ext cx="2274032" cy="1015664"/>
              </a:xfrm>
              <a:prstGeom prst="rect">
                <a:avLst/>
              </a:prstGeom>
            </p:spPr>
          </p:pic>
          <p:pic>
            <p:nvPicPr>
              <p:cNvPr id="20" name="Image 47">
                <a:extLst>
                  <a:ext uri="{FF2B5EF4-FFF2-40B4-BE49-F238E27FC236}">
                    <a16:creationId xmlns:a16="http://schemas.microsoft.com/office/drawing/2014/main" id="{E7EE222B-ECC2-EBDA-6D54-926445DE5F3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418017" y="4622563"/>
                <a:ext cx="2274032" cy="1015664"/>
              </a:xfrm>
              <a:prstGeom prst="rect">
                <a:avLst/>
              </a:prstGeom>
            </p:spPr>
          </p:pic>
        </p:grpSp>
        <p:grpSp>
          <p:nvGrpSpPr>
            <p:cNvPr id="11" name="Groupe 48">
              <a:extLst>
                <a:ext uri="{FF2B5EF4-FFF2-40B4-BE49-F238E27FC236}">
                  <a16:creationId xmlns:a16="http://schemas.microsoft.com/office/drawing/2014/main" id="{A245CE97-2D93-49A1-FEDF-12DE3203DCDA}"/>
                </a:ext>
              </a:extLst>
            </p:cNvPr>
            <p:cNvGrpSpPr/>
            <p:nvPr/>
          </p:nvGrpSpPr>
          <p:grpSpPr>
            <a:xfrm>
              <a:off x="9072931" y="4094679"/>
              <a:ext cx="2580702" cy="1783259"/>
              <a:chOff x="3741177" y="3852182"/>
              <a:chExt cx="2950872" cy="1783259"/>
            </a:xfrm>
          </p:grpSpPr>
          <p:pic>
            <p:nvPicPr>
              <p:cNvPr id="12" name="Image 49">
                <a:extLst>
                  <a:ext uri="{FF2B5EF4-FFF2-40B4-BE49-F238E27FC236}">
                    <a16:creationId xmlns:a16="http://schemas.microsoft.com/office/drawing/2014/main" id="{48776AB5-471D-642F-AC8E-680A6E4CD46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741177" y="3852182"/>
                <a:ext cx="2274032" cy="1010093"/>
              </a:xfrm>
              <a:prstGeom prst="rect">
                <a:avLst/>
              </a:prstGeom>
            </p:spPr>
          </p:pic>
          <p:pic>
            <p:nvPicPr>
              <p:cNvPr id="13" name="Image 50">
                <a:extLst>
                  <a:ext uri="{FF2B5EF4-FFF2-40B4-BE49-F238E27FC236}">
                    <a16:creationId xmlns:a16="http://schemas.microsoft.com/office/drawing/2014/main" id="{694DDC89-B5DB-72A4-6294-2BDD034BD25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973715" y="4106970"/>
                <a:ext cx="2274032" cy="1010093"/>
              </a:xfrm>
              <a:prstGeom prst="rect">
                <a:avLst/>
              </a:prstGeom>
            </p:spPr>
          </p:pic>
          <p:pic>
            <p:nvPicPr>
              <p:cNvPr id="14" name="Image 51">
                <a:extLst>
                  <a:ext uri="{FF2B5EF4-FFF2-40B4-BE49-F238E27FC236}">
                    <a16:creationId xmlns:a16="http://schemas.microsoft.com/office/drawing/2014/main" id="{D815F7F4-546D-4021-5DEE-41551DCA9FD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206253" y="4372304"/>
                <a:ext cx="2274032" cy="1010093"/>
              </a:xfrm>
              <a:prstGeom prst="rect">
                <a:avLst/>
              </a:prstGeom>
            </p:spPr>
          </p:pic>
          <p:pic>
            <p:nvPicPr>
              <p:cNvPr id="16" name="Image 52">
                <a:extLst>
                  <a:ext uri="{FF2B5EF4-FFF2-40B4-BE49-F238E27FC236}">
                    <a16:creationId xmlns:a16="http://schemas.microsoft.com/office/drawing/2014/main" id="{1F448B77-154A-D9A9-766F-32C749659A1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418017" y="4625348"/>
                <a:ext cx="2274032" cy="1010093"/>
              </a:xfrm>
              <a:prstGeom prst="rect">
                <a:avLst/>
              </a:prstGeom>
            </p:spPr>
          </p:pic>
        </p:grpSp>
      </p:grpSp>
      <p:pic>
        <p:nvPicPr>
          <p:cNvPr id="10" name="Graphic 9" descr="Alarm clock with solid fill">
            <a:extLst>
              <a:ext uri="{FF2B5EF4-FFF2-40B4-BE49-F238E27FC236}">
                <a16:creationId xmlns:a16="http://schemas.microsoft.com/office/drawing/2014/main" id="{F442D3DE-9E74-66B9-DD7C-F4154D9F3BCB}"/>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28848" y="2932623"/>
            <a:ext cx="902382" cy="852965"/>
          </a:xfrm>
          <a:prstGeom prst="rect">
            <a:avLst/>
          </a:prstGeom>
        </p:spPr>
      </p:pic>
      <p:grpSp>
        <p:nvGrpSpPr>
          <p:cNvPr id="2" name="Groupe 1">
            <a:extLst>
              <a:ext uri="{FF2B5EF4-FFF2-40B4-BE49-F238E27FC236}">
                <a16:creationId xmlns:a16="http://schemas.microsoft.com/office/drawing/2014/main" id="{C505F3B3-33ED-18EC-C6C8-9EFB060508D3}"/>
              </a:ext>
            </a:extLst>
          </p:cNvPr>
          <p:cNvGrpSpPr/>
          <p:nvPr/>
        </p:nvGrpSpPr>
        <p:grpSpPr>
          <a:xfrm>
            <a:off x="-1" y="-4758"/>
            <a:ext cx="12192001" cy="720000"/>
            <a:chOff x="-1" y="-7018"/>
            <a:chExt cx="12192001" cy="720000"/>
          </a:xfrm>
        </p:grpSpPr>
        <p:sp>
          <p:nvSpPr>
            <p:cNvPr id="6" name="Google Shape;146;p4">
              <a:extLst>
                <a:ext uri="{FF2B5EF4-FFF2-40B4-BE49-F238E27FC236}">
                  <a16:creationId xmlns:a16="http://schemas.microsoft.com/office/drawing/2014/main" id="{2CCA8AE1-B895-5259-2E04-DBBCCED2F31E}"/>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6.   الأعداد بلعبة النقود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5" name="Google Shape;146;p4">
              <a:extLst>
                <a:ext uri="{FF2B5EF4-FFF2-40B4-BE49-F238E27FC236}">
                  <a16:creationId xmlns:a16="http://schemas.microsoft.com/office/drawing/2014/main" id="{537E56B7-A2C2-1CF1-9ED3-8906AE6CB8A9}"/>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6198092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5" name="Image 14">
            <a:extLst>
              <a:ext uri="{FF2B5EF4-FFF2-40B4-BE49-F238E27FC236}">
                <a16:creationId xmlns:a16="http://schemas.microsoft.com/office/drawing/2014/main" id="{5D9AAC7E-7C88-22D1-31A2-BBF26A791C3B}"/>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574588" y="2672237"/>
            <a:ext cx="9254618" cy="4017767"/>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Arial" panose="020B0604020202020204" pitchFamily="34" charset="0"/>
              </a:rPr>
              <a:t>يقوم الميسر(ة) بنمذجة النشاط</a:t>
            </a:r>
            <a:r>
              <a:rPr kumimoji="0" lang="ar-MA" sz="28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يضع مجموعة الأوراق النقدية في مكان </a:t>
            </a: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بحيث </a:t>
            </a: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يتمكن جميع المتعلمين من رؤيته</a:t>
            </a: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بعض المتعلمين تصنيف مجموعة أوراق النقود المقدمة حسب قيمتها (1، 10، 100، 1000)</a:t>
            </a: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كل متعلم تحديد وقراءة قيمة الورقة النقدية التي اختارها.</a:t>
            </a: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يستعمل لوحة التفكيك لمساعدة المتعلمين على تحديد قيمة الأوراق النقدية وتصنيفها.</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يناقش مع المتعلمين ترتيب الأوراق النقدية من الفئة الأكبر للفئة الأصغر، مثلا:</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كم من وحدة في ورقة نقدية من فئة 10نقط؟</a:t>
            </a: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كم من 10 نقط في ورقة نقدية من فئة 100 نقطة؟</a:t>
            </a: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كم من 100 نقطة في ورقة نقدية من فئة 1000 نقطة؟</a:t>
            </a: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كم من 10 نقطة في ورقة نقدية من فئة 1000 نقطة؟</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grpSp>
        <p:nvGrpSpPr>
          <p:cNvPr id="8" name="Group 7">
            <a:extLst>
              <a:ext uri="{FF2B5EF4-FFF2-40B4-BE49-F238E27FC236}">
                <a16:creationId xmlns:a16="http://schemas.microsoft.com/office/drawing/2014/main" id="{2705216B-1855-8541-A33E-03A9951F5F1D}"/>
              </a:ext>
            </a:extLst>
          </p:cNvPr>
          <p:cNvGrpSpPr/>
          <p:nvPr/>
        </p:nvGrpSpPr>
        <p:grpSpPr>
          <a:xfrm rot="21428346">
            <a:off x="563004" y="3507901"/>
            <a:ext cx="2953343" cy="2434702"/>
            <a:chOff x="962017" y="3730112"/>
            <a:chExt cx="2915586" cy="2246863"/>
          </a:xfrm>
        </p:grpSpPr>
        <p:pic>
          <p:nvPicPr>
            <p:cNvPr id="9" name="Image 35">
              <a:extLst>
                <a:ext uri="{FF2B5EF4-FFF2-40B4-BE49-F238E27FC236}">
                  <a16:creationId xmlns:a16="http://schemas.microsoft.com/office/drawing/2014/main" id="{1905C1C3-8267-E25E-AD29-B2F755947FA2}"/>
                </a:ext>
              </a:extLst>
            </p:cNvPr>
            <p:cNvPicPr>
              <a:picLocks noChangeAspect="1"/>
            </p:cNvPicPr>
            <p:nvPr/>
          </p:nvPicPr>
          <p:blipFill>
            <a:blip r:embed="rId4"/>
            <a:stretch>
              <a:fillRect/>
            </a:stretch>
          </p:blipFill>
          <p:spPr>
            <a:xfrm rot="20146376">
              <a:off x="2160013" y="5126670"/>
              <a:ext cx="1717590" cy="850305"/>
            </a:xfrm>
            <a:prstGeom prst="rect">
              <a:avLst/>
            </a:prstGeom>
          </p:spPr>
        </p:pic>
        <p:pic>
          <p:nvPicPr>
            <p:cNvPr id="10" name="Image 41" descr="Une image contenant Graphique, graphisme, Police, vert&#10;&#10;Description générée automatiquement">
              <a:extLst>
                <a:ext uri="{FF2B5EF4-FFF2-40B4-BE49-F238E27FC236}">
                  <a16:creationId xmlns:a16="http://schemas.microsoft.com/office/drawing/2014/main" id="{BBE7CFB0-82EE-FA77-BACE-E2430D73C2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11" name="Image 47">
              <a:extLst>
                <a:ext uri="{FF2B5EF4-FFF2-40B4-BE49-F238E27FC236}">
                  <a16:creationId xmlns:a16="http://schemas.microsoft.com/office/drawing/2014/main" id="{8BBFD2A6-C75E-2940-FB1B-62669C5D6B5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12" name="Image 52">
              <a:extLst>
                <a:ext uri="{FF2B5EF4-FFF2-40B4-BE49-F238E27FC236}">
                  <a16:creationId xmlns:a16="http://schemas.microsoft.com/office/drawing/2014/main" id="{B2E811FA-E686-9C32-84D9-32E77BD5FC6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grpSp>
        <p:nvGrpSpPr>
          <p:cNvPr id="6" name="Groupe 5">
            <a:extLst>
              <a:ext uri="{FF2B5EF4-FFF2-40B4-BE49-F238E27FC236}">
                <a16:creationId xmlns:a16="http://schemas.microsoft.com/office/drawing/2014/main" id="{A85BD258-27F2-5E2B-1CD7-E6D7C49DCF0E}"/>
              </a:ext>
            </a:extLst>
          </p:cNvPr>
          <p:cNvGrpSpPr/>
          <p:nvPr/>
        </p:nvGrpSpPr>
        <p:grpSpPr>
          <a:xfrm>
            <a:off x="-1" y="-4758"/>
            <a:ext cx="12192001" cy="720000"/>
            <a:chOff x="-1" y="-7018"/>
            <a:chExt cx="12192001" cy="720000"/>
          </a:xfrm>
        </p:grpSpPr>
        <p:sp>
          <p:nvSpPr>
            <p:cNvPr id="13" name="Google Shape;146;p4">
              <a:extLst>
                <a:ext uri="{FF2B5EF4-FFF2-40B4-BE49-F238E27FC236}">
                  <a16:creationId xmlns:a16="http://schemas.microsoft.com/office/drawing/2014/main" id="{5E4ADA6F-3E2C-6381-28A9-E00805C361CC}"/>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6.   الأعداد بلعبة النقود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4" name="Google Shape;146;p4">
              <a:extLst>
                <a:ext uri="{FF2B5EF4-FFF2-40B4-BE49-F238E27FC236}">
                  <a16:creationId xmlns:a16="http://schemas.microsoft.com/office/drawing/2014/main" id="{E0F40193-BC7C-5FB2-96E1-81A9DBA01B9A}"/>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2552392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C58F7C2B-1454-C8EA-1EF6-0D01E7F419FB}"/>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272479" y="1532761"/>
            <a:ext cx="8511027" cy="5180905"/>
          </a:xfrm>
          <a:prstGeom prst="rect">
            <a:avLst/>
          </a:prstGeom>
          <a:noFill/>
        </p:spPr>
        <p:txBody>
          <a:bodyPr wrap="square" rtlCol="0">
            <a:spAutoFit/>
          </a:bodyPr>
          <a:lstStyle/>
          <a:p>
            <a:pPr marL="342900" marR="0" lvl="0" indent="-34290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يضع مجموعة الأوراق النقدية في متناول المتعلمين لتوظيفها في تكوين أعداد</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بعض المتعلمين القيام للسبورة وأخذ الأوراق النقدية المناسبة لقيمة العدد الذي حدده الميسر. مثلا: الأوراق النقدية المناسبة للأعداد: </a:t>
            </a:r>
            <a:r>
              <a:rPr kumimoji="0" lang="en-US"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427, 303, 189</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p>
          <a:p>
            <a:pPr marL="285750" marR="2413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بعد تحديد الأوراق النقدية المناسبة، يطلب من المتعلم تحديد، من بين الأوراق التي أخذها عدد الأوراق النقدية من كل فئة.</a:t>
            </a:r>
          </a:p>
          <a:p>
            <a:pPr marL="285750" marR="24130" lvl="0" indent="-285750" algn="r"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يرسم جدولا يحدد من خلاله القيمة المكانية لكل رقم، ويضع به الأوراق النقدية حسب كل فئة.( ورقة واحدة من فئة 1000، 3 أوراق من فئة 100، ورقتان من فئة 10، ورقة واحدة من فئة 1)</a:t>
            </a:r>
          </a:p>
          <a:p>
            <a:pPr marL="285750" marR="2413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يكرر نفس النشاط مع متعلمين آخرين وبتوظيف أعداد مختلفة.</a:t>
            </a:r>
            <a:endParaRPr kumimoji="0" lang="fr-FR"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pic>
        <p:nvPicPr>
          <p:cNvPr id="4" name="Image 3"/>
          <p:cNvPicPr>
            <a:picLocks noChangeAspect="1"/>
          </p:cNvPicPr>
          <p:nvPr/>
        </p:nvPicPr>
        <p:blipFill>
          <a:blip r:embed="rId4"/>
          <a:stretch>
            <a:fillRect/>
          </a:stretch>
        </p:blipFill>
        <p:spPr>
          <a:xfrm>
            <a:off x="313868" y="1972764"/>
            <a:ext cx="2809843" cy="2285727"/>
          </a:xfrm>
          <a:prstGeom prst="rect">
            <a:avLst/>
          </a:prstGeom>
        </p:spPr>
      </p:pic>
      <p:grpSp>
        <p:nvGrpSpPr>
          <p:cNvPr id="3" name="Groupe 2">
            <a:extLst>
              <a:ext uri="{FF2B5EF4-FFF2-40B4-BE49-F238E27FC236}">
                <a16:creationId xmlns:a16="http://schemas.microsoft.com/office/drawing/2014/main" id="{31E2DF17-FCEC-2D3E-E141-8AE177A60E71}"/>
              </a:ext>
            </a:extLst>
          </p:cNvPr>
          <p:cNvGrpSpPr/>
          <p:nvPr/>
        </p:nvGrpSpPr>
        <p:grpSpPr>
          <a:xfrm>
            <a:off x="-1" y="-4758"/>
            <a:ext cx="12192001" cy="720000"/>
            <a:chOff x="-1" y="-7018"/>
            <a:chExt cx="12192001" cy="720000"/>
          </a:xfrm>
        </p:grpSpPr>
        <p:sp>
          <p:nvSpPr>
            <p:cNvPr id="6" name="Google Shape;146;p4">
              <a:extLst>
                <a:ext uri="{FF2B5EF4-FFF2-40B4-BE49-F238E27FC236}">
                  <a16:creationId xmlns:a16="http://schemas.microsoft.com/office/drawing/2014/main" id="{6682BF1C-D321-6897-B98A-6B79D8E8C770}"/>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6.   الأعداد بلعبة النقود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7" name="Google Shape;146;p4">
              <a:extLst>
                <a:ext uri="{FF2B5EF4-FFF2-40B4-BE49-F238E27FC236}">
                  <a16:creationId xmlns:a16="http://schemas.microsoft.com/office/drawing/2014/main" id="{715EDA6B-88BE-3DD6-A2BA-58E418EA7621}"/>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3131172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A1D6A8D0-D704-8D5F-2431-54C96641330B}"/>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917584"/>
          <a:ext cx="11881896" cy="5652548"/>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73782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859451">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73782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3317451">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3" name="TextBox 2">
            <a:extLst>
              <a:ext uri="{FF2B5EF4-FFF2-40B4-BE49-F238E27FC236}">
                <a16:creationId xmlns:a16="http://schemas.microsoft.com/office/drawing/2014/main" id="{9EB0F910-A9EC-7689-C763-B524B9CBC4D4}"/>
              </a:ext>
            </a:extLst>
          </p:cNvPr>
          <p:cNvSpPr txBox="1"/>
          <p:nvPr/>
        </p:nvSpPr>
        <p:spPr>
          <a:xfrm>
            <a:off x="1064782" y="3661692"/>
            <a:ext cx="10530318" cy="2248693"/>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العمل على </a:t>
            </a:r>
            <a:r>
              <a:rPr kumimoji="0" lang="ar-S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رفع </a:t>
            </a:r>
            <a:r>
              <a:rPr kumimoji="0" lang="a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a:t>
            </a:r>
            <a:r>
              <a:rPr kumimoji="0" lang="ar-S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يد عند أخذ كل ورقة على حدة</a:t>
            </a:r>
            <a:r>
              <a:rPr kumimoji="0" lang="en-US" sz="23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f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a:t>
            </a:r>
            <a:r>
              <a:rPr kumimoji="0" lang="ar-S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حرص على أخذ الأوراق النقدية بيد واحدة فق</a:t>
            </a:r>
            <a:r>
              <a:rPr kumimoji="0" lang="a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ط.</a:t>
            </a:r>
            <a:endParaRPr kumimoji="0" lang="f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أخذ الأوراق النقدية واحدة تلو الأخرى ليضيفها في كل مرة للتي تجمعت في يده.</a:t>
            </a:r>
            <a:endParaRPr kumimoji="0" lang="f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يحافظ على تزامن حركات رفع الورقة النقدية والنطق بقيمتها</a:t>
            </a:r>
            <a:r>
              <a:rPr kumimoji="0" lang="en-US" sz="23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fr-MA" sz="23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pic>
        <p:nvPicPr>
          <p:cNvPr id="4" name="Picture 3" descr="icône Video en PNG, ICO ou ICNS | Icônes vectorielles gratuites">
            <a:extLst>
              <a:ext uri="{FF2B5EF4-FFF2-40B4-BE49-F238E27FC236}">
                <a16:creationId xmlns:a16="http://schemas.microsoft.com/office/drawing/2014/main" id="{BCC8E0A4-BAD2-DF9D-3778-F4A55B23F8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370" y="60458"/>
            <a:ext cx="590412" cy="6053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9F3E41F1-076D-BAB2-DAF6-13DC1705DCF8}"/>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883BF433-A51B-847F-DB99-F67EAE575BF9}"/>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6.    الأعداد بلعبة النقود</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1E640A02-9D81-3375-BECF-3ECE7E18BE5B}"/>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40618943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458971" y="1124743"/>
            <a:ext cx="5637029" cy="1602986"/>
          </a:xfrm>
          <a:prstGeom prst="flowChartAlternateProcess">
            <a:avLst/>
          </a:prstGeom>
        </p:spPr>
        <p:txBody>
          <a:bodyPr spcFirstLastPara="1" vert="horz" lIns="91440" tIns="45720" rIns="91440" bIns="45720" rtlCol="0" anchor="ctr" anchorCtr="0">
            <a:normAutofit/>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نشاط</a:t>
            </a:r>
            <a:r>
              <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لوحة تفكيك الأعداد الكبيرة</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978123"/>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4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96D0007-2C2B-FC99-EF8C-030016FD5F7A}"/>
              </a:ext>
            </a:extLst>
          </p:cNvPr>
          <p:cNvPicPr>
            <a:picLocks noChangeAspect="1"/>
          </p:cNvPicPr>
          <p:nvPr/>
        </p:nvPicPr>
        <p:blipFill rotWithShape="1">
          <a:blip r:embed="rId2"/>
          <a:srcRect t="3067" b="13512"/>
          <a:stretch/>
        </p:blipFill>
        <p:spPr>
          <a:xfrm>
            <a:off x="0" y="-21865"/>
            <a:ext cx="12192000" cy="6879865"/>
          </a:xfrm>
          <a:prstGeom prst="rect">
            <a:avLst/>
          </a:prstGeom>
        </p:spPr>
      </p:pic>
      <p:pic>
        <p:nvPicPr>
          <p:cNvPr id="3" name="Image 5">
            <a:extLst>
              <a:ext uri="{FF2B5EF4-FFF2-40B4-BE49-F238E27FC236}">
                <a16:creationId xmlns:a16="http://schemas.microsoft.com/office/drawing/2014/main" id="{5EA118F6-8D26-4153-A017-3B6B5E232969}"/>
              </a:ext>
            </a:extLst>
          </p:cNvPr>
          <p:cNvPicPr>
            <a:picLocks noChangeAspect="1"/>
          </p:cNvPicPr>
          <p:nvPr/>
        </p:nvPicPr>
        <p:blipFill>
          <a:blip r:embed="rId3"/>
          <a:stretch>
            <a:fillRect/>
          </a:stretch>
        </p:blipFill>
        <p:spPr>
          <a:xfrm>
            <a:off x="2575348" y="-21865"/>
            <a:ext cx="7402019" cy="6879865"/>
          </a:xfrm>
          <a:prstGeom prst="rect">
            <a:avLst/>
          </a:prstGeom>
          <a:ln w="6350">
            <a:solidFill>
              <a:schemeClr val="tx1"/>
            </a:solidFill>
          </a:ln>
        </p:spPr>
      </p:pic>
    </p:spTree>
    <p:extLst>
      <p:ext uri="{BB962C8B-B14F-4D97-AF65-F5344CB8AC3E}">
        <p14:creationId xmlns:p14="http://schemas.microsoft.com/office/powerpoint/2010/main" val="2933665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3235638" y="2476964"/>
            <a:ext cx="572072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7. تقديم بطاقة لوحة تفكيك الأعداد الكبيرة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751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1" name="Image 10">
            <a:extLst>
              <a:ext uri="{FF2B5EF4-FFF2-40B4-BE49-F238E27FC236}">
                <a16:creationId xmlns:a16="http://schemas.microsoft.com/office/drawing/2014/main" id="{09FBBD0B-ABA0-5D28-1652-F4D89001ED02}"/>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15" name="Tableau 4">
            <a:extLst>
              <a:ext uri="{FF2B5EF4-FFF2-40B4-BE49-F238E27FC236}">
                <a16:creationId xmlns:a16="http://schemas.microsoft.com/office/drawing/2014/main" id="{1ABA57A4-5BBB-C162-E59F-BB0B25955BC1}"/>
              </a:ext>
            </a:extLst>
          </p:cNvPr>
          <p:cNvGraphicFramePr>
            <a:graphicFrameLocks noGrp="1"/>
          </p:cNvGraphicFramePr>
          <p:nvPr/>
        </p:nvGraphicFramePr>
        <p:xfrm>
          <a:off x="196890" y="964351"/>
          <a:ext cx="11798220" cy="3029844"/>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285750" lvl="0" indent="-285750" algn="r" defTabSz="914400" rtl="1" eaLnBrk="1" latinLnBrk="0" hangingPunct="1">
                        <a:lnSpc>
                          <a:spcPct val="150000"/>
                        </a:lnSpc>
                        <a:buFont typeface="Arial" panose="020B0604020202020204" pitchFamily="34" charset="0"/>
                        <a:buChar char="•"/>
                      </a:pPr>
                      <a:r>
                        <a:rPr lang="ar-SA" sz="2400" b="1" kern="1200" dirty="0">
                          <a:solidFill>
                            <a:schemeClr val="tx1"/>
                          </a:solidFill>
                          <a:latin typeface="Dubai" panose="020B0503030403030204" pitchFamily="34" charset="-78"/>
                          <a:ea typeface="+mn-ea"/>
                          <a:cs typeface="+mj-cs"/>
                        </a:rPr>
                        <a:t>كتابة الأعداد كتابة مفككة مع إدراك القيمة المكانية لكل رقم في</a:t>
                      </a:r>
                      <a:r>
                        <a:rPr lang="ar-MA" sz="2400" b="1" kern="1200" dirty="0">
                          <a:solidFill>
                            <a:schemeClr val="tx1"/>
                          </a:solidFill>
                          <a:latin typeface="Dubai" panose="020B0503030403030204" pitchFamily="34" charset="-78"/>
                          <a:ea typeface="+mn-ea"/>
                          <a:cs typeface="+mj-cs"/>
                        </a:rPr>
                        <a:t> عدد معين.</a:t>
                      </a:r>
                      <a:r>
                        <a:rPr lang="ar-SA" sz="2400" b="1" kern="1200" dirty="0">
                          <a:solidFill>
                            <a:schemeClr val="tx1"/>
                          </a:solidFill>
                          <a:latin typeface="Dubai" panose="020B0503030403030204" pitchFamily="34" charset="-78"/>
                          <a:ea typeface="+mn-ea"/>
                          <a:cs typeface="+mj-cs"/>
                        </a:rPr>
                        <a:t> </a:t>
                      </a:r>
                      <a:endParaRPr lang="ar-MA"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أهداف النشاط</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45012868"/>
                  </a:ext>
                </a:extLst>
              </a:tr>
              <a:tr h="943422">
                <a:tc>
                  <a:txBody>
                    <a:bodyPr/>
                    <a:lstStyle/>
                    <a:p>
                      <a:pPr marL="285750" lvl="0" indent="-285750" algn="r" defTabSz="914400" rtl="1" eaLnBrk="1" latinLnBrk="0" hangingPunct="1">
                        <a:lnSpc>
                          <a:spcPct val="150000"/>
                        </a:lnSpc>
                        <a:buFont typeface="Arial" panose="020B0604020202020204" pitchFamily="34" charset="0"/>
                        <a:buChar char="•"/>
                      </a:pPr>
                      <a:r>
                        <a:rPr lang="ar-SA" sz="2400" b="1" kern="1200" dirty="0">
                          <a:solidFill>
                            <a:schemeClr val="tx1"/>
                          </a:solidFill>
                          <a:latin typeface="Dubai" panose="020B0503030403030204" pitchFamily="34" charset="-78"/>
                          <a:ea typeface="+mn-ea"/>
                          <a:cs typeface="+mj-cs"/>
                        </a:rPr>
                        <a:t>لوحة التفكيك (ملصق كبير الحجم وملصق صغير حجم </a:t>
                      </a:r>
                      <a:r>
                        <a:rPr lang="fr-FR" sz="2400" b="1" kern="1200" dirty="0">
                          <a:solidFill>
                            <a:schemeClr val="tx1"/>
                          </a:solidFill>
                          <a:latin typeface="Dubai" panose="020B0503030403030204" pitchFamily="34" charset="-78"/>
                          <a:ea typeface="+mn-ea"/>
                          <a:cs typeface="+mj-cs"/>
                        </a:rPr>
                        <a:t>A4 </a:t>
                      </a:r>
                      <a:r>
                        <a:rPr lang="ar-MA" sz="2400" b="1" kern="1200" dirty="0">
                          <a:solidFill>
                            <a:schemeClr val="tx1"/>
                          </a:solidFill>
                          <a:latin typeface="Dubai" panose="020B0503030403030204" pitchFamily="34" charset="-78"/>
                          <a:ea typeface="+mn-ea"/>
                          <a:cs typeface="+mj-cs"/>
                        </a:rPr>
                        <a:t> </a:t>
                      </a:r>
                      <a:r>
                        <a:rPr lang="ar-SA" sz="2400" b="1" kern="1200" dirty="0">
                          <a:solidFill>
                            <a:schemeClr val="tx1"/>
                          </a:solidFill>
                          <a:latin typeface="Dubai" panose="020B0503030403030204" pitchFamily="34" charset="-78"/>
                          <a:ea typeface="+mn-ea"/>
                          <a:cs typeface="+mj-cs"/>
                        </a:rPr>
                        <a:t>لمتعلمي الفصل الدراسي.)</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المعينات الديداكتيكية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chemeClr val="tx1"/>
                          </a:solidFill>
                          <a:latin typeface="+mn-lt"/>
                          <a:ea typeface="+mn-ea"/>
                          <a:cs typeface="+mj-cs"/>
                        </a:rPr>
                        <a:t> 20</a:t>
                      </a:r>
                      <a:r>
                        <a:rPr lang="ar-MA" sz="3200" b="1" kern="1200" dirty="0">
                          <a:solidFill>
                            <a:schemeClr val="tx1"/>
                          </a:solidFill>
                          <a:latin typeface="+mn-lt"/>
                          <a:ea typeface="+mn-ea"/>
                          <a:cs typeface="+mj-cs"/>
                        </a:rPr>
                        <a:t>دقيقة</a:t>
                      </a:r>
                      <a:endParaRPr lang="fr-MA" sz="3200" b="1" kern="1200" dirty="0">
                        <a:solidFill>
                          <a:schemeClr val="tx1"/>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المدة الزمنية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089371680"/>
                  </a:ext>
                </a:extLst>
              </a:tr>
            </a:tbl>
          </a:graphicData>
        </a:graphic>
      </p:graphicFrame>
      <p:pic>
        <p:nvPicPr>
          <p:cNvPr id="3" name="Image 5">
            <a:extLst>
              <a:ext uri="{FF2B5EF4-FFF2-40B4-BE49-F238E27FC236}">
                <a16:creationId xmlns:a16="http://schemas.microsoft.com/office/drawing/2014/main" id="{891EF4D3-3845-9F92-B293-B31C271C433C}"/>
              </a:ext>
            </a:extLst>
          </p:cNvPr>
          <p:cNvPicPr>
            <a:picLocks noChangeAspect="1"/>
          </p:cNvPicPr>
          <p:nvPr/>
        </p:nvPicPr>
        <p:blipFill>
          <a:blip r:embed="rId4"/>
          <a:stretch>
            <a:fillRect/>
          </a:stretch>
        </p:blipFill>
        <p:spPr>
          <a:xfrm>
            <a:off x="4190035" y="4124532"/>
            <a:ext cx="2800697" cy="2603130"/>
          </a:xfrm>
          <a:prstGeom prst="rect">
            <a:avLst/>
          </a:prstGeom>
          <a:ln w="6350">
            <a:solidFill>
              <a:schemeClr val="tx1"/>
            </a:solidFill>
          </a:ln>
        </p:spPr>
      </p:pic>
      <p:pic>
        <p:nvPicPr>
          <p:cNvPr id="4" name="Google Shape;588;p20">
            <a:extLst>
              <a:ext uri="{FF2B5EF4-FFF2-40B4-BE49-F238E27FC236}">
                <a16:creationId xmlns:a16="http://schemas.microsoft.com/office/drawing/2014/main" id="{E48B29CB-BEC8-FB3E-326E-8FBB9F7A70F8}"/>
              </a:ext>
            </a:extLst>
          </p:cNvPr>
          <p:cNvPicPr preferRelativeResize="0"/>
          <p:nvPr/>
        </p:nvPicPr>
        <p:blipFill rotWithShape="1">
          <a:blip r:embed="rId5">
            <a:alphaModFix/>
          </a:blip>
          <a:srcRect/>
          <a:stretch/>
        </p:blipFill>
        <p:spPr>
          <a:xfrm flipH="1">
            <a:off x="6847325" y="4149156"/>
            <a:ext cx="3065493" cy="2603130"/>
          </a:xfrm>
          <a:prstGeom prst="rect">
            <a:avLst/>
          </a:prstGeom>
          <a:noFill/>
          <a:ln>
            <a:noFill/>
          </a:ln>
        </p:spPr>
      </p:pic>
      <p:pic>
        <p:nvPicPr>
          <p:cNvPr id="7" name="Graphic 6" descr="Alarm clock with solid fill">
            <a:extLst>
              <a:ext uri="{FF2B5EF4-FFF2-40B4-BE49-F238E27FC236}">
                <a16:creationId xmlns:a16="http://schemas.microsoft.com/office/drawing/2014/main" id="{E979FD84-1BC3-BBFE-3A64-3A4C44E7B036}"/>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54842" y="3077441"/>
            <a:ext cx="902382" cy="852965"/>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B1CFD8D8-7737-C062-BDB4-504DA3BCB9A6}"/>
              </a:ext>
            </a:extLst>
          </p:cNvPr>
          <p:cNvGrpSpPr/>
          <p:nvPr/>
        </p:nvGrpSpPr>
        <p:grpSpPr>
          <a:xfrm>
            <a:off x="-1" y="-4758"/>
            <a:ext cx="12192001" cy="720000"/>
            <a:chOff x="-1" y="-7018"/>
            <a:chExt cx="12192001" cy="720000"/>
          </a:xfrm>
        </p:grpSpPr>
        <p:sp>
          <p:nvSpPr>
            <p:cNvPr id="8" name="Google Shape;146;p4">
              <a:extLst>
                <a:ext uri="{FF2B5EF4-FFF2-40B4-BE49-F238E27FC236}">
                  <a16:creationId xmlns:a16="http://schemas.microsoft.com/office/drawing/2014/main" id="{DD02F1E7-6478-21F6-C833-8AB74B7610F6}"/>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7.    لوحة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0" name="Google Shape;146;p4">
              <a:extLst>
                <a:ext uri="{FF2B5EF4-FFF2-40B4-BE49-F238E27FC236}">
                  <a16:creationId xmlns:a16="http://schemas.microsoft.com/office/drawing/2014/main" id="{85BDCCF8-3C60-08FF-6E71-CB4254EEAB02}"/>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9305875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4469C0FE-D98D-FFE2-6532-C505F0B13191}"/>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3164536" y="2966009"/>
            <a:ext cx="8548978" cy="3847207"/>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Arial" panose="020B0604020202020204" pitchFamily="34" charset="0"/>
              </a:rPr>
              <a:t>يقوم الميسر(ة) بنمذجة النشاط</a:t>
            </a:r>
            <a:r>
              <a:rPr kumimoji="0" lang="ar-MA" sz="28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عرض لوحة التفكيك من الحجم الكبير أمام التلاميذ، بحيث يتمكن الجميع من رؤيتها.</a:t>
            </a:r>
            <a:endParaRPr kumimoji="0" lang="fr-FR"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يقدم الت</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وجيه</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ات</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كما يلي: "</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انتبهوا، </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سأقرأ اللوحة التالية، استمعوا جيدا ولا ترددوا بعدي"</a:t>
            </a: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يقول: سأضع أصبعي (أو ما يشير به </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إلى ال</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سبورة) تحت كل عدد أقرؤه، انتبهوا جيدا.</a:t>
            </a: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يقرأ بعض الأعداد على لوحة التفكيك مرة أو مرتين. يقرأ مثلا الصف من 1 إلى 9 ثم من 10 إلى 90.</a:t>
            </a: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endParaRPr>
          </a:p>
        </p:txBody>
      </p:sp>
      <p:pic>
        <p:nvPicPr>
          <p:cNvPr id="8" name="Image 5">
            <a:extLst>
              <a:ext uri="{FF2B5EF4-FFF2-40B4-BE49-F238E27FC236}">
                <a16:creationId xmlns:a16="http://schemas.microsoft.com/office/drawing/2014/main" id="{C38CEE82-188C-7608-F1DA-A548D88F6485}"/>
              </a:ext>
            </a:extLst>
          </p:cNvPr>
          <p:cNvPicPr>
            <a:picLocks noChangeAspect="1"/>
          </p:cNvPicPr>
          <p:nvPr/>
        </p:nvPicPr>
        <p:blipFill>
          <a:blip r:embed="rId4"/>
          <a:stretch>
            <a:fillRect/>
          </a:stretch>
        </p:blipFill>
        <p:spPr>
          <a:xfrm>
            <a:off x="367270" y="2966009"/>
            <a:ext cx="2663916" cy="3516566"/>
          </a:xfrm>
          <a:prstGeom prst="rect">
            <a:avLst/>
          </a:prstGeom>
        </p:spPr>
      </p:pic>
      <p:grpSp>
        <p:nvGrpSpPr>
          <p:cNvPr id="6" name="Groupe 5">
            <a:extLst>
              <a:ext uri="{FF2B5EF4-FFF2-40B4-BE49-F238E27FC236}">
                <a16:creationId xmlns:a16="http://schemas.microsoft.com/office/drawing/2014/main" id="{1B891E7C-6B69-1E52-A8FE-BEA527A8FB5B}"/>
              </a:ext>
            </a:extLst>
          </p:cNvPr>
          <p:cNvGrpSpPr/>
          <p:nvPr/>
        </p:nvGrpSpPr>
        <p:grpSpPr>
          <a:xfrm>
            <a:off x="-1" y="-4758"/>
            <a:ext cx="12192001" cy="720000"/>
            <a:chOff x="-1" y="-7018"/>
            <a:chExt cx="12192001" cy="720000"/>
          </a:xfrm>
        </p:grpSpPr>
        <p:sp>
          <p:nvSpPr>
            <p:cNvPr id="9" name="Google Shape;146;p4">
              <a:extLst>
                <a:ext uri="{FF2B5EF4-FFF2-40B4-BE49-F238E27FC236}">
                  <a16:creationId xmlns:a16="http://schemas.microsoft.com/office/drawing/2014/main" id="{53289F05-57E8-FB84-E835-AD2026118EAD}"/>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7.   لوحة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0" name="Google Shape;146;p4">
              <a:extLst>
                <a:ext uri="{FF2B5EF4-FFF2-40B4-BE49-F238E27FC236}">
                  <a16:creationId xmlns:a16="http://schemas.microsoft.com/office/drawing/2014/main" id="{94DD7E1D-B1C9-D147-5811-B120DBA204F9}"/>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7401544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EC7691C5-8A7C-44D3-546D-662B9A511D65}"/>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2884845" y="1771505"/>
            <a:ext cx="8809761" cy="4529445"/>
          </a:xfrm>
          <a:prstGeom prst="rect">
            <a:avLst/>
          </a:prstGeom>
          <a:noFill/>
        </p:spPr>
        <p:txBody>
          <a:bodyPr wrap="square" rtlCol="0">
            <a:spAutoFit/>
          </a:bodyPr>
          <a:lstStyle/>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التلاميذ: "من منكم يقرأ مثلي؟" يمنح في كل مرة الفرصة لمتعلم جديد للقيام بقراءة نموذجية، ويشجعه على أدائه. </a:t>
            </a: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يكرر الميسر نفس العملية مع متعلمين آخرين، مع قراءة الأعداد المناسبة لمستوى الأداء المناسب للمتعلمين. </a:t>
            </a:r>
            <a:endPar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0" marR="0" lvl="0" indent="0" algn="just" defTabSz="914400" rtl="1" eaLnBrk="1" fontAlgn="auto" latinLnBrk="0" hangingPunct="1">
              <a:lnSpc>
                <a:spcPct val="100000"/>
              </a:lnSpc>
              <a:spcBef>
                <a:spcPts val="220"/>
              </a:spcBef>
              <a:spcAft>
                <a:spcPts val="0"/>
              </a:spcAft>
              <a:buClrTx/>
              <a:buSzTx/>
              <a:buFont typeface="Arial" panose="020B0604020202020204" pitchFamily="34" charset="0"/>
              <a:buNone/>
              <a:tabLst/>
              <a:defRPr/>
            </a:pPr>
            <a:r>
              <a:rPr kumimoji="0" lang="ar-SA"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سيناريو</a:t>
            </a:r>
            <a:r>
              <a:rPr kumimoji="0" lang="ar-MA"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 </a:t>
            </a:r>
            <a:r>
              <a:rPr kumimoji="0" lang="en-US"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rPr>
              <a:t>1</a:t>
            </a:r>
            <a:endParaRPr kumimoji="0" lang="fr-FR"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يكتب الميسر الصفوف الثلاث</a:t>
            </a: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ة</a:t>
            </a: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الأولى من لوحة التفكيك.</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المتعلمين إتمام باقي الصفوف باعتماد لوحة التفكيك المعروضة على السبورة</a:t>
            </a:r>
            <a:r>
              <a:rPr kumimoji="0" lang="en-US"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يقرأ الميسر اللوحة ويطلب من المتعلمين قراءتها</a:t>
            </a:r>
            <a:r>
              <a:rPr kumimoji="0" lang="en-US"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0" marR="0" lvl="0" indent="0" algn="just" defTabSz="914400" rtl="1" eaLnBrk="1" fontAlgn="auto" latinLnBrk="0" hangingPunct="1">
              <a:lnSpc>
                <a:spcPct val="100000"/>
              </a:lnSpc>
              <a:spcBef>
                <a:spcPts val="220"/>
              </a:spcBef>
              <a:spcAft>
                <a:spcPts val="0"/>
              </a:spcAft>
              <a:buClrTx/>
              <a:buSzTx/>
              <a:buFont typeface="Arial" panose="020B0604020202020204" pitchFamily="34" charset="0"/>
              <a:buNone/>
              <a:tabLst/>
              <a:defRPr/>
            </a:pPr>
            <a:r>
              <a:rPr kumimoji="0" lang="ar-SA"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سيناريو </a:t>
            </a:r>
            <a:r>
              <a:rPr kumimoji="0" lang="en-US"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rPr>
              <a:t>2</a:t>
            </a:r>
            <a:endParaRPr kumimoji="0" lang="fr-FR"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يكتب الميسر عددا على السبورة، مثلا 367.</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52705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المتعلم قراءة العدد بصوت مرتفع مع تحديد القيمة المكانية لكل رقم. مثلا: ثلاث مئة وسبعة وستون</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52705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الميسر من المتعلم إيجاد الكتابة المفككة على لوحة التفكيك</a:t>
            </a: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f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300 + 60 + 7</a:t>
            </a:r>
            <a:r>
              <a:rPr kumimoji="0" lang="ar-M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0" marR="0" lvl="0" indent="0" algn="just" defTabSz="914400" rtl="1" eaLnBrk="1" fontAlgn="auto" latinLnBrk="0" hangingPunct="1">
              <a:lnSpc>
                <a:spcPct val="100000"/>
              </a:lnSpc>
              <a:spcBef>
                <a:spcPts val="220"/>
              </a:spcBef>
              <a:spcAft>
                <a:spcPts val="0"/>
              </a:spcAft>
              <a:buClrTx/>
              <a:buSzTx/>
              <a:buFont typeface="Arial" panose="020B0604020202020204" pitchFamily="34" charset="0"/>
              <a:buNone/>
              <a:tabLst/>
              <a:defRPr/>
            </a:pPr>
            <a:r>
              <a:rPr kumimoji="0" lang="ar-SA"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سيناريو </a:t>
            </a:r>
            <a:r>
              <a:rPr kumimoji="0" lang="ar-MA"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إضافي</a:t>
            </a:r>
            <a:r>
              <a:rPr kumimoji="0" lang="ar-SA"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rPr>
              <a:t> </a:t>
            </a:r>
            <a:r>
              <a:rPr kumimoji="0" lang="en-US"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rPr>
              <a:t>3</a:t>
            </a:r>
            <a:endParaRPr kumimoji="0" lang="fr-FR" sz="1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يكتب الميسر على السبورة الكتابة المفككة لعدد معين على السبورة. مثلا: </a:t>
            </a:r>
            <a:r>
              <a:rPr kumimoji="0" lang="en-US"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400 + 30 + 9</a:t>
            </a: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en-US"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18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الميسر من المتعلم قراءة هذا العدد على لوحة التفكيك.</a:t>
            </a:r>
            <a:endParaRPr kumimoji="0" lang="fr-FR" sz="18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pic>
        <p:nvPicPr>
          <p:cNvPr id="3" name="Image 5">
            <a:extLst>
              <a:ext uri="{FF2B5EF4-FFF2-40B4-BE49-F238E27FC236}">
                <a16:creationId xmlns:a16="http://schemas.microsoft.com/office/drawing/2014/main" id="{20C52834-BDAC-7E4D-FB45-CE5DD3A8B39C}"/>
              </a:ext>
            </a:extLst>
          </p:cNvPr>
          <p:cNvPicPr>
            <a:picLocks noChangeAspect="1"/>
          </p:cNvPicPr>
          <p:nvPr/>
        </p:nvPicPr>
        <p:blipFill>
          <a:blip r:embed="rId4"/>
          <a:stretch>
            <a:fillRect/>
          </a:stretch>
        </p:blipFill>
        <p:spPr>
          <a:xfrm>
            <a:off x="367270" y="2273300"/>
            <a:ext cx="2922030" cy="4209275"/>
          </a:xfrm>
          <a:prstGeom prst="rect">
            <a:avLst/>
          </a:prstGeom>
        </p:spPr>
      </p:pic>
      <p:grpSp>
        <p:nvGrpSpPr>
          <p:cNvPr id="4" name="Groupe 3">
            <a:extLst>
              <a:ext uri="{FF2B5EF4-FFF2-40B4-BE49-F238E27FC236}">
                <a16:creationId xmlns:a16="http://schemas.microsoft.com/office/drawing/2014/main" id="{946D2514-599F-80BE-5207-B06F97B968FD}"/>
              </a:ext>
            </a:extLst>
          </p:cNvPr>
          <p:cNvGrpSpPr/>
          <p:nvPr/>
        </p:nvGrpSpPr>
        <p:grpSpPr>
          <a:xfrm>
            <a:off x="-1" y="-4758"/>
            <a:ext cx="12192001" cy="720000"/>
            <a:chOff x="-1" y="-7018"/>
            <a:chExt cx="12192001" cy="720000"/>
          </a:xfrm>
        </p:grpSpPr>
        <p:sp>
          <p:nvSpPr>
            <p:cNvPr id="6" name="Google Shape;146;p4">
              <a:extLst>
                <a:ext uri="{FF2B5EF4-FFF2-40B4-BE49-F238E27FC236}">
                  <a16:creationId xmlns:a16="http://schemas.microsoft.com/office/drawing/2014/main" id="{9082B89C-F894-8F9E-8301-A5A482829513}"/>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7.   لوحة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7" name="Google Shape;146;p4">
              <a:extLst>
                <a:ext uri="{FF2B5EF4-FFF2-40B4-BE49-F238E27FC236}">
                  <a16:creationId xmlns:a16="http://schemas.microsoft.com/office/drawing/2014/main" id="{97863E6C-D174-AF9A-0D13-1AA318587DBE}"/>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16734775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BC480DDB-2562-24B1-7192-719A65D544B3}"/>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930284"/>
          <a:ext cx="11881896" cy="3970217"/>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52704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669797">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52704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2246334">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3" name="TextBox 2">
            <a:extLst>
              <a:ext uri="{FF2B5EF4-FFF2-40B4-BE49-F238E27FC236}">
                <a16:creationId xmlns:a16="http://schemas.microsoft.com/office/drawing/2014/main" id="{9EB0F910-A9EC-7689-C763-B524B9CBC4D4}"/>
              </a:ext>
            </a:extLst>
          </p:cNvPr>
          <p:cNvSpPr txBox="1"/>
          <p:nvPr/>
        </p:nvSpPr>
        <p:spPr>
          <a:xfrm>
            <a:off x="666750" y="2915392"/>
            <a:ext cx="10858500" cy="1733808"/>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220"/>
              </a:spcBef>
              <a:spcAft>
                <a:spcPts val="0"/>
              </a:spcAft>
              <a:buClrTx/>
              <a:buSzTx/>
              <a:buFont typeface="Wingdings" panose="05000000000000000000" pitchFamily="2" charset="2"/>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اعتماد </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طرق </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وأنماط مختلفة ومتنوعة</a:t>
            </a: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لقراءة لوحة التفكيك، مثلا: من اليمين لليسار، ومن اليسار لليمين، من الأعلى للأسفل ومن الأسفل للأعلى، وبشكل مائل ثم بطريقة عشوائية.</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Tx/>
              <a:buSzTx/>
              <a:buFont typeface="Wingdings" panose="05000000000000000000" pitchFamily="2" charset="2"/>
              <a:buChar char="§"/>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إخفاء/ طي لوحة التفكيك بعرض العمود من 1 إلى 9 ومن 10 إلى 90 </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حسب مستويات الأداء.</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pic>
        <p:nvPicPr>
          <p:cNvPr id="4" name="Picture 3" descr="icône Video en PNG, ICO ou ICNS | Icônes vectorielles gratuites">
            <a:extLst>
              <a:ext uri="{FF2B5EF4-FFF2-40B4-BE49-F238E27FC236}">
                <a16:creationId xmlns:a16="http://schemas.microsoft.com/office/drawing/2014/main" id="{BCC8E0A4-BAD2-DF9D-3778-F4A55B23F8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370" y="60458"/>
            <a:ext cx="590412" cy="6053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098E0925-8890-FCBA-747C-79393DA48BE0}"/>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FCB4F10D-0C71-80AE-E8B9-4ABB5F1C9017}"/>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7.   لوحة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AE1B0407-D2EE-8518-32E7-24FCA692B11D}"/>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2309414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458971" y="1175544"/>
            <a:ext cx="5637029" cy="1552185"/>
          </a:xfrm>
          <a:prstGeom prst="flowChartAlternateProcess">
            <a:avLst/>
          </a:prstGeom>
        </p:spPr>
        <p:txBody>
          <a:bodyPr spcFirstLastPara="1" vert="horz" lIns="91440" tIns="45720" rIns="91440" bIns="45720" rtlCol="0" anchor="ctr" anchorCtr="0">
            <a:normAutofit fontScale="85000" lnSpcReduction="10000"/>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نشاط</a:t>
            </a:r>
            <a:r>
              <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بطاقات تفكيك الأعداد الكبيرة</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978123"/>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النشاط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13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711200" y="2476964"/>
            <a:ext cx="992194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8. تقديم بطاقة نشاط تفكيك وتركيب الأعداد الكبيرة باستخدام بطاقات التفكيك</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227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6" name="Image 15">
            <a:extLst>
              <a:ext uri="{FF2B5EF4-FFF2-40B4-BE49-F238E27FC236}">
                <a16:creationId xmlns:a16="http://schemas.microsoft.com/office/drawing/2014/main" id="{E9BAE286-AADA-E945-EFF4-135B3AED5271}"/>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7" name="Graphic 6" descr="Alarm clock with solid fill">
            <a:extLst>
              <a:ext uri="{FF2B5EF4-FFF2-40B4-BE49-F238E27FC236}">
                <a16:creationId xmlns:a16="http://schemas.microsoft.com/office/drawing/2014/main" id="{FDA8CF3E-AB74-FAB5-1DA6-BE6339AD0FC8}"/>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37052" y="2781957"/>
            <a:ext cx="902382" cy="852965"/>
          </a:xfrm>
          <a:prstGeom prst="rect">
            <a:avLst/>
          </a:prstGeom>
        </p:spPr>
      </p:pic>
      <p:graphicFrame>
        <p:nvGraphicFramePr>
          <p:cNvPr id="13" name="Tableau 4">
            <a:extLst>
              <a:ext uri="{FF2B5EF4-FFF2-40B4-BE49-F238E27FC236}">
                <a16:creationId xmlns:a16="http://schemas.microsoft.com/office/drawing/2014/main" id="{13162C3A-5CBD-3900-5981-4259D868EF67}"/>
              </a:ext>
            </a:extLst>
          </p:cNvPr>
          <p:cNvGraphicFramePr>
            <a:graphicFrameLocks noGrp="1"/>
          </p:cNvGraphicFramePr>
          <p:nvPr/>
        </p:nvGraphicFramePr>
        <p:xfrm>
          <a:off x="196890" y="897682"/>
          <a:ext cx="11798220" cy="2830266"/>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285750" lvl="0" indent="-285750" algn="r" defTabSz="914400" rtl="1" eaLnBrk="1"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pPr>
                      <a:r>
                        <a:rPr lang="ar-SA" sz="2400" b="1" kern="1200" dirty="0">
                          <a:solidFill>
                            <a:schemeClr val="tx1"/>
                          </a:solidFill>
                          <a:latin typeface="Dubai" panose="020B0503030403030204" pitchFamily="34" charset="-78"/>
                          <a:ea typeface="+mn-ea"/>
                          <a:cs typeface="+mj-cs"/>
                        </a:rPr>
                        <a:t>كتابة الأعداد كتابة مفككة مع تحديد القيمة المكانية لكل رقم.</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أهداف النشاط</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45012868"/>
                  </a:ext>
                </a:extLst>
              </a:tr>
              <a:tr h="943422">
                <a:tc>
                  <a:txBody>
                    <a:bodyPr/>
                    <a:lstStyle/>
                    <a:p>
                      <a:pPr marL="285750" lvl="0" indent="-285750" algn="r" defTabSz="914400" rtl="1" eaLnBrk="1" latinLnBrk="0" hangingPunct="1">
                        <a:lnSpc>
                          <a:spcPct val="100000"/>
                        </a:lnSpc>
                        <a:spcBef>
                          <a:spcPts val="220"/>
                        </a:spcBef>
                        <a:spcAft>
                          <a:spcPts val="0"/>
                        </a:spcAft>
                        <a:buClr>
                          <a:srgbClr val="151616"/>
                        </a:buClr>
                        <a:buSzPts val="1200"/>
                        <a:buFont typeface="Arial" panose="020B0604020202020204" pitchFamily="34" charset="0"/>
                        <a:buChar char="•"/>
                        <a:tabLst>
                          <a:tab pos="930275" algn="l"/>
                          <a:tab pos="930910" algn="l"/>
                        </a:tabLst>
                      </a:pPr>
                      <a:r>
                        <a:rPr lang="ar-SA" sz="2400" b="1" kern="1200" dirty="0">
                          <a:solidFill>
                            <a:schemeClr val="tx1"/>
                          </a:solidFill>
                          <a:latin typeface="Dubai" panose="020B0503030403030204" pitchFamily="34" charset="-78"/>
                          <a:ea typeface="+mn-ea"/>
                          <a:cs typeface="+mj-cs"/>
                        </a:rPr>
                        <a:t>بطاقات التركيب</a:t>
                      </a:r>
                      <a:r>
                        <a:rPr lang="ar-MA" sz="2400" b="1" kern="1200" dirty="0">
                          <a:solidFill>
                            <a:schemeClr val="tx1"/>
                          </a:solidFill>
                          <a:latin typeface="Dubai" panose="020B0503030403030204" pitchFamily="34" charset="-78"/>
                          <a:ea typeface="+mn-ea"/>
                          <a:cs typeface="+mj-cs"/>
                        </a:rPr>
                        <a:t> </a:t>
                      </a:r>
                      <a:r>
                        <a:rPr lang="ar-SA" sz="2400" b="1" kern="1200" dirty="0">
                          <a:solidFill>
                            <a:schemeClr val="tx1"/>
                          </a:solidFill>
                          <a:latin typeface="Dubai" panose="020B0503030403030204" pitchFamily="34" charset="-78"/>
                          <a:ea typeface="+mn-ea"/>
                          <a:cs typeface="+mj-cs"/>
                        </a:rPr>
                        <a:t> </a:t>
                      </a:r>
                      <a:r>
                        <a:rPr lang="en-US" sz="2400" b="1" kern="1200" dirty="0">
                          <a:solidFill>
                            <a:schemeClr val="tx1"/>
                          </a:solidFill>
                          <a:latin typeface="Dubai" panose="020B0503030403030204" pitchFamily="34" charset="-78"/>
                          <a:ea typeface="+mn-ea"/>
                          <a:cs typeface="+mj-cs"/>
                        </a:rPr>
                        <a:t>(1-9, 10-90 ,100-900, 1000-9000) </a:t>
                      </a:r>
                      <a:r>
                        <a:rPr lang="ar-MA" sz="2400" b="1" kern="1200" dirty="0">
                          <a:solidFill>
                            <a:schemeClr val="tx1"/>
                          </a:solidFill>
                          <a:latin typeface="Dubai" panose="020B0503030403030204" pitchFamily="34" charset="-78"/>
                          <a:ea typeface="+mn-ea"/>
                          <a:cs typeface="+mj-cs"/>
                        </a:rPr>
                        <a:t> </a:t>
                      </a:r>
                      <a:r>
                        <a:rPr lang="ar-SA" sz="2400" b="1" kern="1200" dirty="0">
                          <a:solidFill>
                            <a:schemeClr val="tx1"/>
                          </a:solidFill>
                          <a:latin typeface="Dubai" panose="020B0503030403030204" pitchFamily="34" charset="-78"/>
                          <a:ea typeface="+mn-ea"/>
                          <a:cs typeface="+mj-cs"/>
                        </a:rPr>
                        <a:t>وطباشير/ أقلام</a:t>
                      </a:r>
                      <a:r>
                        <a:rPr lang="ar-MA" sz="2400" b="1" kern="1200" dirty="0">
                          <a:solidFill>
                            <a:schemeClr val="tx1"/>
                          </a:solidFill>
                          <a:latin typeface="Dubai" panose="020B0503030403030204" pitchFamily="34" charset="-78"/>
                          <a:ea typeface="+mn-ea"/>
                          <a:cs typeface="+mj-cs"/>
                        </a:rPr>
                        <a:t>.</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المعينات الديداكتيكية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chemeClr val="tx1"/>
                          </a:solidFill>
                          <a:latin typeface="+mn-lt"/>
                          <a:ea typeface="+mn-ea"/>
                          <a:cs typeface="+mj-cs"/>
                        </a:rPr>
                        <a:t> 20</a:t>
                      </a:r>
                      <a:r>
                        <a:rPr lang="ar-MA" sz="3200" b="1" kern="1200" dirty="0">
                          <a:solidFill>
                            <a:schemeClr val="tx1"/>
                          </a:solidFill>
                          <a:latin typeface="+mn-lt"/>
                          <a:ea typeface="+mn-ea"/>
                          <a:cs typeface="+mj-cs"/>
                        </a:rPr>
                        <a:t>دقيقة</a:t>
                      </a:r>
                      <a:endParaRPr lang="fr-MA" sz="3200" b="1" kern="1200" dirty="0">
                        <a:solidFill>
                          <a:schemeClr val="tx1"/>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المدة الزمنية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089371680"/>
                  </a:ext>
                </a:extLst>
              </a:tr>
            </a:tbl>
          </a:graphicData>
        </a:graphic>
      </p:graphicFrame>
      <p:grpSp>
        <p:nvGrpSpPr>
          <p:cNvPr id="8" name="Groupe 7"/>
          <p:cNvGrpSpPr/>
          <p:nvPr/>
        </p:nvGrpSpPr>
        <p:grpSpPr>
          <a:xfrm>
            <a:off x="7560235" y="3823383"/>
            <a:ext cx="2717752" cy="3034617"/>
            <a:chOff x="7560235" y="3823383"/>
            <a:chExt cx="2717752" cy="3034617"/>
          </a:xfrm>
        </p:grpSpPr>
        <p:pic>
          <p:nvPicPr>
            <p:cNvPr id="3" name="Picture 2">
              <a:extLst>
                <a:ext uri="{FF2B5EF4-FFF2-40B4-BE49-F238E27FC236}">
                  <a16:creationId xmlns:a16="http://schemas.microsoft.com/office/drawing/2014/main" id="{968DC7D4-304A-E530-4264-5EA1CB9F3B42}"/>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90411" y="4682085"/>
              <a:ext cx="2025421" cy="2175915"/>
            </a:xfrm>
            <a:prstGeom prst="rect">
              <a:avLst/>
            </a:prstGeom>
          </p:spPr>
        </p:pic>
        <p:pic>
          <p:nvPicPr>
            <p:cNvPr id="5" name="Image 4"/>
            <p:cNvPicPr>
              <a:picLocks noChangeAspect="1"/>
            </p:cNvPicPr>
            <p:nvPr/>
          </p:nvPicPr>
          <p:blipFill>
            <a:blip r:embed="rId7">
              <a:clrChange>
                <a:clrFrom>
                  <a:srgbClr val="FFFFFF"/>
                </a:clrFrom>
                <a:clrTo>
                  <a:srgbClr val="FFFFFF">
                    <a:alpha val="0"/>
                  </a:srgbClr>
                </a:clrTo>
              </a:clrChange>
            </a:blip>
            <a:stretch>
              <a:fillRect/>
            </a:stretch>
          </p:blipFill>
          <p:spPr>
            <a:xfrm>
              <a:off x="7560235" y="3823383"/>
              <a:ext cx="2717752" cy="793387"/>
            </a:xfrm>
            <a:prstGeom prst="rect">
              <a:avLst/>
            </a:prstGeom>
          </p:spPr>
        </p:pic>
      </p:grpSp>
      <p:grpSp>
        <p:nvGrpSpPr>
          <p:cNvPr id="10" name="Groupe 9"/>
          <p:cNvGrpSpPr/>
          <p:nvPr/>
        </p:nvGrpSpPr>
        <p:grpSpPr>
          <a:xfrm>
            <a:off x="1732052" y="4407217"/>
            <a:ext cx="2593303" cy="1791249"/>
            <a:chOff x="1732052" y="4407217"/>
            <a:chExt cx="2593303" cy="1791249"/>
          </a:xfrm>
        </p:grpSpPr>
        <p:pic>
          <p:nvPicPr>
            <p:cNvPr id="6" name="Image 5"/>
            <p:cNvPicPr>
              <a:picLocks noChangeAspect="1"/>
            </p:cNvPicPr>
            <p:nvPr/>
          </p:nvPicPr>
          <p:blipFill>
            <a:blip r:embed="rId7">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4" name="Picture 3">
              <a:extLst>
                <a:ext uri="{FF2B5EF4-FFF2-40B4-BE49-F238E27FC236}">
                  <a16:creationId xmlns:a16="http://schemas.microsoft.com/office/drawing/2014/main" id="{084CE143-B19D-9069-356E-976319B4C194}"/>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2306029" y="4854546"/>
              <a:ext cx="2019326" cy="1343920"/>
            </a:xfrm>
            <a:prstGeom prst="rect">
              <a:avLst/>
            </a:prstGeom>
          </p:spPr>
        </p:pic>
      </p:grpSp>
      <p:grpSp>
        <p:nvGrpSpPr>
          <p:cNvPr id="11" name="Groupe 10">
            <a:extLst>
              <a:ext uri="{FF2B5EF4-FFF2-40B4-BE49-F238E27FC236}">
                <a16:creationId xmlns:a16="http://schemas.microsoft.com/office/drawing/2014/main" id="{B6333FD7-0E36-9F15-E82D-173CB7756A13}"/>
              </a:ext>
            </a:extLst>
          </p:cNvPr>
          <p:cNvGrpSpPr/>
          <p:nvPr/>
        </p:nvGrpSpPr>
        <p:grpSpPr>
          <a:xfrm>
            <a:off x="-1" y="-4758"/>
            <a:ext cx="12192001" cy="720000"/>
            <a:chOff x="-1" y="-7018"/>
            <a:chExt cx="12192001" cy="720000"/>
          </a:xfrm>
        </p:grpSpPr>
        <p:sp>
          <p:nvSpPr>
            <p:cNvPr id="14" name="Google Shape;146;p4">
              <a:extLst>
                <a:ext uri="{FF2B5EF4-FFF2-40B4-BE49-F238E27FC236}">
                  <a16:creationId xmlns:a16="http://schemas.microsoft.com/office/drawing/2014/main" id="{159A5B20-330A-E26C-0DFB-AF09F8B44383}"/>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8.   بطاقات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5" name="Google Shape;146;p4">
              <a:extLst>
                <a:ext uri="{FF2B5EF4-FFF2-40B4-BE49-F238E27FC236}">
                  <a16:creationId xmlns:a16="http://schemas.microsoft.com/office/drawing/2014/main" id="{DC906E80-962F-51FF-F551-8F00735538B9}"/>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15085960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012274C8-4202-ED21-27B5-4518142E87F5}"/>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3193387" y="2955655"/>
            <a:ext cx="8483600" cy="2934137"/>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Arial" panose="020B0604020202020204" pitchFamily="34" charset="0"/>
              </a:rPr>
              <a:t>يقوم الميسر(ة) بنمذجة النشاط</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يقدم للمتعلمين عددا معينا. مثلا:  </a:t>
            </a:r>
            <a:r>
              <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1753</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(يتم التدرج في تقديم الأعداد حسب المستويات المعنية)</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يسأل المتعلمين عن الكتابة المفككة، أو عن الأرقام المكونة لهذا العدد</a:t>
            </a:r>
            <a:r>
              <a:rPr kumimoji="0" lang="en-US"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 </a:t>
            </a:r>
            <a:endParaRPr kumimoji="0" lang="fr-FR"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يقدم الميسر الكتابة المفككة، ويشرح للمتعلمين عملية التفكيك.</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1000+700+50+3</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بعد إ</a:t>
            </a: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عادة الشرح للفصل بأكمله مرتين أو ثلاثة مع الحرص على تنويع الأمثلة، يقوم بوضع </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جميع البطاقات على الأرض.</a:t>
            </a:r>
          </a:p>
        </p:txBody>
      </p:sp>
      <p:grpSp>
        <p:nvGrpSpPr>
          <p:cNvPr id="16" name="Groupe 15"/>
          <p:cNvGrpSpPr/>
          <p:nvPr/>
        </p:nvGrpSpPr>
        <p:grpSpPr>
          <a:xfrm>
            <a:off x="561834" y="2955655"/>
            <a:ext cx="2003828" cy="1848520"/>
            <a:chOff x="7560235" y="3823383"/>
            <a:chExt cx="2717752" cy="3034617"/>
          </a:xfrm>
        </p:grpSpPr>
        <p:pic>
          <p:nvPicPr>
            <p:cNvPr id="17" name="Picture 2">
              <a:extLst>
                <a:ext uri="{FF2B5EF4-FFF2-40B4-BE49-F238E27FC236}">
                  <a16:creationId xmlns:a16="http://schemas.microsoft.com/office/drawing/2014/main" id="{968DC7D4-304A-E530-4264-5EA1CB9F3B42}"/>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90411" y="4682085"/>
              <a:ext cx="2025421" cy="2175915"/>
            </a:xfrm>
            <a:prstGeom prst="rect">
              <a:avLst/>
            </a:prstGeom>
          </p:spPr>
        </p:pic>
        <p:pic>
          <p:nvPicPr>
            <p:cNvPr id="18" name="Image 17"/>
            <p:cNvPicPr>
              <a:picLocks noChangeAspect="1"/>
            </p:cNvPicPr>
            <p:nvPr/>
          </p:nvPicPr>
          <p:blipFill>
            <a:blip r:embed="rId5">
              <a:clrChange>
                <a:clrFrom>
                  <a:srgbClr val="FFFFFF"/>
                </a:clrFrom>
                <a:clrTo>
                  <a:srgbClr val="FFFFFF">
                    <a:alpha val="0"/>
                  </a:srgbClr>
                </a:clrTo>
              </a:clrChange>
            </a:blip>
            <a:stretch>
              <a:fillRect/>
            </a:stretch>
          </p:blipFill>
          <p:spPr>
            <a:xfrm>
              <a:off x="7560235" y="3823383"/>
              <a:ext cx="2717752" cy="793387"/>
            </a:xfrm>
            <a:prstGeom prst="rect">
              <a:avLst/>
            </a:prstGeom>
          </p:spPr>
        </p:pic>
      </p:grpSp>
      <p:grpSp>
        <p:nvGrpSpPr>
          <p:cNvPr id="19" name="Groupe 18"/>
          <p:cNvGrpSpPr/>
          <p:nvPr/>
        </p:nvGrpSpPr>
        <p:grpSpPr>
          <a:xfrm>
            <a:off x="789635" y="4935025"/>
            <a:ext cx="1906655" cy="1361096"/>
            <a:chOff x="1732052" y="4407217"/>
            <a:chExt cx="2593303" cy="1791249"/>
          </a:xfrm>
        </p:grpSpPr>
        <p:pic>
          <p:nvPicPr>
            <p:cNvPr id="20" name="Image 19"/>
            <p:cNvPicPr>
              <a:picLocks noChangeAspect="1"/>
            </p:cNvPicPr>
            <p:nvPr/>
          </p:nvPicPr>
          <p:blipFill>
            <a:blip r:embed="rId5">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21" name="Picture 3">
              <a:extLst>
                <a:ext uri="{FF2B5EF4-FFF2-40B4-BE49-F238E27FC236}">
                  <a16:creationId xmlns:a16="http://schemas.microsoft.com/office/drawing/2014/main" id="{084CE143-B19D-9069-356E-976319B4C19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306029" y="4854546"/>
              <a:ext cx="2019326" cy="1343920"/>
            </a:xfrm>
            <a:prstGeom prst="rect">
              <a:avLst/>
            </a:prstGeom>
          </p:spPr>
        </p:pic>
      </p:grpSp>
      <p:grpSp>
        <p:nvGrpSpPr>
          <p:cNvPr id="6" name="Groupe 5">
            <a:extLst>
              <a:ext uri="{FF2B5EF4-FFF2-40B4-BE49-F238E27FC236}">
                <a16:creationId xmlns:a16="http://schemas.microsoft.com/office/drawing/2014/main" id="{AC0CA194-13EE-3DA2-22DD-AB0BD0989FFC}"/>
              </a:ext>
            </a:extLst>
          </p:cNvPr>
          <p:cNvGrpSpPr/>
          <p:nvPr/>
        </p:nvGrpSpPr>
        <p:grpSpPr>
          <a:xfrm>
            <a:off x="-1" y="-4758"/>
            <a:ext cx="12192001" cy="720000"/>
            <a:chOff x="-1" y="-7018"/>
            <a:chExt cx="12192001" cy="720000"/>
          </a:xfrm>
        </p:grpSpPr>
        <p:sp>
          <p:nvSpPr>
            <p:cNvPr id="8" name="Google Shape;146;p4">
              <a:extLst>
                <a:ext uri="{FF2B5EF4-FFF2-40B4-BE49-F238E27FC236}">
                  <a16:creationId xmlns:a16="http://schemas.microsoft.com/office/drawing/2014/main" id="{C511ACA5-4C9C-3429-D7D3-3B26FB11BF0C}"/>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8.   بطاقات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9" name="Google Shape;146;p4">
              <a:extLst>
                <a:ext uri="{FF2B5EF4-FFF2-40B4-BE49-F238E27FC236}">
                  <a16:creationId xmlns:a16="http://schemas.microsoft.com/office/drawing/2014/main" id="{DF45374F-74F6-BD71-B6D2-C92EF72A44EC}"/>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23257550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7" name="Image 6">
            <a:extLst>
              <a:ext uri="{FF2B5EF4-FFF2-40B4-BE49-F238E27FC236}">
                <a16:creationId xmlns:a16="http://schemas.microsoft.com/office/drawing/2014/main" id="{F4F64E1F-21E0-0DB3-6356-56A321E794E1}"/>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2884845" y="1771505"/>
            <a:ext cx="8809761" cy="4362733"/>
          </a:xfrm>
          <a:prstGeom prst="rect">
            <a:avLst/>
          </a:prstGeom>
          <a:noFill/>
        </p:spPr>
        <p:txBody>
          <a:bodyPr wrap="square" rtlCol="0">
            <a:spAutoFit/>
          </a:bodyPr>
          <a:lstStyle/>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يكتب على السبورة عددا من ثلاثة أو أربعة أرقام، ويطلب من المتعلمين قراءته بصوت مرتفع.</a:t>
            </a:r>
            <a:endParaRPr kumimoji="0" lang="fr-FR"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أحد المتعلمين القيام للسبورة لتمثيل هذا العدد على شكل كتابة مفككة باستخدام بطاقات التركيب</a:t>
            </a:r>
            <a:r>
              <a:rPr kumimoji="0" lang="en-US"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fr-FR"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المتعلم إظهار الكتابة المفككة لأصدقائه</a:t>
            </a:r>
            <a:r>
              <a:rPr kumimoji="0" lang="en-US"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يقسم الميسر المتعلمين إلى مجموعات صغرى من 4 إلى 5 أفراد، ويوزع على كل مجموعة بطاقات التركيب.</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ينظم الميسر مسابقة بين المجموعات لتحديد الكتابة المفككة للأعداد المقدمة على السبورة.</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يحرص الميسر أثناء الشرح على اختيار الأعداد المناسبة لمستوى المتعلمين.</a:t>
            </a:r>
          </a:p>
          <a:p>
            <a:pPr marL="285750" marR="0" lvl="0" indent="-285750" algn="just" defTabSz="914400" rtl="1" eaLnBrk="1" fontAlgn="auto" latinLnBrk="0" hangingPunct="1">
              <a:lnSpc>
                <a:spcPct val="15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يحرص الميسر على توفير العدد الكافي من بطاقات التركيب لمجموعات العمل.</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p:txBody>
      </p:sp>
      <p:grpSp>
        <p:nvGrpSpPr>
          <p:cNvPr id="3" name="Groupe 2">
            <a:extLst>
              <a:ext uri="{FF2B5EF4-FFF2-40B4-BE49-F238E27FC236}">
                <a16:creationId xmlns:a16="http://schemas.microsoft.com/office/drawing/2014/main" id="{1265179B-CE96-AB68-D8D1-F425B8CB06D0}"/>
              </a:ext>
            </a:extLst>
          </p:cNvPr>
          <p:cNvGrpSpPr/>
          <p:nvPr/>
        </p:nvGrpSpPr>
        <p:grpSpPr>
          <a:xfrm>
            <a:off x="-1" y="-4758"/>
            <a:ext cx="12192001" cy="720000"/>
            <a:chOff x="-1" y="-7018"/>
            <a:chExt cx="12192001" cy="720000"/>
          </a:xfrm>
        </p:grpSpPr>
        <p:sp>
          <p:nvSpPr>
            <p:cNvPr id="4" name="Google Shape;146;p4">
              <a:extLst>
                <a:ext uri="{FF2B5EF4-FFF2-40B4-BE49-F238E27FC236}">
                  <a16:creationId xmlns:a16="http://schemas.microsoft.com/office/drawing/2014/main" id="{E0FEF735-F272-2CFB-A9A6-8217434E9831}"/>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8. بطاقات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6" name="Google Shape;146;p4">
              <a:extLst>
                <a:ext uri="{FF2B5EF4-FFF2-40B4-BE49-F238E27FC236}">
                  <a16:creationId xmlns:a16="http://schemas.microsoft.com/office/drawing/2014/main" id="{DA42F17E-2EAC-714F-3E09-E4D8065EAACC}"/>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15625269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64F34445-8A58-4943-B6EB-2045C0F37FEF}"/>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930284"/>
          <a:ext cx="11881896" cy="4157418"/>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49834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642206">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41833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2478892">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3" name="TextBox 2">
            <a:extLst>
              <a:ext uri="{FF2B5EF4-FFF2-40B4-BE49-F238E27FC236}">
                <a16:creationId xmlns:a16="http://schemas.microsoft.com/office/drawing/2014/main" id="{9EB0F910-A9EC-7689-C763-B524B9CBC4D4}"/>
              </a:ext>
            </a:extLst>
          </p:cNvPr>
          <p:cNvSpPr txBox="1"/>
          <p:nvPr/>
        </p:nvSpPr>
        <p:spPr>
          <a:xfrm>
            <a:off x="1401233" y="2695177"/>
            <a:ext cx="9702800" cy="1489510"/>
          </a:xfrm>
          <a:prstGeom prst="rect">
            <a:avLst/>
          </a:prstGeom>
          <a:noFill/>
        </p:spPr>
        <p:txBody>
          <a:bodyPr wrap="square" rtlCol="0">
            <a:spAutoFit/>
          </a:bodyPr>
          <a:lstStyle/>
          <a:p>
            <a:pPr marL="285750" marR="0" lvl="0" indent="-285750" algn="just" defTabSz="914400" rtl="1" eaLnBrk="1" fontAlgn="auto" latinLnBrk="0" hangingPunct="1">
              <a:lnSpc>
                <a:spcPct val="2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يحرص أثناء الشرح على اختيار الأعداد المناسبة لمستوى المتعلمين.</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200000"/>
              </a:lnSpc>
              <a:spcBef>
                <a:spcPts val="220"/>
              </a:spcBef>
              <a:spcAft>
                <a:spcPts val="0"/>
              </a:spcAft>
              <a:buClr>
                <a:srgbClr val="151616"/>
              </a:buClr>
              <a:buSzPts val="1200"/>
              <a:buFont typeface="Arial" panose="020B0604020202020204" pitchFamily="34" charset="0"/>
              <a:buChar char="•"/>
              <a:tabLst>
                <a:tab pos="930275" algn="l"/>
                <a:tab pos="930910" algn="l"/>
              </a:tabLst>
              <a:defRPr/>
            </a:pPr>
            <a:r>
              <a:rPr kumimoji="0" lang="ar-S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يوفر لمجموعات العمل العدد الكافي من بطاقات التركيب.</a:t>
            </a:r>
            <a:r>
              <a:rPr kumimoji="0" lang="ar-MA"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8" name="Groupe 7">
            <a:extLst>
              <a:ext uri="{FF2B5EF4-FFF2-40B4-BE49-F238E27FC236}">
                <a16:creationId xmlns:a16="http://schemas.microsoft.com/office/drawing/2014/main" id="{4D00220D-13AA-1F35-37E6-EB961E2CD45F}"/>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92C24B58-61BD-543D-27C3-3FD16FDE375D}"/>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8.   بطاقات تفكيك الأعداد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011D3D35-FF7E-94AB-56AE-63E82C52EEA8}"/>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5283053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3" name="Image 2">
            <a:extLst>
              <a:ext uri="{FF2B5EF4-FFF2-40B4-BE49-F238E27FC236}">
                <a16:creationId xmlns:a16="http://schemas.microsoft.com/office/drawing/2014/main" id="{D6025EDF-3AEF-3740-FC54-2A5DBF48C9D2}"/>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960" name="Google Shape;960;p63"/>
          <p:cNvSpPr/>
          <p:nvPr/>
        </p:nvSpPr>
        <p:spPr>
          <a:xfrm>
            <a:off x="458971" y="1175544"/>
            <a:ext cx="5637029" cy="1552185"/>
          </a:xfrm>
          <a:prstGeom prst="flowChartAlternateProcess">
            <a:avLst/>
          </a:prstGeom>
        </p:spPr>
        <p:txBody>
          <a:bodyPr spcFirstLastPara="1" vert="horz" lIns="91440" tIns="45720" rIns="91440" bIns="45720" rtlCol="0" anchor="ctr" anchorCtr="0">
            <a:normAutofit/>
          </a:bodyPr>
          <a:lstStyle/>
          <a:p>
            <a:pPr marL="0" marR="0" lvl="0" indent="0" algn="ctr" defTabSz="914400" rtl="1" eaLnBrk="1" fontAlgn="auto" latinLnBrk="0" hangingPunct="1">
              <a:lnSpc>
                <a:spcPct val="90000"/>
              </a:lnSpc>
              <a:spcBef>
                <a:spcPct val="0"/>
              </a:spcBef>
              <a:spcAft>
                <a:spcPts val="60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ألعاب</a:t>
            </a:r>
            <a:endParaRPr kumimoji="0" lang="en-US" sz="44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p:txBody>
      </p:sp>
      <p:sp>
        <p:nvSpPr>
          <p:cNvPr id="961" name="Google Shape;961;p63"/>
          <p:cNvSpPr/>
          <p:nvPr/>
        </p:nvSpPr>
        <p:spPr>
          <a:xfrm>
            <a:off x="719386" y="3978123"/>
            <a:ext cx="6934481" cy="2691068"/>
          </a:xfrm>
          <a:prstGeom prst="rect">
            <a:avLst/>
          </a:prstGeom>
        </p:spPr>
        <p:txBody>
          <a:bodyPr spcFirstLastPara="1" vert="horz" lIns="91440" tIns="45720" rIns="91440" bIns="45720" rtlCol="0" anchorCtr="0">
            <a:normAutofit fontScale="92500"/>
          </a:bodyPr>
          <a:lstStyle/>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نمذجة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اللعبة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منشط</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محاكاة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اللعبة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من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طرف</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أحد</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المشاركين</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في </a:t>
            </a:r>
            <a:r>
              <a:rPr kumimoji="0" lang="en-US" sz="1800" b="1" i="0" u="none" strike="noStrike" kern="1200" cap="none" spc="0" normalizeH="0" baseline="0" noProof="0" dirty="0" err="1">
                <a:ln>
                  <a:noFill/>
                </a:ln>
                <a:solidFill>
                  <a:prstClr val="black"/>
                </a:solidFill>
                <a:effectLst/>
                <a:uLnTx/>
                <a:uFillTx/>
                <a:latin typeface="29LT Bukra Bold" panose="020B0604020202020204" charset="-78"/>
                <a:ea typeface="+mn-ea"/>
                <a:cs typeface="29LT Bukra Bold" panose="020B0604020202020204" charset="-78"/>
                <a:sym typeface="Calibri"/>
              </a:rPr>
              <a:t>الورشة</a:t>
            </a:r>
            <a:endPar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endParaRPr>
          </a:p>
          <a:p>
            <a:pPr marL="457200" marR="0" lvl="0" indent="-342900" algn="r" defTabSz="914400" rtl="1" eaLnBrk="1" fontAlgn="auto" latinLnBrk="0" hangingPunct="1">
              <a:lnSpc>
                <a:spcPct val="300000"/>
              </a:lnSpc>
              <a:spcBef>
                <a:spcPts val="0"/>
              </a:spcBef>
              <a:spcAft>
                <a:spcPts val="600"/>
              </a:spcAft>
              <a:buClr>
                <a:srgbClr val="1E4E79"/>
              </a:buClr>
              <a:buSzPts val="4800"/>
              <a:buFont typeface="+mj-lt"/>
              <a:buAutoNum type="arabicPeriod"/>
              <a:tabLst/>
              <a:defRPr/>
            </a:pPr>
            <a:r>
              <a:rPr kumimoji="0" lang="ar-MA"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مناقشة اللعبة</a:t>
            </a:r>
            <a:r>
              <a:rPr kumimoji="0" lang="en-US" sz="1800" b="1"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sym typeface="Calibri"/>
              </a:rPr>
              <a:t>  </a:t>
            </a:r>
            <a:endParaRPr kumimoji="0" lang="en-US" sz="1800" b="0" i="0" u="none" strike="noStrike" kern="1200" cap="none" spc="0" normalizeH="0" baseline="0" noProof="0" dirty="0">
              <a:ln>
                <a:noFill/>
              </a:ln>
              <a:solidFill>
                <a:prstClr val="black"/>
              </a:solidFill>
              <a:effectLst/>
              <a:uLnTx/>
              <a:uFillTx/>
              <a:latin typeface="29LT Bukra Bold" panose="020B0604020202020204" charset="-78"/>
              <a:ea typeface="+mn-ea"/>
              <a:cs typeface="29LT Bukra Bold" panose="020B0604020202020204" charset="-78"/>
            </a:endParaRPr>
          </a:p>
        </p:txBody>
      </p:sp>
      <p:pic>
        <p:nvPicPr>
          <p:cNvPr id="2" name="Image 1" descr="Une image contenant horloge, Horloge murale, cercle&#10;&#10;Description générée automatiquement">
            <a:extLst>
              <a:ext uri="{FF2B5EF4-FFF2-40B4-BE49-F238E27FC236}">
                <a16:creationId xmlns:a16="http://schemas.microsoft.com/office/drawing/2014/main" id="{ABE4F1DF-9C53-A686-57A0-2AD7895C7E8A}"/>
              </a:ext>
            </a:extLst>
          </p:cNvPr>
          <p:cNvPicPr>
            <a:picLocks noChangeAspect="1"/>
          </p:cNvPicPr>
          <p:nvPr/>
        </p:nvPicPr>
        <p:blipFill rotWithShape="1">
          <a:blip r:embed="rId4"/>
          <a:srcRect r="3" b="1096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26" name="Picture 2" descr="Formations - I.R.E.N.S.">
            <a:extLst>
              <a:ext uri="{FF2B5EF4-FFF2-40B4-BE49-F238E27FC236}">
                <a16:creationId xmlns:a16="http://schemas.microsoft.com/office/drawing/2014/main" id="{D324DD9E-B678-7077-93ED-7ED32EB855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06" r="1562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63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1091" name="Google Shape;1091;p74"/>
          <p:cNvPicPr preferRelativeResize="0"/>
          <p:nvPr/>
        </p:nvPicPr>
        <p:blipFill rotWithShape="1">
          <a:blip r:embed="rId4">
            <a:alphaModFix/>
          </a:blip>
          <a:srcRect/>
          <a:stretch/>
        </p:blipFill>
        <p:spPr>
          <a:xfrm>
            <a:off x="10633143" y="5617453"/>
            <a:ext cx="736109" cy="979667"/>
          </a:xfrm>
          <a:prstGeom prst="rect">
            <a:avLst/>
          </a:prstGeom>
          <a:noFill/>
          <a:ln>
            <a:noFill/>
          </a:ln>
        </p:spPr>
      </p:pic>
      <p:sp>
        <p:nvSpPr>
          <p:cNvPr id="1092" name="Google Shape;1092;p74"/>
          <p:cNvSpPr/>
          <p:nvPr/>
        </p:nvSpPr>
        <p:spPr>
          <a:xfrm>
            <a:off x="711200" y="2476964"/>
            <a:ext cx="9921943" cy="1383755"/>
          </a:xfrm>
          <a:prstGeom prst="rect">
            <a:avLst/>
          </a:prstGeom>
          <a:noFill/>
          <a:ln w="12700" cap="flat" cmpd="sng">
            <a:solidFill>
              <a:srgbClr val="0097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4800" b="1" i="0" u="none" strike="noStrike" kern="1200" cap="none" spc="0" normalizeH="0" baseline="0" noProof="0" dirty="0">
                <a:ln>
                  <a:noFill/>
                </a:ln>
                <a:solidFill>
                  <a:srgbClr val="1E4E79"/>
                </a:solidFill>
                <a:effectLst/>
                <a:uLnTx/>
                <a:uFillTx/>
                <a:latin typeface="Calibri"/>
                <a:ea typeface="Calibri"/>
                <a:cs typeface="Calibri"/>
                <a:sym typeface="Calibri"/>
              </a:rPr>
              <a:t>8. تقديم بطاقة لعبة الحجلة / العنكبوت</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8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BEB00823-EF9A-6524-DCE9-2DA7CF40265A}"/>
              </a:ext>
            </a:extLst>
          </p:cNvPr>
          <p:cNvPicPr>
            <a:picLocks noChangeAspect="1"/>
          </p:cNvPicPr>
          <p:nvPr/>
        </p:nvPicPr>
        <p:blipFill rotWithShape="1">
          <a:blip r:embed="rId3"/>
          <a:srcRect t="3067" b="13512"/>
          <a:stretch/>
        </p:blipFill>
        <p:spPr>
          <a:xfrm>
            <a:off x="0" y="0"/>
            <a:ext cx="12192000" cy="6879865"/>
          </a:xfrm>
          <a:prstGeom prst="rect">
            <a:avLst/>
          </a:prstGeom>
        </p:spPr>
      </p:pic>
      <p:pic>
        <p:nvPicPr>
          <p:cNvPr id="3" name="Picture 898">
            <a:extLst>
              <a:ext uri="{FF2B5EF4-FFF2-40B4-BE49-F238E27FC236}">
                <a16:creationId xmlns:a16="http://schemas.microsoft.com/office/drawing/2014/main" id="{E5C124DD-EBBA-F396-B99F-31D0C0F65B3C}"/>
              </a:ext>
            </a:extLst>
          </p:cNvPr>
          <p:cNvPicPr>
            <a:picLocks noChangeAspect="1"/>
          </p:cNvPicPr>
          <p:nvPr/>
        </p:nvPicPr>
        <p:blipFill>
          <a:blip r:embed="rId4">
            <a:duotone>
              <a:prstClr val="black"/>
              <a:srgbClr val="ECECF5">
                <a:tint val="45000"/>
                <a:satMod val="400000"/>
              </a:srgbClr>
            </a:duotone>
            <a:extLst>
              <a:ext uri="{28A0092B-C50C-407E-A947-70E740481C1C}">
                <a14:useLocalDpi xmlns:a14="http://schemas.microsoft.com/office/drawing/2010/main" val="0"/>
              </a:ext>
            </a:extLst>
          </a:blip>
          <a:stretch>
            <a:fillRect/>
          </a:stretch>
        </p:blipFill>
        <p:spPr bwMode="auto">
          <a:xfrm>
            <a:off x="3763398" y="3851010"/>
            <a:ext cx="4326502" cy="281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6" descr="Alarm clock with solid fill">
            <a:extLst>
              <a:ext uri="{FF2B5EF4-FFF2-40B4-BE49-F238E27FC236}">
                <a16:creationId xmlns:a16="http://schemas.microsoft.com/office/drawing/2014/main" id="{C08FC1BC-7D3D-432C-70B1-D699EE211466}"/>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59797" y="2880644"/>
            <a:ext cx="859982" cy="688274"/>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2" name="Tableau 4">
            <a:extLst>
              <a:ext uri="{FF2B5EF4-FFF2-40B4-BE49-F238E27FC236}">
                <a16:creationId xmlns:a16="http://schemas.microsoft.com/office/drawing/2014/main" id="{BFB7A5DB-5440-8B5D-5EFF-7624EBE333D4}"/>
              </a:ext>
            </a:extLst>
          </p:cNvPr>
          <p:cNvGraphicFramePr>
            <a:graphicFrameLocks noGrp="1"/>
          </p:cNvGraphicFramePr>
          <p:nvPr/>
        </p:nvGraphicFramePr>
        <p:xfrm>
          <a:off x="196890" y="957244"/>
          <a:ext cx="11798220" cy="2830266"/>
        </p:xfrm>
        <a:graphic>
          <a:graphicData uri="http://schemas.openxmlformats.org/drawingml/2006/table">
            <a:tbl>
              <a:tblPr firstRow="1" bandRow="1">
                <a:tableStyleId>{5940675A-B579-460E-94D1-54222C63F5DA}</a:tableStyleId>
              </a:tblPr>
              <a:tblGrid>
                <a:gridCol w="8216820">
                  <a:extLst>
                    <a:ext uri="{9D8B030D-6E8A-4147-A177-3AD203B41FA5}">
                      <a16:colId xmlns:a16="http://schemas.microsoft.com/office/drawing/2014/main" val="2904711255"/>
                    </a:ext>
                  </a:extLst>
                </a:gridCol>
                <a:gridCol w="3581400">
                  <a:extLst>
                    <a:ext uri="{9D8B030D-6E8A-4147-A177-3AD203B41FA5}">
                      <a16:colId xmlns:a16="http://schemas.microsoft.com/office/drawing/2014/main" val="3971960171"/>
                    </a:ext>
                  </a:extLst>
                </a:gridCol>
              </a:tblGrid>
              <a:tr h="943422">
                <a:tc>
                  <a:txBody>
                    <a:bodyPr/>
                    <a:lstStyle/>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400" b="1" kern="1200" dirty="0">
                          <a:solidFill>
                            <a:schemeClr val="tx1"/>
                          </a:solidFill>
                          <a:latin typeface="Dubai" panose="020B0503030403030204" pitchFamily="34" charset="-78"/>
                          <a:ea typeface="+mn-ea"/>
                          <a:cs typeface="+mj-cs"/>
                        </a:rPr>
                        <a:t>تعرف وقراءة الأعداد من رقم واحد/ من رقمين / 3 أرقام</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أهداف النشاط</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45012868"/>
                  </a:ext>
                </a:extLst>
              </a:tr>
              <a:tr h="943422">
                <a:tc>
                  <a:txBody>
                    <a:bodyPr/>
                    <a:lstStyle/>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400" b="1" kern="1200" dirty="0">
                          <a:solidFill>
                            <a:schemeClr val="tx1"/>
                          </a:solidFill>
                          <a:latin typeface="Dubai" panose="020B0503030403030204" pitchFamily="34" charset="-78"/>
                          <a:ea typeface="+mn-ea"/>
                          <a:cs typeface="+mj-cs"/>
                        </a:rPr>
                        <a:t>الطباشير أو بطاقات الاعداد. </a:t>
                      </a:r>
                      <a:endParaRPr lang="fr-FR" sz="2400" b="1" kern="1200" dirty="0">
                        <a:solidFill>
                          <a:schemeClr val="tx1"/>
                        </a:solidFill>
                        <a:latin typeface="Dubai" panose="020B0503030403030204" pitchFamily="34" charset="-78"/>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المعينات الديداكتيكية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502884860"/>
                  </a:ext>
                </a:extLst>
              </a:tr>
              <a:tr h="943422">
                <a:tc>
                  <a:txBody>
                    <a:bodyPr/>
                    <a:lstStyle/>
                    <a:p>
                      <a:pPr algn="ctr" rtl="1"/>
                      <a:r>
                        <a:rPr lang="fr-MA" sz="3200" b="1" kern="1200" dirty="0">
                          <a:solidFill>
                            <a:schemeClr val="tx1"/>
                          </a:solidFill>
                          <a:latin typeface="+mn-lt"/>
                          <a:ea typeface="+mn-ea"/>
                          <a:cs typeface="+mj-cs"/>
                        </a:rPr>
                        <a:t> 20</a:t>
                      </a:r>
                      <a:r>
                        <a:rPr lang="ar-MA" sz="3200" b="1" kern="1200" dirty="0">
                          <a:solidFill>
                            <a:schemeClr val="tx1"/>
                          </a:solidFill>
                          <a:latin typeface="+mn-lt"/>
                          <a:ea typeface="+mn-ea"/>
                          <a:cs typeface="+mj-cs"/>
                        </a:rPr>
                        <a:t>دقيقة</a:t>
                      </a:r>
                      <a:endParaRPr lang="fr-MA" sz="3200" b="1" kern="1200" dirty="0">
                        <a:solidFill>
                          <a:schemeClr val="tx1"/>
                        </a:solidFill>
                        <a:latin typeface="+mn-lt"/>
                        <a:ea typeface="+mn-ea"/>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MA" sz="3200" b="1" dirty="0">
                          <a:latin typeface="+mn-lt"/>
                          <a:cs typeface="+mj-cs"/>
                        </a:rPr>
                        <a:t>المدة الزمنية</a:t>
                      </a:r>
                      <a:endParaRPr lang="fr-MA" sz="3200" b="1" dirty="0">
                        <a:latin typeface="+mn-lt"/>
                        <a:cs typeface="+mj-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089371680"/>
                  </a:ext>
                </a:extLst>
              </a:tr>
            </a:tbl>
          </a:graphicData>
        </a:graphic>
      </p:graphicFrame>
      <p:grpSp>
        <p:nvGrpSpPr>
          <p:cNvPr id="2" name="Groupe 2">
            <a:extLst>
              <a:ext uri="{FF2B5EF4-FFF2-40B4-BE49-F238E27FC236}">
                <a16:creationId xmlns:a16="http://schemas.microsoft.com/office/drawing/2014/main" id="{0290BA66-7E94-CC17-6941-4726B242D2A6}"/>
              </a:ext>
            </a:extLst>
          </p:cNvPr>
          <p:cNvGrpSpPr/>
          <p:nvPr/>
        </p:nvGrpSpPr>
        <p:grpSpPr>
          <a:xfrm>
            <a:off x="-1" y="-4758"/>
            <a:ext cx="12192001" cy="720000"/>
            <a:chOff x="-1" y="-7018"/>
            <a:chExt cx="12192001" cy="720000"/>
          </a:xfrm>
        </p:grpSpPr>
        <p:sp>
          <p:nvSpPr>
            <p:cNvPr id="5" name="Google Shape;146;p4">
              <a:extLst>
                <a:ext uri="{FF2B5EF4-FFF2-40B4-BE49-F238E27FC236}">
                  <a16:creationId xmlns:a16="http://schemas.microsoft.com/office/drawing/2014/main" id="{9D61EF47-69CE-3119-48D5-C3CE6898A477}"/>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الحجلة/ العنكبوت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8" name="Google Shape;146;p4">
              <a:extLst>
                <a:ext uri="{FF2B5EF4-FFF2-40B4-BE49-F238E27FC236}">
                  <a16:creationId xmlns:a16="http://schemas.microsoft.com/office/drawing/2014/main" id="{8A242401-E466-7D87-1957-B0493AEF8B8B}"/>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1532059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37E2A10C-BC50-78D8-96A9-5C453BF86262}"/>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33350" y="843212"/>
          <a:ext cx="11925300" cy="5846792"/>
        </p:xfrm>
        <a:graphic>
          <a:graphicData uri="http://schemas.openxmlformats.org/drawingml/2006/table">
            <a:tbl>
              <a:tblPr firstRow="1" bandRow="1">
                <a:tableStyleId>{5940675A-B579-460E-94D1-54222C63F5DA}</a:tableStyleId>
              </a:tblPr>
              <a:tblGrid>
                <a:gridCol w="10407650">
                  <a:extLst>
                    <a:ext uri="{9D8B030D-6E8A-4147-A177-3AD203B41FA5}">
                      <a16:colId xmlns:a16="http://schemas.microsoft.com/office/drawing/2014/main" val="2904711255"/>
                    </a:ext>
                  </a:extLst>
                </a:gridCol>
                <a:gridCol w="1517650">
                  <a:extLst>
                    <a:ext uri="{9D8B030D-6E8A-4147-A177-3AD203B41FA5}">
                      <a16:colId xmlns:a16="http://schemas.microsoft.com/office/drawing/2014/main" val="288616010"/>
                    </a:ext>
                  </a:extLst>
                </a:gridCol>
              </a:tblGrid>
              <a:tr h="680788">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200" b="1" dirty="0"/>
                        <a:t>سيرورة الإنجاز</a:t>
                      </a:r>
                      <a:endParaRPr lang="fr-MA" sz="3200" b="1" dirty="0">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15334">
                <a:tc>
                  <a:txBody>
                    <a:bodyPr/>
                    <a:lstStyle/>
                    <a:p>
                      <a:pPr algn="ctr" rtl="1"/>
                      <a:r>
                        <a:rPr lang="ar-MA" sz="2400" b="1" dirty="0"/>
                        <a:t>تنظيم وإعداد الفضاء؛ تحضير المعينات الديداكتيكية؛ جذب انتباه المتعلمين؛ التصريح بأهداف النشاط.</a:t>
                      </a:r>
                      <a:endParaRPr lang="fr-MA" sz="2400"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400" b="1" dirty="0">
                          <a:cs typeface="+mj-cs"/>
                        </a:rPr>
                        <a:t>التهيئة</a:t>
                      </a:r>
                      <a:endParaRPr lang="fr-MA" b="1" dirty="0">
                        <a:latin typeface="Dubai" panose="020B0503030403030204" pitchFamily="34" charset="-78"/>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588937">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cs typeface="+mj-cs"/>
                        </a:rPr>
                        <a:t>1) </a:t>
                      </a:r>
                      <a:r>
                        <a:rPr lang="ar-MA" sz="2800" b="1" kern="1200" dirty="0">
                          <a:solidFill>
                            <a:schemeClr val="tx1"/>
                          </a:solidFill>
                        </a:rPr>
                        <a:t>النمذجة</a:t>
                      </a:r>
                      <a:endParaRPr lang="fr-MA" sz="2800" b="1" kern="1200" dirty="0">
                        <a:solidFill>
                          <a:schemeClr val="tx1"/>
                        </a:solidFill>
                        <a:latin typeface="+mn-lt"/>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3961733">
                <a:tc gridSpan="2">
                  <a:txBody>
                    <a:bodyPr/>
                    <a:lstStyle/>
                    <a:p>
                      <a:pPr algn="just" rtl="1">
                        <a:lnSpc>
                          <a:spcPct val="150000"/>
                        </a:lnSpc>
                      </a:pPr>
                      <a:endParaRPr lang="ar-MA" sz="2400" kern="1200" dirty="0">
                        <a:solidFill>
                          <a:schemeClr val="tx1"/>
                        </a:solidFill>
                        <a:latin typeface="+mn-lt"/>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30096"/>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9E3095B-E60C-38DF-E04D-1BE02489E71C}"/>
              </a:ext>
            </a:extLst>
          </p:cNvPr>
          <p:cNvSpPr txBox="1"/>
          <p:nvPr/>
        </p:nvSpPr>
        <p:spPr>
          <a:xfrm>
            <a:off x="3229903" y="2889433"/>
            <a:ext cx="8658272" cy="3780458"/>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rPr>
              <a:t>يقوم الميسر(ة) بنمذجة النشاط:</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يرسم جدولا من 3×3 خانات على أرضية القسم أو في جانب مناسب من ساحة المدرسة. يكتب أو يضع داخل كل خانة بطائق تحمل الأرقام: من 1 إلى 9. </a:t>
            </a:r>
          </a:p>
          <a:p>
            <a:pPr marL="457200" marR="0" lvl="0" indent="-4572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sng"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ينمذج الحجلة</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سأقوم الآن بالقفز برجل واحدة على أحد الأعداد، مثلا العدد 5، ويقفز الميسر(ة) على العدد 5...الخ</a:t>
            </a:r>
          </a:p>
          <a:p>
            <a:pPr marL="457200" marR="0" lvl="0" indent="-4572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sng"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ينمذج العنكبوت</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سأقوم</a:t>
            </a: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باستخدام اليدين والرجلين معا، لألمس أربعة أعداد في نفس الوقت، وسنسمي هذه الطريقة: "</a:t>
            </a:r>
            <a:r>
              <a:rPr kumimoji="0" lang="ar-MA" sz="2400" b="1" i="0" u="sng"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لعبة العنكبوت</a:t>
            </a:r>
            <a:r>
              <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ar-MA" sz="2400" b="0" i="0" u="none" strike="noStrike" kern="1200" cap="none" spc="0" normalizeH="0" baseline="0" noProof="0" dirty="0">
              <a:ln>
                <a:noFill/>
              </a:ln>
              <a:solidFill>
                <a:prstClr val="black"/>
              </a:solidFill>
              <a:effectLst/>
              <a:uLnTx/>
              <a:uFillTx/>
              <a:latin typeface="Dubai" panose="020B0503030403030204" pitchFamily="34" charset="-78"/>
              <a:ea typeface="+mn-ea"/>
              <a:cs typeface="Arial" panose="020B0604020202020204" pitchFamily="34" charset="0"/>
            </a:endParaRPr>
          </a:p>
        </p:txBody>
      </p:sp>
      <p:pic>
        <p:nvPicPr>
          <p:cNvPr id="8" name="Picture 898">
            <a:extLst>
              <a:ext uri="{FF2B5EF4-FFF2-40B4-BE49-F238E27FC236}">
                <a16:creationId xmlns:a16="http://schemas.microsoft.com/office/drawing/2014/main" id="{C5F9AF80-AB2D-272B-C582-4B86E5A1D0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03825" y="3159216"/>
            <a:ext cx="2792728" cy="313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e 2">
            <a:extLst>
              <a:ext uri="{FF2B5EF4-FFF2-40B4-BE49-F238E27FC236}">
                <a16:creationId xmlns:a16="http://schemas.microsoft.com/office/drawing/2014/main" id="{28564074-A545-ABEE-6488-78018CBC4D73}"/>
              </a:ext>
            </a:extLst>
          </p:cNvPr>
          <p:cNvGrpSpPr/>
          <p:nvPr/>
        </p:nvGrpSpPr>
        <p:grpSpPr>
          <a:xfrm>
            <a:off x="-1" y="-4758"/>
            <a:ext cx="12192001" cy="720000"/>
            <a:chOff x="-1" y="-7018"/>
            <a:chExt cx="12192001" cy="720000"/>
          </a:xfrm>
        </p:grpSpPr>
        <p:sp>
          <p:nvSpPr>
            <p:cNvPr id="10" name="Google Shape;146;p4">
              <a:extLst>
                <a:ext uri="{FF2B5EF4-FFF2-40B4-BE49-F238E27FC236}">
                  <a16:creationId xmlns:a16="http://schemas.microsoft.com/office/drawing/2014/main" id="{EB9B32FA-AAF7-C0C3-7E03-B5CD36137D40}"/>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الحجلة / العنكبوت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1" name="Google Shape;146;p4">
              <a:extLst>
                <a:ext uri="{FF2B5EF4-FFF2-40B4-BE49-F238E27FC236}">
                  <a16:creationId xmlns:a16="http://schemas.microsoft.com/office/drawing/2014/main" id="{38710B70-E382-C8F5-2560-845630AFD553}"/>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35307793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0" name="Image 9">
            <a:extLst>
              <a:ext uri="{FF2B5EF4-FFF2-40B4-BE49-F238E27FC236}">
                <a16:creationId xmlns:a16="http://schemas.microsoft.com/office/drawing/2014/main" id="{74C5D44B-5A88-6C73-0739-3BE613EB5911}"/>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65100" y="876300"/>
          <a:ext cx="11861800" cy="5791200"/>
        </p:xfrm>
        <a:graphic>
          <a:graphicData uri="http://schemas.openxmlformats.org/drawingml/2006/table">
            <a:tbl>
              <a:tblPr firstRow="1" bandRow="1">
                <a:tableStyleId>{5940675A-B579-460E-94D1-54222C63F5DA}</a:tableStyleId>
              </a:tblPr>
              <a:tblGrid>
                <a:gridCol w="2425085">
                  <a:extLst>
                    <a:ext uri="{9D8B030D-6E8A-4147-A177-3AD203B41FA5}">
                      <a16:colId xmlns:a16="http://schemas.microsoft.com/office/drawing/2014/main" val="2904711255"/>
                    </a:ext>
                  </a:extLst>
                </a:gridCol>
                <a:gridCol w="9436715">
                  <a:extLst>
                    <a:ext uri="{9D8B030D-6E8A-4147-A177-3AD203B41FA5}">
                      <a16:colId xmlns:a16="http://schemas.microsoft.com/office/drawing/2014/main" val="3223922575"/>
                    </a:ext>
                  </a:extLst>
                </a:gridCol>
              </a:tblGrid>
              <a:tr h="721883">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2800" b="1" kern="1200" dirty="0">
                          <a:solidFill>
                            <a:schemeClr val="tx1"/>
                          </a:solidFill>
                          <a:latin typeface="+mn-lt"/>
                          <a:ea typeface="+mn-ea"/>
                          <a:cs typeface="+mj-cs"/>
                        </a:rPr>
                        <a:t>2) الممارسة الموجهة</a:t>
                      </a:r>
                      <a:endParaRPr lang="fr-MA" sz="2800" b="1" kern="1200" dirty="0">
                        <a:solidFill>
                          <a:schemeClr val="tx1"/>
                        </a:solidFill>
                        <a:latin typeface="+mn-lt"/>
                        <a:ea typeface="+mn-ea"/>
                        <a:cs typeface="+mj-cs"/>
                      </a:endParaRPr>
                    </a:p>
                  </a:txBody>
                  <a:tcPr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069317">
                <a:tc>
                  <a:txBody>
                    <a:bodyPr/>
                    <a:lstStyle/>
                    <a:p>
                      <a:pPr algn="r" rtl="1"/>
                      <a:endParaRPr lang="fr-MA" dirty="0">
                        <a:cs typeface="+mj-cs"/>
                      </a:endParaRPr>
                    </a:p>
                  </a:txBody>
                  <a:tcPr>
                    <a:lnR w="12700" cap="flat" cmpd="sng" algn="ctr">
                      <a:noFill/>
                      <a:prstDash val="solid"/>
                      <a:round/>
                      <a:headEnd type="none" w="med" len="med"/>
                      <a:tailEnd type="none" w="med" len="med"/>
                    </a:lnR>
                  </a:tcPr>
                </a:tc>
                <a:tc>
                  <a:txBody>
                    <a:bodyPr/>
                    <a:lstStyle/>
                    <a:p>
                      <a:pPr algn="just" rtl="1">
                        <a:lnSpc>
                          <a:spcPct val="150000"/>
                        </a:lnSpc>
                      </a:pPr>
                      <a:endParaRPr lang="ar-MA" sz="2000" dirty="0">
                        <a:cs typeface="+mj-cs"/>
                      </a:endParaRPr>
                    </a:p>
                  </a:txBody>
                  <a:tcPr>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2311400" y="1655551"/>
            <a:ext cx="9512299" cy="5011949"/>
          </a:xfrm>
          <a:prstGeom prst="rect">
            <a:avLst/>
          </a:prstGeom>
          <a:noFill/>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الحجلة:</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يختار متعلمين: الأول يقف على حافة خانة معينة من الجدول، والأخر سيُملي الأعداد التي سيلمسها اللاّعب الأول. </a:t>
            </a: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الميسر : يطلب من متعلم  التموقع قرب خطاطة الحجلة على رجل واحدة  ؛ ثم يملي المتعلم الثاني عددا يجب أن يقفز المتعلم الأول إليه ليقف فيه.</a:t>
            </a:r>
            <a:endParaRPr kumimoji="0" lang="fr-FR"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0" lvl="0" indent="-28575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يتم تكرار العملية مع باقي المتعلمين.</a:t>
            </a:r>
            <a:endPar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العنكبوت :</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يوضح الميسر قاعدة اللعبة بإمكانية استعمال المشارك الأول لأطرافه الأربعة لتغطية الأعداد المقترحة من طرف المشارك الثاني.</a:t>
            </a:r>
            <a:endParaRPr kumimoji="0" lang="ar-MA" sz="24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p:txBody>
      </p:sp>
      <p:sp>
        <p:nvSpPr>
          <p:cNvPr id="6" name="Rectangle 5">
            <a:extLst>
              <a:ext uri="{FF2B5EF4-FFF2-40B4-BE49-F238E27FC236}">
                <a16:creationId xmlns:a16="http://schemas.microsoft.com/office/drawing/2014/main" id="{F9FC9272-CBB5-63E9-A7E7-EF414AAA6C93}"/>
              </a:ext>
            </a:extLst>
          </p:cNvPr>
          <p:cNvSpPr/>
          <p:nvPr/>
        </p:nvSpPr>
        <p:spPr>
          <a:xfrm>
            <a:off x="0" y="-20957"/>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 name="Groupe 2">
            <a:extLst>
              <a:ext uri="{FF2B5EF4-FFF2-40B4-BE49-F238E27FC236}">
                <a16:creationId xmlns:a16="http://schemas.microsoft.com/office/drawing/2014/main" id="{9AB94EAE-3BEE-F3E5-2D84-137433BDB4B5}"/>
              </a:ext>
            </a:extLst>
          </p:cNvPr>
          <p:cNvGrpSpPr/>
          <p:nvPr/>
        </p:nvGrpSpPr>
        <p:grpSpPr>
          <a:xfrm>
            <a:off x="-1" y="-4758"/>
            <a:ext cx="12192001" cy="720000"/>
            <a:chOff x="-1" y="-7018"/>
            <a:chExt cx="12192001" cy="720000"/>
          </a:xfrm>
        </p:grpSpPr>
        <p:sp>
          <p:nvSpPr>
            <p:cNvPr id="4" name="Google Shape;146;p4">
              <a:extLst>
                <a:ext uri="{FF2B5EF4-FFF2-40B4-BE49-F238E27FC236}">
                  <a16:creationId xmlns:a16="http://schemas.microsoft.com/office/drawing/2014/main" id="{1D29E7AE-96AC-DBDF-48FC-38A123ECB2DB}"/>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الحجلة / العنكبوت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7" name="Google Shape;146;p4">
              <a:extLst>
                <a:ext uri="{FF2B5EF4-FFF2-40B4-BE49-F238E27FC236}">
                  <a16:creationId xmlns:a16="http://schemas.microsoft.com/office/drawing/2014/main" id="{C6C76ED7-1CF4-E710-8EC1-044FB385979E}"/>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6551060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BF516A2C-D412-C8A5-5B33-4A69E81A3031}"/>
              </a:ext>
            </a:extLst>
          </p:cNvPr>
          <p:cNvPicPr>
            <a:picLocks noChangeAspect="1"/>
          </p:cNvPicPr>
          <p:nvPr/>
        </p:nvPicPr>
        <p:blipFill rotWithShape="1">
          <a:blip r:embed="rId3"/>
          <a:srcRect t="3067" b="13512"/>
          <a:stretch/>
        </p:blipFill>
        <p:spPr>
          <a:xfrm>
            <a:off x="0" y="0"/>
            <a:ext cx="12192000" cy="6879865"/>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7704" y="930284"/>
          <a:ext cx="11881896" cy="4157418"/>
        </p:xfrm>
        <a:graphic>
          <a:graphicData uri="http://schemas.openxmlformats.org/drawingml/2006/table">
            <a:tbl>
              <a:tblPr firstRow="1" bandRow="1">
                <a:tableStyleId>{5940675A-B579-460E-94D1-54222C63F5DA}</a:tableStyleId>
              </a:tblPr>
              <a:tblGrid>
                <a:gridCol w="11881896">
                  <a:extLst>
                    <a:ext uri="{9D8B030D-6E8A-4147-A177-3AD203B41FA5}">
                      <a16:colId xmlns:a16="http://schemas.microsoft.com/office/drawing/2014/main" val="2904711255"/>
                    </a:ext>
                  </a:extLst>
                </a:gridCol>
              </a:tblGrid>
              <a:tr h="49834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kern="1200" dirty="0">
                          <a:solidFill>
                            <a:schemeClr val="tx1"/>
                          </a:solidFill>
                          <a:latin typeface="Dubai" panose="020B0503030403030204" pitchFamily="34" charset="-78"/>
                          <a:ea typeface="+mn-ea"/>
                          <a:cs typeface="+mj-cs"/>
                        </a:rPr>
                        <a:t>3.  </a:t>
                      </a:r>
                      <a:r>
                        <a:rPr lang="ar-MA" sz="2800" b="1" dirty="0">
                          <a:solidFill>
                            <a:schemeClr val="tx1"/>
                          </a:solidFill>
                          <a:cs typeface="+mj-cs"/>
                        </a:rPr>
                        <a:t>الممارسة المستقلة </a:t>
                      </a:r>
                      <a:endParaRPr lang="fr-MA" sz="2800" b="1" dirty="0">
                        <a:solidFill>
                          <a:schemeClr val="tx1"/>
                        </a:solidFill>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70282548"/>
                  </a:ext>
                </a:extLst>
              </a:tr>
              <a:tr h="642206">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2400" b="1" kern="1200" dirty="0">
                          <a:solidFill>
                            <a:schemeClr val="tx1"/>
                          </a:solidFill>
                          <a:latin typeface="Dubai" panose="020B0503030403030204" pitchFamily="34" charset="-78"/>
                          <a:ea typeface="+mn-ea"/>
                          <a:cs typeface="+mj-cs"/>
                        </a:rPr>
                        <a:t>يوجه الميسر(ة) المتعلمين إلى إنجاز الأنشطة التطبيقية المقترحة في كراسة الدعم.</a:t>
                      </a:r>
                      <a:endParaRPr lang="fr-MA" sz="2400" b="1" kern="1200" dirty="0">
                        <a:solidFill>
                          <a:schemeClr val="tx1"/>
                        </a:solidFill>
                        <a:latin typeface="Dubai" panose="020B0503030403030204" pitchFamily="34" charset="-78"/>
                        <a:ea typeface="+mn-ea"/>
                        <a:cs typeface="+mj-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89371680"/>
                  </a:ext>
                </a:extLst>
              </a:tr>
              <a:tr h="41833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800" b="1" dirty="0"/>
                        <a:t>*موجهات عامة*</a:t>
                      </a:r>
                      <a:endParaRPr lang="fr-MA" sz="28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60048326"/>
                  </a:ext>
                </a:extLst>
              </a:tr>
              <a:tr h="2478892">
                <a:tc>
                  <a:txBody>
                    <a:bodyPr/>
                    <a:lstStyle/>
                    <a:p>
                      <a:pPr marL="342900" lvl="0" indent="-342900" algn="just" defTabSz="914400" rtl="1" eaLnBrk="1" latinLnBrk="0" hangingPunct="1">
                        <a:lnSpc>
                          <a:spcPct val="150000"/>
                        </a:lnSpc>
                        <a:buFont typeface="Arial" panose="020B0604020202020204" pitchFamily="34" charset="0"/>
                        <a:buChar char="•"/>
                      </a:pPr>
                      <a:endParaRPr lang="fr-MA" sz="1600" b="1" kern="1200" dirty="0">
                        <a:solidFill>
                          <a:schemeClr val="tx1"/>
                        </a:solidFill>
                        <a:latin typeface="Dubai" panose="020B0503030403030204" pitchFamily="34" charset="-78"/>
                        <a:ea typeface="+mn-ea"/>
                        <a:cs typeface="+mj-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21819782"/>
                  </a:ext>
                </a:extLst>
              </a:tr>
            </a:tbl>
          </a:graphicData>
        </a:graphic>
      </p:graphicFrame>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B0F910-A9EC-7689-C763-B524B9CBC4D4}"/>
              </a:ext>
            </a:extLst>
          </p:cNvPr>
          <p:cNvSpPr txBox="1"/>
          <p:nvPr/>
        </p:nvSpPr>
        <p:spPr>
          <a:xfrm>
            <a:off x="-182880" y="2726513"/>
            <a:ext cx="11282680" cy="2277547"/>
          </a:xfrm>
          <a:prstGeom prst="rect">
            <a:avLst/>
          </a:prstGeom>
          <a:noFill/>
        </p:spPr>
        <p:txBody>
          <a:bodyPr wrap="square" rtlCol="0">
            <a:spAutoFit/>
          </a:bodyPr>
          <a:lstStyle/>
          <a:p>
            <a:pPr marL="285750" marR="24130" lvl="0" indent="-285750" algn="just" defTabSz="914400" rtl="1" eaLnBrk="1" fontAlgn="auto" latinLnBrk="0" hangingPunct="1">
              <a:lnSpc>
                <a:spcPct val="150000"/>
              </a:lnSpc>
              <a:spcBef>
                <a:spcPts val="59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يمكن اعتماد بطاقات الأعداد لإنجاز هذا النشاط (الحرص على سلامة التلاميذ أثناء اللعب والقفز)؛</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24130" lvl="0" indent="-285750" algn="just" defTabSz="914400" rtl="1" eaLnBrk="1" fontAlgn="auto" latinLnBrk="0" hangingPunct="1">
              <a:lnSpc>
                <a:spcPct val="150000"/>
              </a:lnSpc>
              <a:spcBef>
                <a:spcPts val="59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اعتماد هذه اللعبة للمبتدئين ولمجموعة مستوى العدد من رقم واحد؛</a:t>
            </a:r>
            <a:endParaRPr kumimoji="0" lang="f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endParaRPr>
          </a:p>
          <a:p>
            <a:pPr marL="285750" marR="24130" lvl="0" indent="-285750" algn="just" defTabSz="914400" rtl="1" eaLnBrk="1" fontAlgn="auto" latinLnBrk="0" hangingPunct="1">
              <a:lnSpc>
                <a:spcPct val="150000"/>
              </a:lnSpc>
              <a:spcBef>
                <a:spcPts val="59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يمكن تقديم اللعبة أيضا برقمين لتحفيز التلاميذ</a:t>
            </a:r>
            <a:r>
              <a:rPr kumimoji="0" lang="a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Dubai" panose="020B0503030403030204" pitchFamily="34" charset="-78"/>
              </a:rPr>
              <a:t>.</a:t>
            </a:r>
            <a:endParaRPr kumimoji="0" lang="fr-MA" sz="2000" b="1" i="0" u="none" strike="noStrike" kern="1200" cap="none" spc="0" normalizeH="0" baseline="0" noProof="0" dirty="0">
              <a:ln>
                <a:noFill/>
              </a:ln>
              <a:solidFill>
                <a:prstClr val="black"/>
              </a:solidFill>
              <a:effectLst/>
              <a:uLnTx/>
              <a:uFillTx/>
              <a:latin typeface="Dubai" panose="020B0503030403030204" pitchFamily="34" charset="-78"/>
              <a:ea typeface="+mn-ea"/>
              <a:cs typeface="Dubai" panose="020B0503030403030204" pitchFamily="34"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MA"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10" name="Groupe 2">
            <a:extLst>
              <a:ext uri="{FF2B5EF4-FFF2-40B4-BE49-F238E27FC236}">
                <a16:creationId xmlns:a16="http://schemas.microsoft.com/office/drawing/2014/main" id="{FA6FB602-FC1F-49A5-489B-BE998BEDF3BB}"/>
              </a:ext>
            </a:extLst>
          </p:cNvPr>
          <p:cNvGrpSpPr/>
          <p:nvPr/>
        </p:nvGrpSpPr>
        <p:grpSpPr>
          <a:xfrm>
            <a:off x="-1" y="-4758"/>
            <a:ext cx="12192001" cy="720000"/>
            <a:chOff x="-1" y="-7018"/>
            <a:chExt cx="12192001" cy="720000"/>
          </a:xfrm>
        </p:grpSpPr>
        <p:sp>
          <p:nvSpPr>
            <p:cNvPr id="11" name="Google Shape;146;p4">
              <a:extLst>
                <a:ext uri="{FF2B5EF4-FFF2-40B4-BE49-F238E27FC236}">
                  <a16:creationId xmlns:a16="http://schemas.microsoft.com/office/drawing/2014/main" id="{CA97918A-E66C-EDDD-B97B-0927D5C1ED92}"/>
                </a:ext>
              </a:extLst>
            </p:cNvPr>
            <p:cNvSpPr txBox="1">
              <a:spLocks/>
            </p:cNvSpPr>
            <p:nvPr/>
          </p:nvSpPr>
          <p:spPr>
            <a:xfrm>
              <a:off x="-1" y="-7018"/>
              <a:ext cx="8380073" cy="720000"/>
            </a:xfrm>
            <a:prstGeom prst="rect">
              <a:avLst/>
            </a:prstGeom>
            <a:solidFill>
              <a:srgbClr val="98ECD6"/>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9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prstClr val="black"/>
                  </a:solidFill>
                  <a:effectLst/>
                  <a:uLnTx/>
                  <a:uFillTx/>
                  <a:latin typeface="29LT Bukra Regular" panose="020B0604020202020204" charset="-78"/>
                  <a:cs typeface="29LT Bukra Regular" panose="020B0604020202020204" charset="-78"/>
                  <a:sym typeface="Arial Black"/>
                </a:rPr>
                <a:t>9.  لعبة الحجلة </a:t>
              </a:r>
              <a:endParaRPr kumimoji="0" lang="ar-MA" sz="36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endParaRPr>
            </a:p>
          </p:txBody>
        </p:sp>
        <p:sp>
          <p:nvSpPr>
            <p:cNvPr id="12" name="Google Shape;146;p4">
              <a:extLst>
                <a:ext uri="{FF2B5EF4-FFF2-40B4-BE49-F238E27FC236}">
                  <a16:creationId xmlns:a16="http://schemas.microsoft.com/office/drawing/2014/main" id="{702C9A64-CE4D-17F7-EC91-53B6C917FE2A}"/>
                </a:ext>
              </a:extLst>
            </p:cNvPr>
            <p:cNvSpPr txBox="1">
              <a:spLocks/>
            </p:cNvSpPr>
            <p:nvPr/>
          </p:nvSpPr>
          <p:spPr>
            <a:xfrm>
              <a:off x="8380072" y="-7018"/>
              <a:ext cx="3811928" cy="720000"/>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fontScale="77500" lnSpcReduction="2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2800" b="1" i="0" u="none" strike="noStrike" kern="1200" cap="none" spc="0" normalizeH="0" baseline="0" noProof="0" dirty="0">
                  <a:ln>
                    <a:noFill/>
                  </a:ln>
                  <a:solidFill>
                    <a:prstClr val="black"/>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grpSp>
    </p:spTree>
    <p:extLst>
      <p:ext uri="{BB962C8B-B14F-4D97-AF65-F5344CB8AC3E}">
        <p14:creationId xmlns:p14="http://schemas.microsoft.com/office/powerpoint/2010/main" val="17656297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3" name="Image 12">
            <a:extLst>
              <a:ext uri="{FF2B5EF4-FFF2-40B4-BE49-F238E27FC236}">
                <a16:creationId xmlns:a16="http://schemas.microsoft.com/office/drawing/2014/main" id="{BF516A2C-D412-C8A5-5B33-4A69E81A3031}"/>
              </a:ext>
            </a:extLst>
          </p:cNvPr>
          <p:cNvPicPr>
            <a:picLocks noChangeAspect="1"/>
          </p:cNvPicPr>
          <p:nvPr/>
        </p:nvPicPr>
        <p:blipFill rotWithShape="1">
          <a:blip r:embed="rId3"/>
          <a:srcRect t="3067" b="13512"/>
          <a:stretch/>
        </p:blipFill>
        <p:spPr>
          <a:xfrm>
            <a:off x="0" y="0"/>
            <a:ext cx="12192000" cy="6879865"/>
          </a:xfrm>
          <a:prstGeom prst="rect">
            <a:avLst/>
          </a:prstGeom>
        </p:spPr>
      </p:pic>
      <p:sp>
        <p:nvSpPr>
          <p:cNvPr id="6" name="Rectangle 5">
            <a:extLst>
              <a:ext uri="{FF2B5EF4-FFF2-40B4-BE49-F238E27FC236}">
                <a16:creationId xmlns:a16="http://schemas.microsoft.com/office/drawing/2014/main" id="{F9FC9272-CBB5-63E9-A7E7-EF414AAA6C93}"/>
              </a:ext>
            </a:extLst>
          </p:cNvPr>
          <p:cNvSpPr/>
          <p:nvPr/>
        </p:nvSpPr>
        <p:spPr>
          <a:xfrm>
            <a:off x="0" y="0"/>
            <a:ext cx="12192000" cy="6858000"/>
          </a:xfrm>
          <a:prstGeom prst="rect">
            <a:avLst/>
          </a:prstGeom>
          <a:noFill/>
          <a:ln w="571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B0F910-A9EC-7689-C763-B524B9CBC4D4}"/>
              </a:ext>
            </a:extLst>
          </p:cNvPr>
          <p:cNvSpPr txBox="1"/>
          <p:nvPr/>
        </p:nvSpPr>
        <p:spPr>
          <a:xfrm>
            <a:off x="338667" y="2804422"/>
            <a:ext cx="11700933" cy="3008452"/>
          </a:xfrm>
          <a:prstGeom prst="rect">
            <a:avLst/>
          </a:prstGeom>
          <a:noFill/>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4400" b="0" i="0" u="none" strike="noStrike" kern="1200" cap="none" spc="0" normalizeH="0" baseline="0" noProof="0" dirty="0">
                <a:ln>
                  <a:noFill/>
                </a:ln>
                <a:solidFill>
                  <a:srgbClr val="C00000"/>
                </a:solidFill>
                <a:effectLst/>
                <a:uLnTx/>
                <a:uFillTx/>
                <a:latin typeface="29LT Bukra Bold" panose="020B0604020202020204" charset="-78"/>
                <a:ea typeface="+mn-ea"/>
                <a:cs typeface="29LT Bukra Bold" panose="020B0604020202020204" charset="-78"/>
              </a:rPr>
              <a:t>يتم الاشتغال على الأعداد تمثيلا وتوظيفا للقيمة المكانية لأرقامها، تفكيكا وتركيبا وكتابة وقراءة ومقارنة وترتيبا </a:t>
            </a:r>
          </a:p>
        </p:txBody>
      </p:sp>
      <p:sp>
        <p:nvSpPr>
          <p:cNvPr id="12" name="Google Shape;146;p4">
            <a:extLst>
              <a:ext uri="{FF2B5EF4-FFF2-40B4-BE49-F238E27FC236}">
                <a16:creationId xmlns:a16="http://schemas.microsoft.com/office/drawing/2014/main" id="{702C9A64-CE4D-17F7-EC91-53B6C917FE2A}"/>
              </a:ext>
            </a:extLst>
          </p:cNvPr>
          <p:cNvSpPr txBox="1">
            <a:spLocks/>
          </p:cNvSpPr>
          <p:nvPr/>
        </p:nvSpPr>
        <p:spPr>
          <a:xfrm>
            <a:off x="3140169" y="681523"/>
            <a:ext cx="6088498" cy="1672209"/>
          </a:xfrm>
          <a:prstGeom prst="rect">
            <a:avLst/>
          </a:prstGeom>
          <a:solidFill>
            <a:schemeClr val="accent4">
              <a:lumMod val="40000"/>
              <a:lumOff val="60000"/>
            </a:schemeClr>
          </a:solidFill>
          <a:ln w="19050">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1" eaLnBrk="1" fontAlgn="auto" latinLnBrk="0" hangingPunct="1">
              <a:lnSpc>
                <a:spcPct val="120000"/>
              </a:lnSpc>
              <a:spcBef>
                <a:spcPts val="0"/>
              </a:spcBef>
              <a:spcAft>
                <a:spcPts val="0"/>
              </a:spcAft>
              <a:buClr>
                <a:prstClr val="black"/>
              </a:buClr>
              <a:buSzPts val="4200"/>
              <a:buFont typeface="Arial Black"/>
              <a:buNone/>
              <a:tabLst/>
              <a:defRPr/>
            </a:pPr>
            <a:r>
              <a:rPr kumimoji="0" lang="ar-MA" sz="3600" b="1" i="0" u="none" strike="noStrike" kern="1200" cap="none" spc="0" normalizeH="0" baseline="0" noProof="0" dirty="0">
                <a:ln>
                  <a:noFill/>
                </a:ln>
                <a:solidFill>
                  <a:srgbClr val="002060"/>
                </a:solidFill>
                <a:effectLst/>
                <a:uLnTx/>
                <a:uFillTx/>
                <a:latin typeface="29LT Bukra Regular" panose="020B0604020202020204" charset="-78"/>
                <a:ea typeface="Arial Black"/>
                <a:cs typeface="29LT Bukra Regular" panose="020B0604020202020204" charset="-78"/>
                <a:sym typeface="Arial Black"/>
              </a:rPr>
              <a:t>مجال تعرف وقراءة الأعداد</a:t>
            </a:r>
          </a:p>
        </p:txBody>
      </p:sp>
    </p:spTree>
    <p:extLst>
      <p:ext uri="{BB962C8B-B14F-4D97-AF65-F5344CB8AC3E}">
        <p14:creationId xmlns:p14="http://schemas.microsoft.com/office/powerpoint/2010/main" val="39351673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3988</TotalTime>
  <Words>6396</Words>
  <Application>Microsoft Office PowerPoint</Application>
  <PresentationFormat>Grand écran</PresentationFormat>
  <Paragraphs>875</Paragraphs>
  <Slides>119</Slides>
  <Notes>73</Notes>
  <HiddenSlides>0</HiddenSlides>
  <MMClips>0</MMClips>
  <ScaleCrop>false</ScaleCrop>
  <HeadingPairs>
    <vt:vector size="8" baseType="variant">
      <vt:variant>
        <vt:lpstr>Polices utilisées</vt:lpstr>
      </vt:variant>
      <vt:variant>
        <vt:i4>13</vt:i4>
      </vt:variant>
      <vt:variant>
        <vt:lpstr>Thème</vt:lpstr>
      </vt:variant>
      <vt:variant>
        <vt:i4>2</vt:i4>
      </vt:variant>
      <vt:variant>
        <vt:lpstr>Serveurs OLE incorporés</vt:lpstr>
      </vt:variant>
      <vt:variant>
        <vt:i4>1</vt:i4>
      </vt:variant>
      <vt:variant>
        <vt:lpstr>Titres des diapositives</vt:lpstr>
      </vt:variant>
      <vt:variant>
        <vt:i4>119</vt:i4>
      </vt:variant>
    </vt:vector>
  </HeadingPairs>
  <TitlesOfParts>
    <vt:vector size="135" baseType="lpstr">
      <vt:lpstr>Calibri Light</vt:lpstr>
      <vt:lpstr>29LT Bukra Bold</vt:lpstr>
      <vt:lpstr>Montserrat Light</vt:lpstr>
      <vt:lpstr>Aptos</vt:lpstr>
      <vt:lpstr>Montserrat</vt:lpstr>
      <vt:lpstr>29LT Bukra Regular</vt:lpstr>
      <vt:lpstr>Montserrat Medium</vt:lpstr>
      <vt:lpstr>Arial</vt:lpstr>
      <vt:lpstr>Wingdings</vt:lpstr>
      <vt:lpstr>Arial Black</vt:lpstr>
      <vt:lpstr>Calibri</vt:lpstr>
      <vt:lpstr>Sakkal Majalla</vt:lpstr>
      <vt:lpstr>Dubai</vt:lpstr>
      <vt:lpstr>Office Theme</vt:lpstr>
      <vt:lpstr>Thème Office</vt:lpstr>
      <vt:lpstr>think-cell Slide</vt:lpstr>
      <vt:lpstr>الدورة الوطنية للتكوين في مقاربات التدريس الفعال لفائدة أساتذة مؤسسات الريادة </vt:lpstr>
      <vt:lpstr>اليوم السادس</vt:lpstr>
      <vt:lpstr>برنامج عمل  اليوم السادس</vt:lpstr>
      <vt:lpstr>برنامج عمل  اليوم السادس </vt:lpstr>
      <vt:lpstr>قراءة تقرير اليوم الرابع   </vt:lpstr>
      <vt:lpstr>الهدف العام لورشات طارل في الرياضيات</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الأهداف: </vt:lpstr>
      <vt:lpstr>الأهداف: </vt:lpstr>
      <vt:lpstr>الأهداف: </vt:lpstr>
      <vt:lpstr>Présentation PowerPoint</vt:lpstr>
      <vt:lpstr>Présentation PowerPoint</vt:lpstr>
      <vt:lpstr>Présentation PowerPoint</vt:lpstr>
      <vt:lpstr>Présentation PowerPoint</vt:lpstr>
      <vt:lpstr>هيكلة الأنشطة: </vt:lpstr>
      <vt:lpstr>تعريف لبنات الدعم طارل في الرياضيات: </vt:lpstr>
      <vt:lpstr>تعريف لبنات الدعم طارل في الرياضيات: </vt:lpstr>
      <vt:lpstr>تعريف لبنات الدعم طارل في الرياضيات: </vt:lpstr>
      <vt:lpstr>تعريف لبنات الدعم طارل في الرياضيات: </vt:lpstr>
      <vt:lpstr>تعريف لبنات الدعم طارل في الرياضيات: </vt:lpstr>
      <vt:lpstr>مسارات الدعم: </vt:lpstr>
      <vt:lpstr>مسارات الدعم حسب المستويات: </vt:lpstr>
      <vt:lpstr>المستوى الثالث: </vt:lpstr>
      <vt:lpstr>المستوى الرابع </vt:lpstr>
      <vt:lpstr>المسار الأول: </vt:lpstr>
      <vt:lpstr>المسار الثاني: </vt:lpstr>
      <vt:lpstr>المستويان الخامس والسادس </vt:lpstr>
      <vt:lpstr>المسار الأول: </vt:lpstr>
      <vt:lpstr>المسار الثاني: </vt:lpstr>
      <vt:lpstr>إيقاعات مسارات الدعم: </vt:lpstr>
      <vt:lpstr>Présentation PowerPoint</vt:lpstr>
      <vt:lpstr>هيكلة حصة دعم طارل في الرياضيات : </vt:lpstr>
      <vt:lpstr>Présentation PowerPoint</vt:lpstr>
      <vt:lpstr>أنواع الأنشطة الداعمة في الرياضيات: </vt:lpstr>
      <vt:lpstr>أنواع الأنشطة الداعمة:</vt:lpstr>
      <vt:lpstr>الأنشطة المرتبطة بالعمليات الحسابية:</vt:lpstr>
      <vt:lpstr>أنشطة الحساب الذهني والألعاب:</vt:lpstr>
      <vt:lpstr>Présentation PowerPoint</vt:lpstr>
      <vt:lpstr>عدة طارل للرياضيات</vt:lpstr>
      <vt:lpstr>عدة طارل للرياضيات</vt:lpstr>
      <vt:lpstr>سيرورة تقديم أنشطة طارل: </vt:lpstr>
      <vt:lpstr>سيرورة تقديم أنشطة طارل: </vt:lpstr>
      <vt:lpstr>Présentation PowerPoint</vt:lpstr>
      <vt:lpstr>برنامج عمل  الورشة الثانية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ABDELOUAHED.AOMARI</dc:creator>
  <cp:lastModifiedBy>EL HAMDOUNI BTIHAJ</cp:lastModifiedBy>
  <cp:revision>32</cp:revision>
  <dcterms:created xsi:type="dcterms:W3CDTF">2024-04-12T12:09:48Z</dcterms:created>
  <dcterms:modified xsi:type="dcterms:W3CDTF">2024-05-20T23:29:02Z</dcterms:modified>
</cp:coreProperties>
</file>