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2.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tags/tag3.xml" ContentType="application/vnd.openxmlformats-officedocument.presentationml.tags+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50"/>
  </p:notesMasterIdLst>
  <p:sldIdLst>
    <p:sldId id="257" r:id="rId2"/>
    <p:sldId id="2147482504" r:id="rId3"/>
    <p:sldId id="2134805098" r:id="rId4"/>
    <p:sldId id="2147482505" r:id="rId5"/>
    <p:sldId id="2147482418" r:id="rId6"/>
    <p:sldId id="2134805095" r:id="rId7"/>
    <p:sldId id="2134805103" r:id="rId8"/>
    <p:sldId id="2147482359" r:id="rId9"/>
    <p:sldId id="2147482419" r:id="rId10"/>
    <p:sldId id="2147482338" r:id="rId11"/>
    <p:sldId id="2147482374" r:id="rId12"/>
    <p:sldId id="2147482415" r:id="rId13"/>
    <p:sldId id="2134804197" r:id="rId14"/>
    <p:sldId id="2147482447" r:id="rId15"/>
    <p:sldId id="2147482448" r:id="rId16"/>
    <p:sldId id="2147482449" r:id="rId17"/>
    <p:sldId id="2147482450" r:id="rId18"/>
    <p:sldId id="2147482506" r:id="rId19"/>
    <p:sldId id="2147482451" r:id="rId20"/>
    <p:sldId id="2147482452" r:id="rId21"/>
    <p:sldId id="2147482453" r:id="rId22"/>
    <p:sldId id="2147482454" r:id="rId23"/>
    <p:sldId id="2147482455" r:id="rId24"/>
    <p:sldId id="2147482498" r:id="rId25"/>
    <p:sldId id="2147482456" r:id="rId26"/>
    <p:sldId id="2147482457" r:id="rId27"/>
    <p:sldId id="2147482458" r:id="rId28"/>
    <p:sldId id="2147482459" r:id="rId29"/>
    <p:sldId id="2147482507" r:id="rId30"/>
    <p:sldId id="2147482460" r:id="rId31"/>
    <p:sldId id="2147482461" r:id="rId32"/>
    <p:sldId id="2147482462" r:id="rId33"/>
    <p:sldId id="2147482463" r:id="rId34"/>
    <p:sldId id="2147482464" r:id="rId35"/>
    <p:sldId id="2147482465" r:id="rId36"/>
    <p:sldId id="2147482466" r:id="rId37"/>
    <p:sldId id="2147482467" r:id="rId38"/>
    <p:sldId id="2147482468" r:id="rId39"/>
    <p:sldId id="2147482508" r:id="rId40"/>
    <p:sldId id="2147482469" r:id="rId41"/>
    <p:sldId id="2147482470" r:id="rId42"/>
    <p:sldId id="2147482471" r:id="rId43"/>
    <p:sldId id="2147482472" r:id="rId44"/>
    <p:sldId id="2147482473" r:id="rId45"/>
    <p:sldId id="2147482474" r:id="rId46"/>
    <p:sldId id="2147482475" r:id="rId47"/>
    <p:sldId id="2147482476" r:id="rId48"/>
    <p:sldId id="2147482477" r:id="rId49"/>
    <p:sldId id="2147482478" r:id="rId50"/>
    <p:sldId id="2147482479" r:id="rId51"/>
    <p:sldId id="2147482480" r:id="rId52"/>
    <p:sldId id="2147482481" r:id="rId53"/>
    <p:sldId id="2147482482" r:id="rId54"/>
    <p:sldId id="2147482499" r:id="rId55"/>
    <p:sldId id="2147482483" r:id="rId56"/>
    <p:sldId id="2147482484" r:id="rId57"/>
    <p:sldId id="2147482485" r:id="rId58"/>
    <p:sldId id="2147482509" r:id="rId59"/>
    <p:sldId id="2147482486" r:id="rId60"/>
    <p:sldId id="2147482487" r:id="rId61"/>
    <p:sldId id="2147482488" r:id="rId62"/>
    <p:sldId id="2147482489" r:id="rId63"/>
    <p:sldId id="2147482490" r:id="rId64"/>
    <p:sldId id="2147482491" r:id="rId65"/>
    <p:sldId id="2147482492" r:id="rId66"/>
    <p:sldId id="2147482493" r:id="rId67"/>
    <p:sldId id="2147482502" r:id="rId68"/>
    <p:sldId id="2147482494" r:id="rId69"/>
    <p:sldId id="2147482495" r:id="rId70"/>
    <p:sldId id="2147482503" r:id="rId71"/>
    <p:sldId id="2147482496" r:id="rId72"/>
    <p:sldId id="2147482497" r:id="rId73"/>
    <p:sldId id="2147482389" r:id="rId74"/>
    <p:sldId id="2147482501" r:id="rId75"/>
    <p:sldId id="2147482510" r:id="rId76"/>
    <p:sldId id="2147482511" r:id="rId77"/>
    <p:sldId id="2147482373" r:id="rId78"/>
    <p:sldId id="2147482512" r:id="rId79"/>
    <p:sldId id="2147482513" r:id="rId80"/>
    <p:sldId id="2147482514" r:id="rId81"/>
    <p:sldId id="2147482515" r:id="rId82"/>
    <p:sldId id="2147482516" r:id="rId83"/>
    <p:sldId id="2147482517" r:id="rId84"/>
    <p:sldId id="2147482518" r:id="rId85"/>
    <p:sldId id="2147482519" r:id="rId86"/>
    <p:sldId id="2147482520" r:id="rId87"/>
    <p:sldId id="2147482521" r:id="rId88"/>
    <p:sldId id="2147482522" r:id="rId89"/>
    <p:sldId id="302" r:id="rId90"/>
    <p:sldId id="2147482523" r:id="rId91"/>
    <p:sldId id="2147482524" r:id="rId92"/>
    <p:sldId id="2147482525" r:id="rId93"/>
    <p:sldId id="2147482526" r:id="rId94"/>
    <p:sldId id="2147482527" r:id="rId95"/>
    <p:sldId id="2147482528" r:id="rId96"/>
    <p:sldId id="2147482529" r:id="rId97"/>
    <p:sldId id="2147482530" r:id="rId98"/>
    <p:sldId id="2147482531" r:id="rId99"/>
    <p:sldId id="2147482532" r:id="rId100"/>
    <p:sldId id="2147482533" r:id="rId101"/>
    <p:sldId id="2147482534" r:id="rId102"/>
    <p:sldId id="2147482535" r:id="rId103"/>
    <p:sldId id="2147482536" r:id="rId104"/>
    <p:sldId id="2147482537" r:id="rId105"/>
    <p:sldId id="2147482538" r:id="rId106"/>
    <p:sldId id="2147482539" r:id="rId107"/>
    <p:sldId id="2147482540" r:id="rId108"/>
    <p:sldId id="2147482541" r:id="rId109"/>
    <p:sldId id="2147482542" r:id="rId110"/>
    <p:sldId id="2147482543" r:id="rId111"/>
    <p:sldId id="2147482544" r:id="rId112"/>
    <p:sldId id="2147482545" r:id="rId113"/>
    <p:sldId id="2147482546" r:id="rId114"/>
    <p:sldId id="2147482547" r:id="rId115"/>
    <p:sldId id="2147482548" r:id="rId116"/>
    <p:sldId id="2147482549" r:id="rId117"/>
    <p:sldId id="2147482550" r:id="rId118"/>
    <p:sldId id="2147482375" r:id="rId119"/>
    <p:sldId id="2147482551" r:id="rId120"/>
    <p:sldId id="2147482552" r:id="rId121"/>
    <p:sldId id="2147482553" r:id="rId122"/>
    <p:sldId id="2147482554" r:id="rId123"/>
    <p:sldId id="2147482555" r:id="rId124"/>
    <p:sldId id="2147482556" r:id="rId125"/>
    <p:sldId id="2147482557" r:id="rId126"/>
    <p:sldId id="2147482558" r:id="rId127"/>
    <p:sldId id="2147482559" r:id="rId128"/>
    <p:sldId id="2147482560" r:id="rId129"/>
    <p:sldId id="2147482561" r:id="rId130"/>
    <p:sldId id="2147482562" r:id="rId131"/>
    <p:sldId id="2147482563" r:id="rId132"/>
    <p:sldId id="2147482564" r:id="rId133"/>
    <p:sldId id="2147482565" r:id="rId134"/>
    <p:sldId id="2147482566" r:id="rId135"/>
    <p:sldId id="2147482567" r:id="rId136"/>
    <p:sldId id="2147482568" r:id="rId137"/>
    <p:sldId id="2147482569" r:id="rId138"/>
    <p:sldId id="2147482570" r:id="rId139"/>
    <p:sldId id="2147482571" r:id="rId140"/>
    <p:sldId id="2147482572" r:id="rId141"/>
    <p:sldId id="2147482573" r:id="rId142"/>
    <p:sldId id="2147482574" r:id="rId143"/>
    <p:sldId id="2147482575" r:id="rId144"/>
    <p:sldId id="2147482576" r:id="rId145"/>
    <p:sldId id="2147482577" r:id="rId146"/>
    <p:sldId id="2147482578" r:id="rId147"/>
    <p:sldId id="2147482579" r:id="rId148"/>
    <p:sldId id="256" r:id="rId149"/>
  </p:sldIdLst>
  <p:sldSz cx="12192000" cy="6858000"/>
  <p:notesSz cx="6858000" cy="9144000"/>
  <p:embeddedFontLst>
    <p:embeddedFont>
      <p:font typeface="29LT Bukra Bold" panose="020B0604020202020204" charset="-78"/>
      <p:bold r:id="rId151"/>
    </p:embeddedFont>
    <p:embeddedFont>
      <p:font typeface="29LT Bukra Regular" panose="020B0604020202020204" charset="-78"/>
      <p:regular r:id="rId152"/>
    </p:embeddedFont>
    <p:embeddedFont>
      <p:font typeface="Gill Sans" panose="020B0604020202020204" charset="0"/>
      <p:regular r:id="rId153"/>
      <p:bold r:id="rId154"/>
    </p:embeddedFont>
    <p:embeddedFont>
      <p:font typeface="MadaniArabic-Light" panose="00000400000000000000" pitchFamily="2" charset="-78"/>
      <p:regular r:id="rId155"/>
    </p:embeddedFont>
    <p:embeddedFont>
      <p:font typeface="MadaniArabic-Medium" panose="00000600000000000000" pitchFamily="2" charset="-78"/>
      <p:regular r:id="rId156"/>
    </p:embeddedFont>
    <p:embeddedFont>
      <p:font typeface="Sakkal Majalla" panose="02000000000000000000" pitchFamily="2" charset="-78"/>
      <p:regular r:id="rId157"/>
      <p:bold r:id="rId158"/>
    </p:embeddedFont>
  </p:embeddedFontLst>
  <p:defaultTex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0F7"/>
    <a:srgbClr val="F1F4FB"/>
    <a:srgbClr val="FDBF18"/>
    <a:srgbClr val="2B3568"/>
    <a:srgbClr val="C5D229"/>
    <a:srgbClr val="F5AB73"/>
    <a:srgbClr val="EEEDED"/>
    <a:srgbClr val="FEA358"/>
    <a:srgbClr val="FEAD6C"/>
    <a:srgbClr val="1065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35"/>
    <p:restoredTop sz="85409" autoAdjust="0"/>
  </p:normalViewPr>
  <p:slideViewPr>
    <p:cSldViewPr snapToGrid="0">
      <p:cViewPr varScale="1">
        <p:scale>
          <a:sx n="59" d="100"/>
          <a:sy n="59" d="100"/>
        </p:scale>
        <p:origin x="768" y="42"/>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font" Target="fonts/font1.fntdata"/><Relationship Id="rId156" Type="http://schemas.openxmlformats.org/officeDocument/2006/relationships/font" Target="fonts/font6.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font" Target="fonts/font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font" Target="fonts/font4.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24EF7B-80F7-4BF6-B8F8-60A1AED9B758}" type="datetimeFigureOut">
              <a:rPr lang="fr-FR" smtClean="0"/>
              <a:t>20/05/2024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274D7-35C8-4A2E-B234-4DA53546B77D}" type="slidenum">
              <a:rPr lang="fr-FR" smtClean="0"/>
              <a:t>‹N°›</a:t>
            </a:fld>
            <a:endParaRPr lang="fr-FR"/>
          </a:p>
        </p:txBody>
      </p:sp>
    </p:spTree>
    <p:extLst>
      <p:ext uri="{BB962C8B-B14F-4D97-AF65-F5344CB8AC3E}">
        <p14:creationId xmlns:p14="http://schemas.microsoft.com/office/powerpoint/2010/main" val="225721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A7B274D7-35C8-4A2E-B234-4DA53546B77D}" type="slidenum">
              <a:rPr lang="fr-FR" smtClean="0"/>
              <a:t>7</a:t>
            </a:fld>
            <a:endParaRPr lang="fr-FR"/>
          </a:p>
        </p:txBody>
      </p:sp>
    </p:spTree>
    <p:extLst>
      <p:ext uri="{BB962C8B-B14F-4D97-AF65-F5344CB8AC3E}">
        <p14:creationId xmlns:p14="http://schemas.microsoft.com/office/powerpoint/2010/main" val="3843685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تسمية أو عنوان اللبنة هو هدفها النهائي : مثلا في نهاية أنشطة لبنة حرف جميع المتعلمين سيكونون قادرين على تعرف جميع الحروف مع قراءة المقاطع </a:t>
            </a:r>
            <a:endParaRPr lang="fr-FR" dirty="0"/>
          </a:p>
        </p:txBody>
      </p:sp>
      <p:sp>
        <p:nvSpPr>
          <p:cNvPr id="4" name="Espace réservé du numéro de diapositive 3"/>
          <p:cNvSpPr>
            <a:spLocks noGrp="1"/>
          </p:cNvSpPr>
          <p:nvPr>
            <p:ph type="sldNum" sz="quarter" idx="5"/>
          </p:nvPr>
        </p:nvSpPr>
        <p:spPr/>
        <p:txBody>
          <a:bodyPr/>
          <a:lstStyle/>
          <a:p>
            <a:fld id="{A7B274D7-35C8-4A2E-B234-4DA53546B77D}" type="slidenum">
              <a:rPr lang="fr-FR" smtClean="0"/>
              <a:t>11</a:t>
            </a:fld>
            <a:endParaRPr lang="fr-FR"/>
          </a:p>
        </p:txBody>
      </p:sp>
    </p:spTree>
    <p:extLst>
      <p:ext uri="{BB962C8B-B14F-4D97-AF65-F5344CB8AC3E}">
        <p14:creationId xmlns:p14="http://schemas.microsoft.com/office/powerpoint/2010/main" val="565446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859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1528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9689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3772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92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8403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5439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6120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3652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765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5108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5412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9755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0391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8570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2082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7111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268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7517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9928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8561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9465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2790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336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5703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78788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2106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9654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4222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940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20370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01842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0402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0419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51656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80022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9474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53815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43692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69809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2312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11898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90350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50886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4930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8190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58768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73924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45247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56720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76454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26105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24366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89358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58431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71959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82261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06166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78145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65798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36162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71510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0592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38246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15501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12416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09105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53098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3227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1299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35527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86639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5913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38956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43100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38655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34436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24810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02941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921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50408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8226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0819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81808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98054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76248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54742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82604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56964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0349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62030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66683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MA" sz="2400" kern="1200" dirty="0">
                <a:solidFill>
                  <a:schemeClr val="accent1">
                    <a:lumMod val="50000"/>
                  </a:schemeClr>
                </a:solidFill>
                <a:latin typeface="29LT Bukra Bold" pitchFamily="34" charset="-78"/>
                <a:ea typeface="Calibri" panose="020F0502020204030204" pitchFamily="34" charset="0"/>
                <a:cs typeface="+mn-cs"/>
              </a:rPr>
              <a:t>حسب وتيرة التقدم في إنجاز الأنشطة يمكن إرجاء أنشطة الفقرة لليوم الموالي </a:t>
            </a:r>
            <a:endParaRPr lang="fr-FR" sz="2400" kern="1200" dirty="0">
              <a:solidFill>
                <a:schemeClr val="accent1">
                  <a:lumMod val="50000"/>
                </a:schemeClr>
              </a:solidFill>
              <a:latin typeface="29LT Bukra Bold" pitchFamily="34" charset="-78"/>
              <a:ea typeface="Calibri" panose="020F0502020204030204" pitchFamily="34" charset="0"/>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36853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85903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15281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96891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37720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925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54394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612098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36521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7657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541241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97558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039103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857062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71116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26864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75171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992846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856146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94659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279073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33620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570325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1" name="Google Shape;93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21069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965402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42221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94000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5523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7089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1434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42901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8128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839788" y="365125"/>
            <a:ext cx="10515600" cy="1325563"/>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67061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72563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91660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173464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08937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69550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616159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AEF54-8020-264E-8633-EC076FC4BE11}" type="datetimeFigureOut">
              <a:rPr lang="fr-FR" smtClean="0"/>
              <a:t>20/05/2024</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3403266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image" Target="../media/image8.jpe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23.e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0.emf"/></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0.emf"/></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5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5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1.png"/><Relationship Id="rId4" Type="http://schemas.openxmlformats.org/officeDocument/2006/relationships/image" Target="../media/image20.emf"/></Relationships>
</file>

<file path=ppt/slides/_rels/slide5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5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9.jpg"/><Relationship Id="rId7"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0.emf"/></Relationships>
</file>

<file path=ppt/slides/_rels/slide5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6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6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6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6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6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6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6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7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7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7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emf"/></Relationships>
</file>

<file path=ppt/slides/_rels/slide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2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7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0.emf"/></Relationships>
</file>

<file path=ppt/slides/_rels/slide8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8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8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8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8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8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0.emf"/></Relationships>
</file>

<file path=ppt/slides/_rels/slide9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9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9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9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9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9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9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9.jpg"/><Relationship Id="rId7" Type="http://schemas.openxmlformats.org/officeDocument/2006/relationships/image" Target="../media/image32.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20.emf"/></Relationships>
</file>

<file path=ppt/slides/_rels/slide10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10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0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0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0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emf"/></Relationships>
</file>

<file path=ppt/slides/_rels/slide1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23.emf"/><Relationship Id="rId5" Type="http://schemas.openxmlformats.org/officeDocument/2006/relationships/oleObject" Target="../embeddings/oleObject3.bin"/><Relationship Id="rId4" Type="http://schemas.openxmlformats.org/officeDocument/2006/relationships/image" Target="../media/image5.png"/></Relationships>
</file>

<file path=ppt/slides/_rels/slide1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1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0.emf"/></Relationships>
</file>

<file path=ppt/slides/_rels/slide1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2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1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0.emf"/></Relationships>
</file>

<file path=ppt/slides/_rels/slide1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5.xml"/><Relationship Id="rId1" Type="http://schemas.openxmlformats.org/officeDocument/2006/relationships/slideLayout" Target="../slideLayouts/slideLayout2.xml"/><Relationship Id="rId5" Type="http://schemas.openxmlformats.org/officeDocument/2006/relationships/image" Target="../media/image41.gif"/><Relationship Id="rId4" Type="http://schemas.openxmlformats.org/officeDocument/2006/relationships/image" Target="../media/image20.emf"/></Relationships>
</file>

<file path=ppt/slides/_rels/slide1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41.gif"/></Relationships>
</file>

<file path=ppt/slides/_rels/slide1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8.xml"/><Relationship Id="rId1" Type="http://schemas.openxmlformats.org/officeDocument/2006/relationships/slideLayout" Target="../slideLayouts/slideLayout2.xml"/><Relationship Id="rId5" Type="http://schemas.openxmlformats.org/officeDocument/2006/relationships/image" Target="../media/image41.gif"/><Relationship Id="rId4" Type="http://schemas.openxmlformats.org/officeDocument/2006/relationships/image" Target="../media/image25.jpeg"/></Relationships>
</file>

<file path=ppt/slides/_rels/slide14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9.xml"/><Relationship Id="rId1" Type="http://schemas.openxmlformats.org/officeDocument/2006/relationships/slideLayout" Target="../slideLayouts/slideLayout2.xml"/><Relationship Id="rId5" Type="http://schemas.openxmlformats.org/officeDocument/2006/relationships/image" Target="../media/image41.gif"/><Relationship Id="rId4" Type="http://schemas.openxmlformats.org/officeDocument/2006/relationships/image" Target="../media/image25.jpeg"/></Relationships>
</file>

<file path=ppt/slides/_rels/slide1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4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4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2600736" y="1976689"/>
            <a:ext cx="9144000" cy="2764028"/>
          </a:xfrm>
        </p:spPr>
        <p:txBody>
          <a:bodyPr vert="horz" lIns="91440" tIns="45720" rIns="91440" bIns="45720" rtlCol="0" anchor="ctr">
            <a:normAutofit fontScale="90000"/>
          </a:bodyPr>
          <a:lstStyle/>
          <a:p>
            <a:pPr algn="ctr">
              <a:lnSpc>
                <a:spcPct val="150000"/>
              </a:lnSpc>
            </a:pPr>
            <a:r>
              <a:rPr lang="ar-MA" sz="5300" b="1" dirty="0">
                <a:solidFill>
                  <a:schemeClr val="accent1">
                    <a:lumMod val="50000"/>
                  </a:schemeClr>
                </a:solidFill>
                <a:latin typeface="29LT Bukra Bold" pitchFamily="34" charset="-78"/>
                <a:ea typeface="Calibri" panose="020F0502020204030204" pitchFamily="34" charset="0"/>
                <a:cs typeface="29LT Bukra Bold" pitchFamily="34" charset="-78"/>
              </a:rPr>
              <a:t>الدورة الوطنية للتكوين في مقاربات التدريس الفعال</a:t>
            </a:r>
            <a:br>
              <a:rPr lang="ar-MA" sz="6000" b="1"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4900" b="1" dirty="0">
                <a:solidFill>
                  <a:srgbClr val="DD992E"/>
                </a:solidFill>
                <a:latin typeface="29LT Bukra Bold" pitchFamily="34" charset="-78"/>
                <a:ea typeface="Calibri" panose="020F0502020204030204" pitchFamily="34" charset="0"/>
                <a:cs typeface="29LT Bukra Bold" pitchFamily="34" charset="-78"/>
              </a:rPr>
              <a:t>لفائدة أساتذة مؤسسات الريادة </a:t>
            </a:r>
            <a:endParaRPr lang="en-US" sz="6000" b="1" kern="1200" dirty="0">
              <a:solidFill>
                <a:srgbClr val="DD992E"/>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9337224" y="5179069"/>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11040653" y="6195665"/>
            <a:ext cx="466790" cy="485843"/>
          </a:xfrm>
          <a:prstGeom prst="rect">
            <a:avLst/>
          </a:prstGeom>
        </p:spPr>
      </p:pic>
      <p:sp>
        <p:nvSpPr>
          <p:cNvPr id="14" name="Organigramme : Alternative 13">
            <a:extLst>
              <a:ext uri="{FF2B5EF4-FFF2-40B4-BE49-F238E27FC236}">
                <a16:creationId xmlns:a16="http://schemas.microsoft.com/office/drawing/2014/main" id="{86591FED-4E26-93FC-8187-8181B28C446C}"/>
              </a:ext>
            </a:extLst>
          </p:cNvPr>
          <p:cNvSpPr/>
          <p:nvPr/>
        </p:nvSpPr>
        <p:spPr>
          <a:xfrm>
            <a:off x="0" y="6120471"/>
            <a:ext cx="12192000" cy="774909"/>
          </a:xfrm>
          <a:prstGeom prst="flowChartAlternateProcess">
            <a:avLst/>
          </a:prstGeom>
          <a:solidFill>
            <a:schemeClr val="bg1">
              <a:alpha val="51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خلال الفترة : من 27 ماي إلى 04 يونيو  2024</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74E0D27-4A65-729E-6E63-49401F4C4102}"/>
              </a:ext>
            </a:extLst>
          </p:cNvPr>
          <p:cNvSpPr txBox="1"/>
          <p:nvPr/>
        </p:nvSpPr>
        <p:spPr>
          <a:xfrm>
            <a:off x="4322159" y="5004397"/>
            <a:ext cx="6096000" cy="76944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472C4">
                    <a:lumMod val="50000"/>
                  </a:srgbClr>
                </a:solidFill>
                <a:effectLst/>
                <a:uLnTx/>
                <a:uFillTx/>
                <a:latin typeface="Sakkal Majalla" panose="02000000000000000000" pitchFamily="2" charset="-78"/>
                <a:ea typeface="Calibri" panose="020F0502020204030204" pitchFamily="34" charset="0"/>
                <a:cs typeface="Sakkal Majalla" panose="02000000000000000000" pitchFamily="2" charset="-78"/>
              </a:rPr>
              <a:t>موسم 2024 -2025</a:t>
            </a:r>
          </a:p>
        </p:txBody>
      </p:sp>
      <p:grpSp>
        <p:nvGrpSpPr>
          <p:cNvPr id="2" name="Groupe 1">
            <a:extLst>
              <a:ext uri="{FF2B5EF4-FFF2-40B4-BE49-F238E27FC236}">
                <a16:creationId xmlns:a16="http://schemas.microsoft.com/office/drawing/2014/main" id="{E218260A-27AD-E98C-C2D8-D74F833CD96C}"/>
              </a:ext>
            </a:extLst>
          </p:cNvPr>
          <p:cNvGrpSpPr/>
          <p:nvPr/>
        </p:nvGrpSpPr>
        <p:grpSpPr>
          <a:xfrm>
            <a:off x="4474560" y="5255392"/>
            <a:ext cx="928535" cy="254766"/>
            <a:chOff x="7444508" y="6389679"/>
            <a:chExt cx="928535" cy="254766"/>
          </a:xfrm>
        </p:grpSpPr>
        <p:sp>
          <p:nvSpPr>
            <p:cNvPr id="3" name="Oval 8">
              <a:extLst>
                <a:ext uri="{FF2B5EF4-FFF2-40B4-BE49-F238E27FC236}">
                  <a16:creationId xmlns:a16="http://schemas.microsoft.com/office/drawing/2014/main" id="{394C9703-F327-8B26-E527-E51AF68566C1}"/>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9">
              <a:extLst>
                <a:ext uri="{FF2B5EF4-FFF2-40B4-BE49-F238E27FC236}">
                  <a16:creationId xmlns:a16="http://schemas.microsoft.com/office/drawing/2014/main" id="{3C299617-41C2-F18B-14D3-5403C5D16F02}"/>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0">
              <a:extLst>
                <a:ext uri="{FF2B5EF4-FFF2-40B4-BE49-F238E27FC236}">
                  <a16:creationId xmlns:a16="http://schemas.microsoft.com/office/drawing/2014/main" id="{FBB0C501-EB17-69C5-F0CE-5E00BBA05CBF}"/>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6" name="Image 15">
            <a:extLst>
              <a:ext uri="{FF2B5EF4-FFF2-40B4-BE49-F238E27FC236}">
                <a16:creationId xmlns:a16="http://schemas.microsoft.com/office/drawing/2014/main" id="{CBFED395-2D86-6C5D-88EB-24235310A8AF}"/>
              </a:ext>
            </a:extLst>
          </p:cNvPr>
          <p:cNvPicPr>
            <a:picLocks noChangeAspect="1"/>
          </p:cNvPicPr>
          <p:nvPr/>
        </p:nvPicPr>
        <p:blipFill>
          <a:blip r:embed="rId4"/>
          <a:stretch>
            <a:fillRect/>
          </a:stretch>
        </p:blipFill>
        <p:spPr>
          <a:xfrm rot="20877816">
            <a:off x="609152" y="2836195"/>
            <a:ext cx="1956507" cy="2764028"/>
          </a:xfrm>
          <a:prstGeom prst="rect">
            <a:avLst/>
          </a:prstGeom>
          <a:effectLst>
            <a:outerShdw blurRad="63500" sx="102000" sy="102000" algn="ctr" rotWithShape="0">
              <a:prstClr val="black">
                <a:alpha val="40000"/>
              </a:prstClr>
            </a:outerShdw>
          </a:effectLst>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5">
            <a:alphaModFix/>
          </a:blip>
          <a:srcRect/>
          <a:stretch/>
        </p:blipFill>
        <p:spPr>
          <a:xfrm>
            <a:off x="269820" y="6120471"/>
            <a:ext cx="2091808" cy="642793"/>
          </a:xfrm>
          <a:prstGeom prst="rect">
            <a:avLst/>
          </a:prstGeom>
          <a:noFill/>
          <a:ln>
            <a:noFill/>
          </a:ln>
        </p:spPr>
      </p:pic>
    </p:spTree>
    <p:extLst>
      <p:ext uri="{BB962C8B-B14F-4D97-AF65-F5344CB8AC3E}">
        <p14:creationId xmlns:p14="http://schemas.microsoft.com/office/powerpoint/2010/main" val="397273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1384585" y="2046986"/>
            <a:ext cx="9144000" cy="2764028"/>
          </a:xfrm>
        </p:spPr>
        <p:txBody>
          <a:bodyPr vert="horz" lIns="91440" tIns="45720" rIns="91440" bIns="45720" rtlCol="0" anchor="ctr">
            <a:normAutofit/>
          </a:bodyPr>
          <a:lstStyle/>
          <a:p>
            <a:pPr algn="ctr"/>
            <a:r>
              <a:rPr lang="ar-MA" sz="5300" b="1" dirty="0">
                <a:solidFill>
                  <a:schemeClr val="accent1">
                    <a:lumMod val="50000"/>
                  </a:schemeClr>
                </a:solidFill>
                <a:latin typeface="29LT Bukra Bold" pitchFamily="34" charset="-78"/>
                <a:ea typeface="Calibri" panose="020F0502020204030204" pitchFamily="34" charset="0"/>
                <a:cs typeface="29LT Bukra Bold" pitchFamily="34" charset="-78"/>
              </a:rPr>
              <a:t>اليوم الرابع</a:t>
            </a:r>
            <a:endParaRPr lang="en-US" sz="6000" b="1"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5631732" y="5599969"/>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10201210" y="6195665"/>
            <a:ext cx="466790" cy="485843"/>
          </a:xfrm>
          <a:prstGeom prst="rect">
            <a:avLst/>
          </a:prstGeom>
        </p:spPr>
      </p:pic>
      <p:sp>
        <p:nvSpPr>
          <p:cNvPr id="14" name="Organigramme : Alternative 13">
            <a:extLst>
              <a:ext uri="{FF2B5EF4-FFF2-40B4-BE49-F238E27FC236}">
                <a16:creationId xmlns:a16="http://schemas.microsoft.com/office/drawing/2014/main" id="{86591FED-4E26-93FC-8187-8181B28C446C}"/>
              </a:ext>
            </a:extLst>
          </p:cNvPr>
          <p:cNvSpPr/>
          <p:nvPr/>
        </p:nvSpPr>
        <p:spPr>
          <a:xfrm>
            <a:off x="10421" y="6069803"/>
            <a:ext cx="12192000" cy="774909"/>
          </a:xfrm>
          <a:prstGeom prst="flowChartAlternateProcess">
            <a:avLst/>
          </a:prstGeom>
          <a:solidFill>
            <a:schemeClr val="bg1">
              <a:alpha val="51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a:ln>
                  <a:noFill/>
                </a:ln>
                <a:solidFill>
                  <a:srgbClr val="363F6F"/>
                </a:solidFill>
                <a:effectLst/>
                <a:uLnTx/>
                <a:uFillTx/>
                <a:latin typeface="Calibri" panose="020F0502020204030204"/>
                <a:ea typeface="+mn-ea"/>
                <a:cs typeface="Arial" panose="020B0604020202020204" pitchFamily="34" charset="0"/>
              </a:rPr>
              <a:t>30 </a:t>
            </a:r>
            <a:r>
              <a:rPr kumimoji="0" lang="ar-MA" sz="3600" b="1" i="0" u="none" strike="noStrike" kern="1200" cap="none" spc="0" normalizeH="0" baseline="0" noProof="0" dirty="0">
                <a:ln>
                  <a:noFill/>
                </a:ln>
                <a:solidFill>
                  <a:srgbClr val="363F6F"/>
                </a:solidFill>
                <a:effectLst/>
                <a:uLnTx/>
                <a:uFillTx/>
                <a:latin typeface="Calibri" panose="020F0502020204030204"/>
                <a:ea typeface="+mn-ea"/>
                <a:cs typeface="Arial" panose="020B0604020202020204" pitchFamily="34" charset="0"/>
              </a:rPr>
              <a:t>ماي 2024 </a:t>
            </a:r>
            <a:endParaRPr kumimoji="0" lang="fr-FR" sz="3600" b="1" i="0" u="none" strike="noStrike" kern="1200" cap="none" spc="0" normalizeH="0" baseline="0" noProof="0" dirty="0">
              <a:ln>
                <a:noFill/>
              </a:ln>
              <a:solidFill>
                <a:srgbClr val="363F6F"/>
              </a:solidFill>
              <a:effectLst/>
              <a:uLnTx/>
              <a:uFillTx/>
              <a:latin typeface="Calibri" panose="020F0502020204030204"/>
              <a:ea typeface="+mn-ea"/>
              <a:cs typeface="+mn-cs"/>
            </a:endParaRPr>
          </a:p>
        </p:txBody>
      </p:sp>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4">
            <a:alphaModFix/>
          </a:blip>
          <a:srcRect/>
          <a:stretch/>
        </p:blipFill>
        <p:spPr>
          <a:xfrm>
            <a:off x="136237" y="6195665"/>
            <a:ext cx="2091808" cy="642793"/>
          </a:xfrm>
          <a:prstGeom prst="rect">
            <a:avLst/>
          </a:prstGeom>
          <a:noFill/>
          <a:ln>
            <a:noFill/>
          </a:ln>
        </p:spPr>
      </p:pic>
    </p:spTree>
    <p:extLst>
      <p:ext uri="{BB962C8B-B14F-4D97-AF65-F5344CB8AC3E}">
        <p14:creationId xmlns:p14="http://schemas.microsoft.com/office/powerpoint/2010/main" val="80112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12032" y="-4552"/>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7409727" y="867150"/>
            <a:ext cx="5007123" cy="1230748"/>
          </a:xfrm>
        </p:spPr>
        <p:txBody>
          <a:bodyPr vert="horz" lIns="91440" tIns="45720" rIns="91440" bIns="45720" rtlCol="0" anchor="ctr">
            <a:normAutofit fontScale="90000"/>
          </a:bodyPr>
          <a:lstStyle/>
          <a:p>
            <a:pPr algn="ctr">
              <a:lnSpc>
                <a:spcPct val="150000"/>
              </a:lnSpc>
            </a:pP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برنامج عمل </a:t>
            </a:r>
            <a:b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اليوم الرابع </a:t>
            </a:r>
            <a:endParaRPr lang="en-US" sz="3600"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9571898" y="3688044"/>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9802771" y="2984590"/>
            <a:ext cx="466790" cy="485843"/>
          </a:xfrm>
          <a:prstGeom prst="rect">
            <a:avLst/>
          </a:prstGeom>
        </p:spPr>
      </p:pic>
      <p:pic>
        <p:nvPicPr>
          <p:cNvPr id="5" name="Image 4">
            <a:extLst>
              <a:ext uri="{FF2B5EF4-FFF2-40B4-BE49-F238E27FC236}">
                <a16:creationId xmlns:a16="http://schemas.microsoft.com/office/drawing/2014/main" id="{0788FD89-C172-A3CA-75D0-FF23316ED1F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2032" y="47733"/>
            <a:ext cx="7421759" cy="6707767"/>
          </a:xfrm>
          <a:prstGeom prst="rect">
            <a:avLst/>
          </a:prstGeom>
        </p:spPr>
      </p:pic>
    </p:spTree>
    <p:extLst>
      <p:ext uri="{BB962C8B-B14F-4D97-AF65-F5344CB8AC3E}">
        <p14:creationId xmlns:p14="http://schemas.microsoft.com/office/powerpoint/2010/main" val="274439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12032" y="-4552"/>
            <a:ext cx="12192000" cy="6858000"/>
          </a:xfrm>
          <a:prstGeom prst="rect">
            <a:avLst/>
          </a:prstGeom>
        </p:spPr>
      </p:pic>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7409727" y="867150"/>
            <a:ext cx="5007123" cy="1230748"/>
          </a:xfrm>
        </p:spPr>
        <p:txBody>
          <a:bodyPr vert="horz" lIns="91440" tIns="45720" rIns="91440" bIns="45720" rtlCol="0" anchor="ctr">
            <a:normAutofit fontScale="90000"/>
          </a:bodyPr>
          <a:lstStyle/>
          <a:p>
            <a:pPr algn="ctr">
              <a:lnSpc>
                <a:spcPct val="150000"/>
              </a:lnSpc>
            </a:pP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برنامج عمل </a:t>
            </a:r>
            <a:b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3200" dirty="0">
                <a:solidFill>
                  <a:schemeClr val="accent1">
                    <a:lumMod val="50000"/>
                  </a:schemeClr>
                </a:solidFill>
                <a:latin typeface="29LT Bukra Bold" pitchFamily="34" charset="-78"/>
                <a:ea typeface="Calibri" panose="020F0502020204030204" pitchFamily="34" charset="0"/>
                <a:cs typeface="29LT Bukra Bold" pitchFamily="34" charset="-78"/>
              </a:rPr>
              <a:t>اليوم الرابع </a:t>
            </a:r>
            <a:endParaRPr lang="en-US" sz="3600" kern="1200" dirty="0">
              <a:solidFill>
                <a:srgbClr val="FCBF18"/>
              </a:solidFill>
              <a:latin typeface="29LT Bukra Bold" pitchFamily="34" charset="-78"/>
              <a:ea typeface="Calibri" panose="020F0502020204030204" pitchFamily="34" charset="0"/>
              <a:cs typeface="29LT Bukra Bold" pitchFamily="34" charset="-78"/>
            </a:endParaRPr>
          </a:p>
        </p:txBody>
      </p:sp>
      <p:grpSp>
        <p:nvGrpSpPr>
          <p:cNvPr id="4" name="Groupe 3">
            <a:extLst>
              <a:ext uri="{FF2B5EF4-FFF2-40B4-BE49-F238E27FC236}">
                <a16:creationId xmlns:a16="http://schemas.microsoft.com/office/drawing/2014/main" id="{7E12EF0C-ECE4-CC09-8210-E6AEDDBD79CC}"/>
              </a:ext>
            </a:extLst>
          </p:cNvPr>
          <p:cNvGrpSpPr/>
          <p:nvPr/>
        </p:nvGrpSpPr>
        <p:grpSpPr>
          <a:xfrm>
            <a:off x="9571898" y="3688044"/>
            <a:ext cx="928535" cy="254766"/>
            <a:chOff x="7444508" y="6389679"/>
            <a:chExt cx="928535" cy="254766"/>
          </a:xfrm>
        </p:grpSpPr>
        <p:sp>
          <p:nvSpPr>
            <p:cNvPr id="9" name="Oval 8">
              <a:extLst>
                <a:ext uri="{FF2B5EF4-FFF2-40B4-BE49-F238E27FC236}">
                  <a16:creationId xmlns:a16="http://schemas.microsoft.com/office/drawing/2014/main" id="{9365D1AB-0BED-28AF-B858-442F1E75E989}"/>
                </a:ext>
              </a:extLst>
            </p:cNvPr>
            <p:cNvSpPr/>
            <p:nvPr/>
          </p:nvSpPr>
          <p:spPr>
            <a:xfrm>
              <a:off x="8118277"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81C6F7E-6E70-1A06-159B-E13E82AF51BC}"/>
                </a:ext>
              </a:extLst>
            </p:cNvPr>
            <p:cNvSpPr/>
            <p:nvPr/>
          </p:nvSpPr>
          <p:spPr>
            <a:xfrm>
              <a:off x="7769361"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D3E2211-88BD-4656-C65B-35D12C0BA70E}"/>
                </a:ext>
              </a:extLst>
            </p:cNvPr>
            <p:cNvSpPr/>
            <p:nvPr/>
          </p:nvSpPr>
          <p:spPr>
            <a:xfrm>
              <a:off x="7444508" y="6389679"/>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Image 12">
            <a:extLst>
              <a:ext uri="{FF2B5EF4-FFF2-40B4-BE49-F238E27FC236}">
                <a16:creationId xmlns:a16="http://schemas.microsoft.com/office/drawing/2014/main" id="{594705EB-AC77-41DD-3B8E-D6FDFD2F255A}"/>
              </a:ext>
            </a:extLst>
          </p:cNvPr>
          <p:cNvPicPr>
            <a:picLocks noChangeAspect="1"/>
          </p:cNvPicPr>
          <p:nvPr/>
        </p:nvPicPr>
        <p:blipFill>
          <a:blip r:embed="rId3">
            <a:clrChange>
              <a:clrFrom>
                <a:srgbClr val="1F2120"/>
              </a:clrFrom>
              <a:clrTo>
                <a:srgbClr val="1F2120">
                  <a:alpha val="0"/>
                </a:srgbClr>
              </a:clrTo>
            </a:clrChange>
            <a:duotone>
              <a:prstClr val="black"/>
              <a:srgbClr val="E7EAF3">
                <a:tint val="45000"/>
                <a:satMod val="400000"/>
              </a:srgbClr>
            </a:duotone>
          </a:blip>
          <a:stretch>
            <a:fillRect/>
          </a:stretch>
        </p:blipFill>
        <p:spPr>
          <a:xfrm>
            <a:off x="9802771" y="2984590"/>
            <a:ext cx="466790" cy="485843"/>
          </a:xfrm>
          <a:prstGeom prst="rect">
            <a:avLst/>
          </a:prstGeom>
        </p:spPr>
      </p:pic>
      <p:pic>
        <p:nvPicPr>
          <p:cNvPr id="7" name="Image 6">
            <a:extLst>
              <a:ext uri="{FF2B5EF4-FFF2-40B4-BE49-F238E27FC236}">
                <a16:creationId xmlns:a16="http://schemas.microsoft.com/office/drawing/2014/main" id="{D224B3CD-CB4E-EC91-29B0-D57664CE8A2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81021" y="-26827"/>
            <a:ext cx="7353865" cy="6903628"/>
          </a:xfrm>
          <a:prstGeom prst="rect">
            <a:avLst/>
          </a:prstGeom>
        </p:spPr>
      </p:pic>
    </p:spTree>
    <p:extLst>
      <p:ext uri="{BB962C8B-B14F-4D97-AF65-F5344CB8AC3E}">
        <p14:creationId xmlns:p14="http://schemas.microsoft.com/office/powerpoint/2010/main" val="306756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8FC7D17-BFCE-6789-C0EB-7E0FB551521D}"/>
              </a:ext>
            </a:extLst>
          </p:cNvPr>
          <p:cNvPicPr>
            <a:picLocks noChangeAspect="1"/>
          </p:cNvPicPr>
          <p:nvPr/>
        </p:nvPicPr>
        <p:blipFill rotWithShape="1">
          <a:blip r:embed="rId2"/>
          <a:srcRect t="3067" b="13512"/>
          <a:stretch/>
        </p:blipFill>
        <p:spPr>
          <a:xfrm>
            <a:off x="0" y="0"/>
            <a:ext cx="12192000" cy="6858000"/>
          </a:xfrm>
          <a:prstGeom prst="rect">
            <a:avLst/>
          </a:prstGeom>
        </p:spPr>
      </p:pic>
      <p:sp>
        <p:nvSpPr>
          <p:cNvPr id="7" name="Titre 6">
            <a:extLst>
              <a:ext uri="{FF2B5EF4-FFF2-40B4-BE49-F238E27FC236}">
                <a16:creationId xmlns:a16="http://schemas.microsoft.com/office/drawing/2014/main" id="{E968343B-B003-6D3B-634F-EA7271A6BA4A}"/>
              </a:ext>
            </a:extLst>
          </p:cNvPr>
          <p:cNvSpPr>
            <a:spLocks noGrp="1"/>
          </p:cNvSpPr>
          <p:nvPr>
            <p:ph type="title"/>
          </p:nvPr>
        </p:nvSpPr>
        <p:spPr>
          <a:xfrm>
            <a:off x="838200" y="290174"/>
            <a:ext cx="10515600" cy="1325563"/>
          </a:xfrm>
        </p:spPr>
        <p:txBody>
          <a:bodyPr/>
          <a:lstStyle/>
          <a:p>
            <a:pPr algn="ctr" rtl="1"/>
            <a:r>
              <a:rPr lang="ar-MA" dirty="0">
                <a:latin typeface="29LT Bukra Bold" panose="020B0604020202020204" charset="-78"/>
                <a:cs typeface="29LT Bukra Bold" panose="020B0604020202020204" charset="-78"/>
              </a:rPr>
              <a:t>قراءة تقرير اليوم الثالث </a:t>
            </a:r>
            <a:br>
              <a:rPr lang="ar-MA" dirty="0">
                <a:latin typeface="29LT Bukra Bold" panose="020B0604020202020204" charset="-78"/>
                <a:cs typeface="29LT Bukra Bold" panose="020B0604020202020204" charset="-78"/>
              </a:rPr>
            </a:br>
            <a:r>
              <a:rPr lang="ar-MA" dirty="0">
                <a:latin typeface="29LT Bukra Bold" panose="020B0604020202020204" charset="-78"/>
                <a:cs typeface="29LT Bukra Bold" panose="020B0604020202020204" charset="-78"/>
              </a:rPr>
              <a:t> </a:t>
            </a:r>
            <a:endParaRPr lang="fr-FR" dirty="0">
              <a:latin typeface="29LT Bukra Bold" panose="020B0604020202020204" charset="-78"/>
              <a:cs typeface="29LT Bukra Bold" panose="020B0604020202020204" charset="-78"/>
            </a:endParaRPr>
          </a:p>
        </p:txBody>
      </p:sp>
      <p:pic>
        <p:nvPicPr>
          <p:cNvPr id="1026" name="Picture 2" descr="Teamwork Icons Black 428796 Vector Art at Vecteezy">
            <a:extLst>
              <a:ext uri="{FF2B5EF4-FFF2-40B4-BE49-F238E27FC236}">
                <a16:creationId xmlns:a16="http://schemas.microsoft.com/office/drawing/2014/main" id="{0206CF42-F941-0742-CE5F-AFF8152E0C5D}"/>
              </a:ext>
            </a:extLst>
          </p:cNvPr>
          <p:cNvPicPr>
            <a:picLocks noChangeAspect="1" noChangeArrowheads="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t="36218" r="47183" b="32962"/>
          <a:stretch/>
        </p:blipFill>
        <p:spPr bwMode="auto">
          <a:xfrm>
            <a:off x="318698" y="1932675"/>
            <a:ext cx="3622164" cy="21136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eamwork Icons Black 428796 Vector Art at Vecteezy">
            <a:extLst>
              <a:ext uri="{FF2B5EF4-FFF2-40B4-BE49-F238E27FC236}">
                <a16:creationId xmlns:a16="http://schemas.microsoft.com/office/drawing/2014/main" id="{DFBE11CE-49EC-04E1-7371-58DEFAEFE80A}"/>
              </a:ext>
            </a:extLst>
          </p:cNvPr>
          <p:cNvPicPr>
            <a:picLocks noChangeAspect="1" noChangeArrowheads="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2185" t="34733" r="44998" b="34447"/>
          <a:stretch/>
        </p:blipFill>
        <p:spPr bwMode="auto">
          <a:xfrm>
            <a:off x="1797003" y="4373699"/>
            <a:ext cx="3622164" cy="21136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Teamwork Icons Black 428796 Vector Art at Vecteezy">
            <a:extLst>
              <a:ext uri="{FF2B5EF4-FFF2-40B4-BE49-F238E27FC236}">
                <a16:creationId xmlns:a16="http://schemas.microsoft.com/office/drawing/2014/main" id="{BF42A45B-FC46-C840-0894-D5D8B34CA69F}"/>
              </a:ext>
            </a:extLst>
          </p:cNvPr>
          <p:cNvPicPr>
            <a:picLocks noChangeAspect="1" noChangeArrowheads="1"/>
          </p:cNvPicPr>
          <p:nvPr/>
        </p:nvPicPr>
        <p:blipFill rotWithShape="1">
          <a:blip r:embed="rId3">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l="51287" t="36218" b="32962"/>
          <a:stretch/>
        </p:blipFill>
        <p:spPr bwMode="auto">
          <a:xfrm>
            <a:off x="8426117" y="1610922"/>
            <a:ext cx="3340767" cy="21136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eamwork Icons Black 428796 Vector Art at Vecteezy">
            <a:extLst>
              <a:ext uri="{FF2B5EF4-FFF2-40B4-BE49-F238E27FC236}">
                <a16:creationId xmlns:a16="http://schemas.microsoft.com/office/drawing/2014/main" id="{E30B2DF8-74CE-94B8-3B12-F2EA0420D7DD}"/>
              </a:ext>
            </a:extLst>
          </p:cNvPr>
          <p:cNvPicPr>
            <a:picLocks noChangeAspect="1" noChangeArrowheads="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2185" t="34733" r="44998" b="34447"/>
          <a:stretch/>
        </p:blipFill>
        <p:spPr bwMode="auto">
          <a:xfrm>
            <a:off x="6250734" y="4363227"/>
            <a:ext cx="3622164" cy="2113614"/>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que 10" descr="Badge 1 contour">
            <a:extLst>
              <a:ext uri="{FF2B5EF4-FFF2-40B4-BE49-F238E27FC236}">
                <a16:creationId xmlns:a16="http://schemas.microsoft.com/office/drawing/2014/main" id="{4FE068AE-5B9E-BFC5-E811-CA29AEC0C5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6227" y="1264479"/>
            <a:ext cx="914400" cy="914400"/>
          </a:xfrm>
          <a:prstGeom prst="rect">
            <a:avLst/>
          </a:prstGeom>
        </p:spPr>
      </p:pic>
      <p:pic>
        <p:nvPicPr>
          <p:cNvPr id="18" name="Graphique 17" descr="Badge 5 contour">
            <a:extLst>
              <a:ext uri="{FF2B5EF4-FFF2-40B4-BE49-F238E27FC236}">
                <a16:creationId xmlns:a16="http://schemas.microsoft.com/office/drawing/2014/main" id="{14E737EB-84DA-18DF-0F2B-53CC584E6D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09231" y="3634059"/>
            <a:ext cx="914400" cy="914400"/>
          </a:xfrm>
          <a:prstGeom prst="rect">
            <a:avLst/>
          </a:prstGeom>
        </p:spPr>
      </p:pic>
      <p:pic>
        <p:nvPicPr>
          <p:cNvPr id="20" name="Graphique 19" descr="Badge 4 contour">
            <a:extLst>
              <a:ext uri="{FF2B5EF4-FFF2-40B4-BE49-F238E27FC236}">
                <a16:creationId xmlns:a16="http://schemas.microsoft.com/office/drawing/2014/main" id="{01D8F451-CCD2-A13D-723B-10845B3F24E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51429" y="3688000"/>
            <a:ext cx="914400" cy="914400"/>
          </a:xfrm>
          <a:prstGeom prst="rect">
            <a:avLst/>
          </a:prstGeom>
        </p:spPr>
      </p:pic>
      <p:pic>
        <p:nvPicPr>
          <p:cNvPr id="22" name="Graphique 21" descr="Badge 3 contour">
            <a:extLst>
              <a:ext uri="{FF2B5EF4-FFF2-40B4-BE49-F238E27FC236}">
                <a16:creationId xmlns:a16="http://schemas.microsoft.com/office/drawing/2014/main" id="{51607F99-ECF5-89DE-E5C8-5D3A3D349C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639300" y="1086757"/>
            <a:ext cx="914400" cy="914400"/>
          </a:xfrm>
          <a:prstGeom prst="rect">
            <a:avLst/>
          </a:prstGeom>
        </p:spPr>
      </p:pic>
      <p:pic>
        <p:nvPicPr>
          <p:cNvPr id="24" name="Graphique 23" descr="Badge contour">
            <a:extLst>
              <a:ext uri="{FF2B5EF4-FFF2-40B4-BE49-F238E27FC236}">
                <a16:creationId xmlns:a16="http://schemas.microsoft.com/office/drawing/2014/main" id="{D5817562-C752-4622-2E9D-B584792E453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19167" y="991511"/>
            <a:ext cx="914400" cy="914400"/>
          </a:xfrm>
          <a:prstGeom prst="rect">
            <a:avLst/>
          </a:prstGeom>
        </p:spPr>
      </p:pic>
      <p:sp>
        <p:nvSpPr>
          <p:cNvPr id="3" name="Étoile : 5 branches 2">
            <a:extLst>
              <a:ext uri="{FF2B5EF4-FFF2-40B4-BE49-F238E27FC236}">
                <a16:creationId xmlns:a16="http://schemas.microsoft.com/office/drawing/2014/main" id="{F6816125-7F5D-04A0-B551-26BC92E3F7A7}"/>
              </a:ext>
            </a:extLst>
          </p:cNvPr>
          <p:cNvSpPr/>
          <p:nvPr/>
        </p:nvSpPr>
        <p:spPr>
          <a:xfrm>
            <a:off x="1577202" y="25110"/>
            <a:ext cx="1034321" cy="1094282"/>
          </a:xfrm>
          <a:prstGeom prst="star5">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2" descr="Teamwork Icons Black 428796 Vector Art at Vecteezy">
            <a:extLst>
              <a:ext uri="{FF2B5EF4-FFF2-40B4-BE49-F238E27FC236}">
                <a16:creationId xmlns:a16="http://schemas.microsoft.com/office/drawing/2014/main" id="{8A0E72C4-D679-7F5C-0052-93764D3F66E9}"/>
              </a:ext>
            </a:extLst>
          </p:cNvPr>
          <p:cNvPicPr>
            <a:picLocks noChangeAspect="1" noChangeArrowheads="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51287" t="36218" b="32962"/>
          <a:stretch/>
        </p:blipFill>
        <p:spPr bwMode="auto">
          <a:xfrm>
            <a:off x="4363028" y="1488328"/>
            <a:ext cx="3340767" cy="211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5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954786" y="1829497"/>
            <a:ext cx="13741369" cy="2764028"/>
          </a:xfrm>
        </p:spPr>
        <p:txBody>
          <a:bodyPr vert="horz" lIns="91440" tIns="45720" rIns="91440" bIns="45720" rtlCol="0" anchor="ctr">
            <a:normAutofit/>
          </a:bodyPr>
          <a:lstStyle/>
          <a:p>
            <a:pPr algn="ctr" rtl="1"/>
            <a:r>
              <a:rPr lang="ar-MA" sz="3200" b="1" dirty="0">
                <a:solidFill>
                  <a:schemeClr val="accent1">
                    <a:lumMod val="50000"/>
                  </a:schemeClr>
                </a:solidFill>
                <a:latin typeface="29LT Bukra Bold" pitchFamily="34" charset="-78"/>
                <a:ea typeface="Calibri" panose="020F0502020204030204" pitchFamily="34" charset="0"/>
                <a:cs typeface="29LT Bukra Bold" pitchFamily="34" charset="-78"/>
              </a:rPr>
              <a:t>الورشة3: أنشطة لبنة حرف </a:t>
            </a:r>
            <a:br>
              <a:rPr lang="ar-MA" sz="3200" b="1" dirty="0">
                <a:solidFill>
                  <a:schemeClr val="accent1">
                    <a:lumMod val="50000"/>
                  </a:schemeClr>
                </a:solidFill>
                <a:latin typeface="29LT Bukra Bold" pitchFamily="34" charset="-78"/>
                <a:ea typeface="Calibri" panose="020F0502020204030204" pitchFamily="34" charset="0"/>
                <a:cs typeface="29LT Bukra Bold" pitchFamily="34" charset="-78"/>
              </a:rPr>
            </a:br>
            <a:endParaRPr lang="en-US" sz="3200" b="1" dirty="0">
              <a:solidFill>
                <a:schemeClr val="accent1">
                  <a:lumMod val="50000"/>
                </a:schemeClr>
              </a:solidFill>
              <a:latin typeface="29LT Bukra Bold" pitchFamily="34" charset="-78"/>
              <a:ea typeface="Calibri" panose="020F0502020204030204" pitchFamily="34" charset="0"/>
              <a:cs typeface="29LT Bukra Bold" pitchFamily="34" charset="-78"/>
            </a:endParaRPr>
          </a:p>
        </p:txBody>
      </p:sp>
      <p:sp>
        <p:nvSpPr>
          <p:cNvPr id="8" name="Titre 1">
            <a:extLst>
              <a:ext uri="{FF2B5EF4-FFF2-40B4-BE49-F238E27FC236}">
                <a16:creationId xmlns:a16="http://schemas.microsoft.com/office/drawing/2014/main" id="{4CBF4A75-6B46-CEC4-FC5B-0ACE5616F3F0}"/>
              </a:ext>
            </a:extLst>
          </p:cNvPr>
          <p:cNvSpPr txBox="1">
            <a:spLocks/>
          </p:cNvSpPr>
          <p:nvPr/>
        </p:nvSpPr>
        <p:spPr>
          <a:xfrm>
            <a:off x="509007" y="2893643"/>
            <a:ext cx="11881110" cy="2764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200000"/>
              </a:lnSpc>
            </a:pPr>
            <a:r>
              <a:rPr lang="ar-MA" sz="3200" b="1" dirty="0">
                <a:solidFill>
                  <a:schemeClr val="accent1">
                    <a:lumMod val="50000"/>
                  </a:schemeClr>
                </a:solidFill>
                <a:latin typeface="29LT Bukra Bold" pitchFamily="34" charset="-78"/>
                <a:ea typeface="Calibri" panose="020F0502020204030204" pitchFamily="34" charset="0"/>
                <a:cs typeface="29LT Bukra Bold" pitchFamily="34" charset="-78"/>
              </a:rPr>
              <a:t>          الورشة4: أنشطة لبنة كلمة </a:t>
            </a:r>
          </a:p>
          <a:p>
            <a:pPr algn="ctr" rtl="1">
              <a:lnSpc>
                <a:spcPct val="200000"/>
              </a:lnSpc>
            </a:pPr>
            <a:r>
              <a:rPr lang="ar-MA" sz="3200" b="1" dirty="0">
                <a:solidFill>
                  <a:schemeClr val="accent1">
                    <a:lumMod val="50000"/>
                  </a:schemeClr>
                </a:solidFill>
                <a:latin typeface="29LT Bukra Bold" pitchFamily="34" charset="-78"/>
                <a:ea typeface="Calibri" panose="020F0502020204030204" pitchFamily="34" charset="0"/>
                <a:cs typeface="29LT Bukra Bold" pitchFamily="34" charset="-78"/>
              </a:rPr>
              <a:t>         الورشة4: أنشطة لبنة فقرة</a:t>
            </a:r>
          </a:p>
        </p:txBody>
      </p:sp>
      <p:pic>
        <p:nvPicPr>
          <p:cNvPr id="2" name="Picture 1">
            <a:extLst>
              <a:ext uri="{FF2B5EF4-FFF2-40B4-BE49-F238E27FC236}">
                <a16:creationId xmlns:a16="http://schemas.microsoft.com/office/drawing/2014/main" id="{360A9DF0-E079-8226-ABA2-8ABCDDC94010}"/>
              </a:ext>
            </a:extLst>
          </p:cNvPr>
          <p:cNvPicPr>
            <a:picLocks noChangeAspect="1"/>
          </p:cNvPicPr>
          <p:nvPr/>
        </p:nvPicPr>
        <p:blipFill>
          <a:blip r:embed="rId3">
            <a:alphaModFix/>
          </a:blip>
          <a:stretch>
            <a:fillRect/>
          </a:stretch>
        </p:blipFill>
        <p:spPr>
          <a:xfrm rot="2423780">
            <a:off x="8724128" y="2978519"/>
            <a:ext cx="225932" cy="465985"/>
          </a:xfrm>
          <a:prstGeom prst="rect">
            <a:avLst/>
          </a:prstGeom>
          <a:noFill/>
          <a:ln>
            <a:noFill/>
          </a:ln>
        </p:spPr>
      </p:pic>
      <p:pic>
        <p:nvPicPr>
          <p:cNvPr id="4" name="Picture 3">
            <a:extLst>
              <a:ext uri="{FF2B5EF4-FFF2-40B4-BE49-F238E27FC236}">
                <a16:creationId xmlns:a16="http://schemas.microsoft.com/office/drawing/2014/main" id="{DADFCC78-62A2-C3FA-4EA2-D30B6EE40AD7}"/>
              </a:ext>
            </a:extLst>
          </p:cNvPr>
          <p:cNvPicPr>
            <a:picLocks noChangeAspect="1"/>
          </p:cNvPicPr>
          <p:nvPr/>
        </p:nvPicPr>
        <p:blipFill>
          <a:blip r:embed="rId3">
            <a:alphaModFix/>
          </a:blip>
          <a:stretch>
            <a:fillRect/>
          </a:stretch>
        </p:blipFill>
        <p:spPr>
          <a:xfrm rot="2423780">
            <a:off x="8724128" y="4002484"/>
            <a:ext cx="225932" cy="465985"/>
          </a:xfrm>
          <a:prstGeom prst="rect">
            <a:avLst/>
          </a:prstGeom>
          <a:noFill/>
          <a:ln>
            <a:noFill/>
          </a:ln>
        </p:spPr>
      </p:pic>
      <p:pic>
        <p:nvPicPr>
          <p:cNvPr id="5" name="Picture 3">
            <a:extLst>
              <a:ext uri="{FF2B5EF4-FFF2-40B4-BE49-F238E27FC236}">
                <a16:creationId xmlns:a16="http://schemas.microsoft.com/office/drawing/2014/main" id="{71DACA29-B70A-0BDC-D038-A99C2820829F}"/>
              </a:ext>
            </a:extLst>
          </p:cNvPr>
          <p:cNvPicPr>
            <a:picLocks noChangeAspect="1"/>
          </p:cNvPicPr>
          <p:nvPr/>
        </p:nvPicPr>
        <p:blipFill>
          <a:blip r:embed="rId3">
            <a:alphaModFix/>
          </a:blip>
          <a:stretch>
            <a:fillRect/>
          </a:stretch>
        </p:blipFill>
        <p:spPr>
          <a:xfrm rot="2423780">
            <a:off x="8756622" y="4688566"/>
            <a:ext cx="212930" cy="465985"/>
          </a:xfrm>
          <a:prstGeom prst="rect">
            <a:avLst/>
          </a:prstGeom>
          <a:noFill/>
          <a:ln>
            <a:noFill/>
          </a:ln>
        </p:spPr>
      </p:pic>
    </p:spTree>
    <p:extLst>
      <p:ext uri="{BB962C8B-B14F-4D97-AF65-F5344CB8AC3E}">
        <p14:creationId xmlns:p14="http://schemas.microsoft.com/office/powerpoint/2010/main" val="285021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0" y="2074862"/>
            <a:ext cx="7607373" cy="3810144"/>
          </a:xfrm>
        </p:spPr>
        <p:txBody>
          <a:bodyPr vert="horz" lIns="91440" tIns="45720" rIns="91440" bIns="45720" rtlCol="0" anchor="ctr">
            <a:noAutofit/>
          </a:bodyPr>
          <a:lstStyle/>
          <a:p>
            <a:pPr algn="r" rtl="1">
              <a:lnSpc>
                <a:spcPct val="150000"/>
              </a:lnSpc>
            </a:pP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1. تقديم عام لأنشطة لبنة حرف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2. أنشطة الطقوس الاعتيادية الخاصة بلبنة حرف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3. محاكاة أنشطة رئيسية للبنة حرف: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قراءة لوحة المقاطع والحروف.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خريطة الحرف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تركيب سلسلة مقاطع</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4. ألعاب </a:t>
            </a:r>
            <a:endParaRPr lang="en-US" sz="2400" kern="1200" dirty="0">
              <a:solidFill>
                <a:schemeClr val="bg1">
                  <a:lumMod val="50000"/>
                </a:schemeClr>
              </a:solidFill>
              <a:latin typeface="29LT Bukra Bold" pitchFamily="34" charset="-78"/>
              <a:ea typeface="Calibri" panose="020F0502020204030204" pitchFamily="34" charset="0"/>
              <a:cs typeface="29LT Bukra Bold" pitchFamily="34" charset="-78"/>
            </a:endParaRPr>
          </a:p>
        </p:txBody>
      </p:sp>
      <p:pic>
        <p:nvPicPr>
          <p:cNvPr id="8" name="Picture 7">
            <a:extLst>
              <a:ext uri="{FF2B5EF4-FFF2-40B4-BE49-F238E27FC236}">
                <a16:creationId xmlns:a16="http://schemas.microsoft.com/office/drawing/2014/main" id="{1CD209BE-F63F-73B8-5001-31BECF701FA2}"/>
              </a:ext>
            </a:extLst>
          </p:cNvPr>
          <p:cNvPicPr>
            <a:picLocks noChangeAspect="1"/>
          </p:cNvPicPr>
          <p:nvPr/>
        </p:nvPicPr>
        <p:blipFill>
          <a:blip r:embed="rId4"/>
          <a:stretch>
            <a:fillRect/>
          </a:stretch>
        </p:blipFill>
        <p:spPr>
          <a:xfrm rot="1725406">
            <a:off x="7612719" y="2152245"/>
            <a:ext cx="198713" cy="377275"/>
          </a:xfrm>
          <a:prstGeom prst="rect">
            <a:avLst/>
          </a:prstGeom>
        </p:spPr>
      </p:pic>
      <p:sp>
        <p:nvSpPr>
          <p:cNvPr id="16" name="TextBox 15">
            <a:extLst>
              <a:ext uri="{FF2B5EF4-FFF2-40B4-BE49-F238E27FC236}">
                <a16:creationId xmlns:a16="http://schemas.microsoft.com/office/drawing/2014/main" id="{6CAEE5A0-6F6B-71D6-C9DC-F9D8F3D95C06}"/>
              </a:ext>
            </a:extLst>
          </p:cNvPr>
          <p:cNvSpPr txBox="1"/>
          <p:nvPr/>
        </p:nvSpPr>
        <p:spPr>
          <a:xfrm>
            <a:off x="9233026" y="1306350"/>
            <a:ext cx="801823" cy="5386090"/>
          </a:xfrm>
          <a:prstGeom prst="rect">
            <a:avLst/>
          </a:prstGeom>
          <a:noFill/>
        </p:spPr>
        <p:txBody>
          <a:bodyPr wrap="square" rtlCol="0">
            <a:spAutoFit/>
          </a:bodyPr>
          <a:lstStyle/>
          <a:p>
            <a:r>
              <a:rPr lang="fr-FR" sz="34400" dirty="0">
                <a:solidFill>
                  <a:srgbClr val="C5D229">
                    <a:alpha val="18672"/>
                  </a:srgbClr>
                </a:solidFill>
                <a:latin typeface="MadaniArabic-Medium" pitchFamily="2" charset="-78"/>
                <a:cs typeface="MadaniArabic-Medium" pitchFamily="2" charset="-78"/>
              </a:rPr>
              <a:t>1</a:t>
            </a:r>
          </a:p>
        </p:txBody>
      </p:sp>
      <p:sp>
        <p:nvSpPr>
          <p:cNvPr id="3" name="TextBox 2">
            <a:extLst>
              <a:ext uri="{FF2B5EF4-FFF2-40B4-BE49-F238E27FC236}">
                <a16:creationId xmlns:a16="http://schemas.microsoft.com/office/drawing/2014/main" id="{CA626CA8-9546-4A94-6384-812C60866D6C}"/>
              </a:ext>
            </a:extLst>
          </p:cNvPr>
          <p:cNvSpPr txBox="1"/>
          <p:nvPr/>
        </p:nvSpPr>
        <p:spPr>
          <a:xfrm>
            <a:off x="7562311" y="3099980"/>
            <a:ext cx="4762500" cy="1292662"/>
          </a:xfrm>
          <a:prstGeom prst="rect">
            <a:avLst/>
          </a:prstGeom>
          <a:noFill/>
        </p:spPr>
        <p:txBody>
          <a:bodyPr wrap="square" rtlCol="0">
            <a:spAutoFit/>
          </a:bodyPr>
          <a:lstStyle/>
          <a:p>
            <a:pPr algn="ctr" rtl="1">
              <a:lnSpc>
                <a:spcPct val="150000"/>
              </a:lnSpc>
            </a:pPr>
            <a:r>
              <a:rPr lang="ar-MA" sz="3600" kern="1200" dirty="0">
                <a:solidFill>
                  <a:schemeClr val="accent2">
                    <a:lumMod val="75000"/>
                  </a:schemeClr>
                </a:solidFill>
                <a:latin typeface="29LT Bukra Bold" pitchFamily="34" charset="-78"/>
                <a:ea typeface="Calibri" panose="020F0502020204030204" pitchFamily="34" charset="0"/>
                <a:cs typeface="29LT Bukra Bold" pitchFamily="34" charset="-78"/>
              </a:rPr>
              <a:t>الورشة الأولى:</a:t>
            </a:r>
            <a:r>
              <a:rPr lang="ar-MA" sz="3600" dirty="0">
                <a:solidFill>
                  <a:schemeClr val="accent2">
                    <a:lumMod val="75000"/>
                  </a:schemeClr>
                </a:solidFill>
                <a:latin typeface="29LT Bukra Bold" pitchFamily="34" charset="-78"/>
                <a:ea typeface="Calibri" panose="020F0502020204030204" pitchFamily="34" charset="0"/>
                <a:cs typeface="29LT Bukra Bold" pitchFamily="34" charset="-78"/>
              </a:rPr>
              <a:t>  </a:t>
            </a:r>
            <a:endParaRPr lang="en-US" sz="3600" dirty="0">
              <a:solidFill>
                <a:schemeClr val="accent2">
                  <a:lumMod val="75000"/>
                </a:schemeClr>
              </a:solidFill>
              <a:latin typeface="29LT Bukra Bold" pitchFamily="34" charset="-78"/>
              <a:ea typeface="Calibri" panose="020F0502020204030204" pitchFamily="34" charset="0"/>
              <a:cs typeface="29LT Bukra Bold" pitchFamily="34" charset="-78"/>
            </a:endParaRPr>
          </a:p>
          <a:p>
            <a:pPr algn="ctr" rtl="1"/>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أنشطة لبنة كلمة</a:t>
            </a:r>
            <a:endParaRPr lang="fr-FR" sz="4400" dirty="0"/>
          </a:p>
        </p:txBody>
      </p:sp>
      <p:pic>
        <p:nvPicPr>
          <p:cNvPr id="4" name="Picture 3">
            <a:extLst>
              <a:ext uri="{FF2B5EF4-FFF2-40B4-BE49-F238E27FC236}">
                <a16:creationId xmlns:a16="http://schemas.microsoft.com/office/drawing/2014/main" id="{18C860BB-6A6E-64C4-25D9-A23330BB1EF8}"/>
              </a:ext>
            </a:extLst>
          </p:cNvPr>
          <p:cNvPicPr>
            <a:picLocks noChangeAspect="1"/>
          </p:cNvPicPr>
          <p:nvPr/>
        </p:nvPicPr>
        <p:blipFill>
          <a:blip r:embed="rId4"/>
          <a:stretch>
            <a:fillRect/>
          </a:stretch>
        </p:blipFill>
        <p:spPr>
          <a:xfrm rot="1725406">
            <a:off x="7640151" y="2682597"/>
            <a:ext cx="198713" cy="377275"/>
          </a:xfrm>
          <a:prstGeom prst="rect">
            <a:avLst/>
          </a:prstGeom>
        </p:spPr>
      </p:pic>
      <p:pic>
        <p:nvPicPr>
          <p:cNvPr id="12" name="Picture 11">
            <a:extLst>
              <a:ext uri="{FF2B5EF4-FFF2-40B4-BE49-F238E27FC236}">
                <a16:creationId xmlns:a16="http://schemas.microsoft.com/office/drawing/2014/main" id="{84FD971A-3B3F-28BC-22CC-04F3D7444856}"/>
              </a:ext>
            </a:extLst>
          </p:cNvPr>
          <p:cNvPicPr>
            <a:picLocks noChangeAspect="1"/>
          </p:cNvPicPr>
          <p:nvPr/>
        </p:nvPicPr>
        <p:blipFill>
          <a:blip r:embed="rId4"/>
          <a:stretch>
            <a:fillRect/>
          </a:stretch>
        </p:blipFill>
        <p:spPr>
          <a:xfrm rot="1725406">
            <a:off x="7640151" y="3240381"/>
            <a:ext cx="198713" cy="377275"/>
          </a:xfrm>
          <a:prstGeom prst="rect">
            <a:avLst/>
          </a:prstGeom>
        </p:spPr>
      </p:pic>
      <p:pic>
        <p:nvPicPr>
          <p:cNvPr id="15" name="Picture 14">
            <a:extLst>
              <a:ext uri="{FF2B5EF4-FFF2-40B4-BE49-F238E27FC236}">
                <a16:creationId xmlns:a16="http://schemas.microsoft.com/office/drawing/2014/main" id="{4B84460B-1014-6F3E-7FEE-E738E82692A4}"/>
              </a:ext>
            </a:extLst>
          </p:cNvPr>
          <p:cNvPicPr>
            <a:picLocks noChangeAspect="1"/>
          </p:cNvPicPr>
          <p:nvPr/>
        </p:nvPicPr>
        <p:blipFill>
          <a:blip r:embed="rId4"/>
          <a:stretch>
            <a:fillRect/>
          </a:stretch>
        </p:blipFill>
        <p:spPr>
          <a:xfrm rot="3026497" flipH="1">
            <a:off x="7565725" y="5385315"/>
            <a:ext cx="231518" cy="377275"/>
          </a:xfrm>
          <a:prstGeom prst="rect">
            <a:avLst/>
          </a:prstGeom>
        </p:spPr>
      </p:pic>
      <p:pic>
        <p:nvPicPr>
          <p:cNvPr id="17" name="Google Shape;124;p18" descr="Ministère de l'Éducation nationale, du préscolaire &amp; des Sports">
            <a:extLst>
              <a:ext uri="{FF2B5EF4-FFF2-40B4-BE49-F238E27FC236}">
                <a16:creationId xmlns:a16="http://schemas.microsoft.com/office/drawing/2014/main" id="{5D14877B-EC7A-53B7-0CD7-AA1B0E187F29}"/>
              </a:ext>
            </a:extLst>
          </p:cNvPr>
          <p:cNvPicPr preferRelativeResize="0"/>
          <p:nvPr/>
        </p:nvPicPr>
        <p:blipFill rotWithShape="1">
          <a:blip r:embed="rId5">
            <a:alphaModFix/>
          </a:blip>
          <a:srcRect/>
          <a:stretch/>
        </p:blipFill>
        <p:spPr>
          <a:xfrm>
            <a:off x="5296047" y="6147155"/>
            <a:ext cx="2091808" cy="642793"/>
          </a:xfrm>
          <a:prstGeom prst="rect">
            <a:avLst/>
          </a:prstGeom>
          <a:noFill/>
          <a:ln>
            <a:noFill/>
          </a:ln>
        </p:spPr>
      </p:pic>
    </p:spTree>
    <p:extLst>
      <p:ext uri="{BB962C8B-B14F-4D97-AF65-F5344CB8AC3E}">
        <p14:creationId xmlns:p14="http://schemas.microsoft.com/office/powerpoint/2010/main" val="36075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D0B095-2AA9-7C36-86E9-8D8396392A76}"/>
              </a:ext>
            </a:extLst>
          </p:cNvPr>
          <p:cNvSpPr txBox="1"/>
          <p:nvPr/>
        </p:nvSpPr>
        <p:spPr>
          <a:xfrm>
            <a:off x="416147" y="2213615"/>
            <a:ext cx="11944295" cy="3046988"/>
          </a:xfrm>
          <a:prstGeom prst="rect">
            <a:avLst/>
          </a:prstGeom>
          <a:noFill/>
        </p:spPr>
        <p:txBody>
          <a:bodyPr wrap="square" rtlCol="0">
            <a:spAutoFit/>
          </a:bodyPr>
          <a:lstStyle/>
          <a:p>
            <a:pPr marL="1143000" lvl="0" indent="-1143000" algn="ctr" rtl="1">
              <a:buAutoNum type="arabicPeriod"/>
              <a:defRPr/>
            </a:pPr>
            <a:r>
              <a:rPr lang="ar-MA" sz="5400" dirty="0">
                <a:solidFill>
                  <a:schemeClr val="accent1">
                    <a:lumMod val="50000"/>
                  </a:schemeClr>
                </a:solidFill>
                <a:latin typeface="29LT Bukra Bold" pitchFamily="34" charset="-78"/>
                <a:ea typeface="Calibri" panose="020F0502020204030204" pitchFamily="34" charset="0"/>
                <a:cs typeface="29LT Bukra Bold" pitchFamily="34" charset="-78"/>
              </a:rPr>
              <a:t>تقديم عام لأنشطة</a:t>
            </a:r>
          </a:p>
          <a:p>
            <a:pPr lvl="0" algn="ctr" rtl="1">
              <a:defRPr/>
            </a:pPr>
            <a:r>
              <a:rPr lang="ar-MA" sz="13800" dirty="0">
                <a:solidFill>
                  <a:schemeClr val="accent1">
                    <a:lumMod val="50000"/>
                  </a:schemeClr>
                </a:solidFill>
                <a:latin typeface="29LT Bukra Bold" pitchFamily="34" charset="-78"/>
                <a:ea typeface="Calibri" panose="020F0502020204030204" pitchFamily="34" charset="0"/>
                <a:cs typeface="29LT Bukra Bold" pitchFamily="34" charset="-78"/>
              </a:rPr>
              <a:t> لبنة حرف</a:t>
            </a:r>
            <a:endParaRPr kumimoji="0" lang="fr-FR" sz="8000" b="0" i="0" u="none" strike="noStrike" kern="1200" cap="none" spc="0" normalizeH="0" baseline="0" noProof="0" dirty="0">
              <a:ln>
                <a:noFill/>
              </a:ln>
              <a:solidFill>
                <a:prstClr val="black"/>
              </a:solidFill>
              <a:effectLst/>
              <a:uLnTx/>
              <a:uFillTx/>
              <a:latin typeface="MadaniArabic-Medium" pitchFamily="2" charset="-78"/>
              <a:cs typeface="MadaniArabic-Medium" pitchFamily="2" charset="-78"/>
            </a:endParaRPr>
          </a:p>
        </p:txBody>
      </p:sp>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977710">
            <a:off x="10872626" y="5231373"/>
            <a:ext cx="645295" cy="1330922"/>
          </a:xfrm>
          <a:prstGeom prst="rect">
            <a:avLst/>
          </a:prstGeom>
        </p:spPr>
      </p:pic>
      <p:pic>
        <p:nvPicPr>
          <p:cNvPr id="7" name="Picture 6">
            <a:extLst>
              <a:ext uri="{FF2B5EF4-FFF2-40B4-BE49-F238E27FC236}">
                <a16:creationId xmlns:a16="http://schemas.microsoft.com/office/drawing/2014/main" id="{894AA0E4-62D8-01A0-B707-1D33C6726DD4}"/>
              </a:ext>
            </a:extLst>
          </p:cNvPr>
          <p:cNvPicPr>
            <a:picLocks noChangeAspect="1"/>
          </p:cNvPicPr>
          <p:nvPr/>
        </p:nvPicPr>
        <p:blipFill>
          <a:blip r:embed="rId3"/>
          <a:stretch>
            <a:fillRect/>
          </a:stretch>
        </p:blipFill>
        <p:spPr>
          <a:xfrm rot="18145867">
            <a:off x="653734" y="4593552"/>
            <a:ext cx="904706" cy="1865956"/>
          </a:xfrm>
          <a:prstGeom prst="rect">
            <a:avLst/>
          </a:prstGeom>
          <a:noFill/>
          <a:ln>
            <a:noFill/>
          </a:ln>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050094" y="5896834"/>
            <a:ext cx="2091808" cy="642793"/>
          </a:xfrm>
          <a:prstGeom prst="rect">
            <a:avLst/>
          </a:prstGeom>
          <a:noFill/>
          <a:ln>
            <a:noFill/>
          </a:ln>
        </p:spPr>
      </p:pic>
    </p:spTree>
    <p:extLst>
      <p:ext uri="{BB962C8B-B14F-4D97-AF65-F5344CB8AC3E}">
        <p14:creationId xmlns:p14="http://schemas.microsoft.com/office/powerpoint/2010/main" val="45591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23C0B4-215F-18BC-D55D-03A842741B21}"/>
              </a:ext>
            </a:extLst>
          </p:cNvPr>
          <p:cNvSpPr txBox="1"/>
          <p:nvPr/>
        </p:nvSpPr>
        <p:spPr>
          <a:xfrm>
            <a:off x="1180482" y="1542987"/>
            <a:ext cx="10192295" cy="1692771"/>
          </a:xfrm>
          <a:prstGeom prst="rect">
            <a:avLst/>
          </a:prstGeom>
          <a:noFill/>
        </p:spPr>
        <p:txBody>
          <a:bodyPr wrap="square">
            <a:spAutoFit/>
          </a:bodyPr>
          <a:lstStyle/>
          <a:p>
            <a:pPr marL="0" marR="0" lvl="0" indent="0" algn="ctr" defTabSz="914354" rtl="1" eaLnBrk="1" fontAlgn="auto" latinLnBrk="0" hangingPunct="1">
              <a:lnSpc>
                <a:spcPct val="100000"/>
              </a:lnSpc>
              <a:spcBef>
                <a:spcPts val="0"/>
              </a:spcBef>
              <a:spcAft>
                <a:spcPts val="0"/>
              </a:spcAft>
              <a:buClrTx/>
              <a:buSzTx/>
              <a:buFontTx/>
              <a:buNone/>
              <a:tabLst/>
              <a:defRPr/>
            </a:pPr>
            <a:r>
              <a:rPr lang="ar-MA" sz="3200" noProof="1">
                <a:latin typeface="MadaniArabic-Medium" pitchFamily="2" charset="-78"/>
                <a:cs typeface="MadaniArabic-Medium" pitchFamily="2" charset="-78"/>
              </a:rPr>
              <a:t>الوضعية المنشودة : تحقيق</a:t>
            </a:r>
            <a:endParaRPr lang="en-US" sz="3200" noProof="1">
              <a:latin typeface="MadaniArabic-Medium" pitchFamily="2" charset="-78"/>
              <a:cs typeface="MadaniArabic-Medium" pitchFamily="2" charset="-78"/>
            </a:endParaRPr>
          </a:p>
          <a:p>
            <a:pPr marL="0" marR="0" lvl="0" indent="0" algn="ctr" defTabSz="914354" rtl="1" eaLnBrk="1" fontAlgn="auto" latinLnBrk="0" hangingPunct="1">
              <a:lnSpc>
                <a:spcPct val="100000"/>
              </a:lnSpc>
              <a:spcBef>
                <a:spcPts val="0"/>
              </a:spcBef>
              <a:spcAft>
                <a:spcPts val="0"/>
              </a:spcAft>
              <a:buClrTx/>
              <a:buSzTx/>
              <a:buFontTx/>
              <a:buNone/>
              <a:tabLst/>
              <a:defRPr/>
            </a:pPr>
            <a:r>
              <a:rPr lang="ar-MA" sz="6000" noProof="1">
                <a:latin typeface="MadaniArabic-Medium" pitchFamily="2" charset="-78"/>
                <a:cs typeface="MadaniArabic-Medium" pitchFamily="2" charset="-78"/>
              </a:rPr>
              <a:t> </a:t>
            </a:r>
            <a:r>
              <a:rPr lang="ar-MA" sz="7200" noProof="1">
                <a:solidFill>
                  <a:srgbClr val="0097A7"/>
                </a:solidFill>
                <a:latin typeface="MadaniArabic-Medium" pitchFamily="2" charset="-78"/>
                <a:cs typeface="MadaniArabic-Medium" pitchFamily="2" charset="-78"/>
              </a:rPr>
              <a:t>نسب تحكم تفوق</a:t>
            </a:r>
            <a:endParaRPr lang="en-US" sz="6000" noProof="1">
              <a:latin typeface="MadaniArabic-Medium" pitchFamily="2" charset="-78"/>
              <a:cs typeface="MadaniArabic-Medium" pitchFamily="2" charset="-78"/>
            </a:endParaRPr>
          </a:p>
        </p:txBody>
      </p:sp>
      <p:sp>
        <p:nvSpPr>
          <p:cNvPr id="4" name="TextBox 3">
            <a:extLst>
              <a:ext uri="{FF2B5EF4-FFF2-40B4-BE49-F238E27FC236}">
                <a16:creationId xmlns:a16="http://schemas.microsoft.com/office/drawing/2014/main" id="{DD7125F0-A451-4B40-F37E-05889EA6BBC6}"/>
              </a:ext>
            </a:extLst>
          </p:cNvPr>
          <p:cNvSpPr txBox="1"/>
          <p:nvPr/>
        </p:nvSpPr>
        <p:spPr>
          <a:xfrm>
            <a:off x="527809" y="5790541"/>
            <a:ext cx="11136382" cy="461665"/>
          </a:xfrm>
          <a:prstGeom prst="rect">
            <a:avLst/>
          </a:prstGeom>
          <a:noFill/>
        </p:spPr>
        <p:txBody>
          <a:bodyPr wrap="none" rtlCol="0">
            <a:spAutoFit/>
          </a:bodyPr>
          <a:lstStyle/>
          <a:p>
            <a:pPr algn="ctr" rtl="1"/>
            <a:r>
              <a:rPr lang="ar-MA" sz="2400" noProof="1">
                <a:solidFill>
                  <a:srgbClr val="2B3568"/>
                </a:solidFill>
                <a:latin typeface="MadaniArabic-Light" pitchFamily="2" charset="-78"/>
                <a:cs typeface="MadaniArabic-Light" pitchFamily="2" charset="-78"/>
              </a:rPr>
              <a:t>من المتعلمين قادرين على </a:t>
            </a:r>
            <a:r>
              <a:rPr lang="ar-MA" sz="2400" dirty="0">
                <a:solidFill>
                  <a:srgbClr val="2B3568"/>
                </a:solidFill>
                <a:latin typeface="MadaniArabic-Light" pitchFamily="2" charset="-78"/>
                <a:ea typeface="Calibri" panose="020F0502020204030204" pitchFamily="34" charset="0"/>
                <a:cs typeface="MadaniArabic-Light" pitchFamily="2" charset="-78"/>
              </a:rPr>
              <a:t>تعرف جميع الحروف الهجائية وقراءة مقاطع وتركيب كلمات</a:t>
            </a:r>
            <a:r>
              <a:rPr lang="ar-MA" sz="2400" noProof="1">
                <a:solidFill>
                  <a:srgbClr val="2B3568"/>
                </a:solidFill>
                <a:latin typeface="MadaniArabic-Light" pitchFamily="2" charset="-78"/>
                <a:cs typeface="MadaniArabic-Light" pitchFamily="2" charset="-78"/>
              </a:rPr>
              <a:t>.</a:t>
            </a:r>
            <a:endParaRPr lang="fr-FR" sz="2400" dirty="0">
              <a:solidFill>
                <a:srgbClr val="2B3568"/>
              </a:solidFill>
              <a:latin typeface="MadaniArabic-Light" pitchFamily="2" charset="-78"/>
              <a:cs typeface="MadaniArabic-Light" pitchFamily="2" charset="-78"/>
            </a:endParaRPr>
          </a:p>
        </p:txBody>
      </p:sp>
      <p:sp>
        <p:nvSpPr>
          <p:cNvPr id="5" name="TextBox 4">
            <a:extLst>
              <a:ext uri="{FF2B5EF4-FFF2-40B4-BE49-F238E27FC236}">
                <a16:creationId xmlns:a16="http://schemas.microsoft.com/office/drawing/2014/main" id="{2A4A0AC4-BDEA-3936-E674-2C75B99AA492}"/>
              </a:ext>
            </a:extLst>
          </p:cNvPr>
          <p:cNvSpPr txBox="1"/>
          <p:nvPr/>
        </p:nvSpPr>
        <p:spPr>
          <a:xfrm>
            <a:off x="3036694" y="2634343"/>
            <a:ext cx="6566221" cy="3770263"/>
          </a:xfrm>
          <a:prstGeom prst="rect">
            <a:avLst/>
          </a:prstGeom>
          <a:noFill/>
        </p:spPr>
        <p:txBody>
          <a:bodyPr wrap="none" rtlCol="0">
            <a:spAutoFit/>
          </a:bodyPr>
          <a:lstStyle/>
          <a:p>
            <a:r>
              <a:rPr lang="ar-MA" sz="23900" noProof="1">
                <a:solidFill>
                  <a:srgbClr val="0097A7"/>
                </a:solidFill>
                <a:latin typeface="MadaniArabic-Medium" pitchFamily="2" charset="-78"/>
                <a:cs typeface="MadaniArabic-Medium" pitchFamily="2" charset="-78"/>
              </a:rPr>
              <a:t>80</a:t>
            </a:r>
            <a:r>
              <a:rPr lang="en-US" sz="23900" noProof="1">
                <a:solidFill>
                  <a:srgbClr val="0097A7"/>
                </a:solidFill>
                <a:latin typeface="MadaniArabic-Medium" pitchFamily="2" charset="-78"/>
                <a:cs typeface="MadaniArabic-Medium" pitchFamily="2" charset="-78"/>
              </a:rPr>
              <a:t>%</a:t>
            </a:r>
            <a:endParaRPr lang="fr-FR" sz="23900" dirty="0"/>
          </a:p>
        </p:txBody>
      </p:sp>
      <p:pic>
        <p:nvPicPr>
          <p:cNvPr id="8" name="Picture 7">
            <a:extLst>
              <a:ext uri="{FF2B5EF4-FFF2-40B4-BE49-F238E27FC236}">
                <a16:creationId xmlns:a16="http://schemas.microsoft.com/office/drawing/2014/main" id="{34A1EF80-7156-D207-4546-D65ED1378AD5}"/>
              </a:ext>
            </a:extLst>
          </p:cNvPr>
          <p:cNvPicPr>
            <a:picLocks noChangeAspect="1"/>
          </p:cNvPicPr>
          <p:nvPr/>
        </p:nvPicPr>
        <p:blipFill>
          <a:blip r:embed="rId3">
            <a:alphaModFix amt="28000"/>
          </a:blip>
          <a:stretch>
            <a:fillRect/>
          </a:stretch>
        </p:blipFill>
        <p:spPr>
          <a:xfrm>
            <a:off x="-251279" y="2138224"/>
            <a:ext cx="3898900" cy="4762500"/>
          </a:xfrm>
          <a:prstGeom prst="rect">
            <a:avLst/>
          </a:prstGeom>
        </p:spPr>
      </p:pic>
    </p:spTree>
    <p:extLst>
      <p:ext uri="{BB962C8B-B14F-4D97-AF65-F5344CB8AC3E}">
        <p14:creationId xmlns:p14="http://schemas.microsoft.com/office/powerpoint/2010/main" val="262371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F53585-9E95-7BEE-A0BA-F37D4081ED06}"/>
              </a:ext>
            </a:extLst>
          </p:cNvPr>
          <p:cNvPicPr>
            <a:picLocks noChangeAspect="1"/>
          </p:cNvPicPr>
          <p:nvPr/>
        </p:nvPicPr>
        <p:blipFill>
          <a:blip r:embed="rId3">
            <a:alphaModFix amt="24000"/>
          </a:blip>
          <a:stretch>
            <a:fillRect/>
          </a:stretch>
        </p:blipFill>
        <p:spPr>
          <a:xfrm>
            <a:off x="8387022" y="1928784"/>
            <a:ext cx="3908619" cy="3908619"/>
          </a:xfrm>
          <a:prstGeom prst="rect">
            <a:avLst/>
          </a:prstGeom>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4">
            <a:alphaModFix/>
          </a:blip>
          <a:srcRect/>
          <a:stretch/>
        </p:blipFill>
        <p:spPr>
          <a:xfrm>
            <a:off x="7846299" y="-1238542"/>
            <a:ext cx="2091808" cy="642793"/>
          </a:xfrm>
          <a:prstGeom prst="rect">
            <a:avLst/>
          </a:prstGeom>
          <a:noFill/>
          <a:ln>
            <a:noFill/>
          </a:ln>
        </p:spPr>
      </p:pic>
      <p:sp>
        <p:nvSpPr>
          <p:cNvPr id="4" name="Titre 1">
            <a:extLst>
              <a:ext uri="{FF2B5EF4-FFF2-40B4-BE49-F238E27FC236}">
                <a16:creationId xmlns:a16="http://schemas.microsoft.com/office/drawing/2014/main" id="{6AE53346-3F85-4D9C-99F3-9A0BDAD1F461}"/>
              </a:ext>
            </a:extLst>
          </p:cNvPr>
          <p:cNvSpPr txBox="1">
            <a:spLocks/>
          </p:cNvSpPr>
          <p:nvPr/>
        </p:nvSpPr>
        <p:spPr>
          <a:xfrm>
            <a:off x="434978" y="1677730"/>
            <a:ext cx="7755563" cy="47431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r" rtl="1">
              <a:lnSpc>
                <a:spcPct val="150000"/>
              </a:lnSpc>
              <a:buFont typeface="Arial" panose="020B0604020202020204" pitchFamily="34" charset="0"/>
              <a:buChar char="•"/>
            </a:pPr>
            <a:r>
              <a:rPr lang="ar-MA" sz="2800" dirty="0">
                <a:solidFill>
                  <a:schemeClr val="accent1">
                    <a:lumMod val="50000"/>
                  </a:schemeClr>
                </a:solidFill>
                <a:latin typeface="MadaniArabic-Light" pitchFamily="2" charset="-78"/>
                <a:ea typeface="Calibri" panose="020F0502020204030204" pitchFamily="34" charset="0"/>
                <a:cs typeface="MadaniArabic-Light" pitchFamily="2" charset="-78"/>
              </a:rPr>
              <a:t>تعرف الحروف وقراءة المقاطع؛</a:t>
            </a:r>
          </a:p>
          <a:p>
            <a:pPr marL="457200" indent="-457200" algn="r" rtl="1">
              <a:lnSpc>
                <a:spcPct val="150000"/>
              </a:lnSpc>
              <a:buFont typeface="Arial" panose="020B0604020202020204" pitchFamily="34" charset="0"/>
              <a:buChar char="•"/>
            </a:pPr>
            <a:r>
              <a:rPr lang="ar-MA" sz="2800" dirty="0">
                <a:solidFill>
                  <a:schemeClr val="accent1">
                    <a:lumMod val="50000"/>
                  </a:schemeClr>
                </a:solidFill>
                <a:latin typeface="MadaniArabic-Light" pitchFamily="2" charset="-78"/>
                <a:ea typeface="Calibri" panose="020F0502020204030204" pitchFamily="34" charset="0"/>
                <a:cs typeface="MadaniArabic-Light" pitchFamily="2" charset="-78"/>
              </a:rPr>
              <a:t>إغناء الرصيد المعجمي: رصيد معجمي مرتبط بالمحيط القريب من المتعلم؛</a:t>
            </a:r>
          </a:p>
          <a:p>
            <a:pPr marL="457200" indent="-457200" algn="r" rtl="1">
              <a:lnSpc>
                <a:spcPct val="150000"/>
              </a:lnSpc>
              <a:buFont typeface="Arial" panose="020B0604020202020204" pitchFamily="34" charset="0"/>
              <a:buChar char="•"/>
            </a:pPr>
            <a:r>
              <a:rPr lang="ar-MA" sz="2800" dirty="0">
                <a:solidFill>
                  <a:schemeClr val="accent1">
                    <a:lumMod val="50000"/>
                  </a:schemeClr>
                </a:solidFill>
                <a:latin typeface="MadaniArabic-Light" pitchFamily="2" charset="-78"/>
                <a:ea typeface="Calibri" panose="020F0502020204030204" pitchFamily="34" charset="0"/>
                <a:cs typeface="MadaniArabic-Light" pitchFamily="2" charset="-78"/>
              </a:rPr>
              <a:t>التدرب على أنشطة التحدث والاستماع: حفظ أناشيد بسيطة؛</a:t>
            </a:r>
          </a:p>
          <a:p>
            <a:pPr marL="457200" indent="-457200" algn="r" rtl="1">
              <a:lnSpc>
                <a:spcPct val="150000"/>
              </a:lnSpc>
              <a:buFont typeface="Arial" panose="020B0604020202020204" pitchFamily="34" charset="0"/>
              <a:buChar char="•"/>
            </a:pPr>
            <a:r>
              <a:rPr lang="ar-MA" sz="2800" dirty="0">
                <a:solidFill>
                  <a:schemeClr val="accent1">
                    <a:lumMod val="50000"/>
                  </a:schemeClr>
                </a:solidFill>
                <a:latin typeface="MadaniArabic-Light" pitchFamily="2" charset="-78"/>
                <a:ea typeface="Calibri" panose="020F0502020204030204" pitchFamily="34" charset="0"/>
                <a:cs typeface="MadaniArabic-Light" pitchFamily="2" charset="-78"/>
              </a:rPr>
              <a:t>التدرب على أنشطة الكتابة: تحسين الخط، ضبط المبدأ الألفبائي. </a:t>
            </a:r>
          </a:p>
        </p:txBody>
      </p:sp>
      <p:sp>
        <p:nvSpPr>
          <p:cNvPr id="39" name="TextBox 4">
            <a:extLst>
              <a:ext uri="{FF2B5EF4-FFF2-40B4-BE49-F238E27FC236}">
                <a16:creationId xmlns:a16="http://schemas.microsoft.com/office/drawing/2014/main" id="{658C4217-4B55-B4A4-3D7D-897420F29718}"/>
              </a:ext>
            </a:extLst>
          </p:cNvPr>
          <p:cNvSpPr txBox="1"/>
          <p:nvPr/>
        </p:nvSpPr>
        <p:spPr>
          <a:xfrm>
            <a:off x="7503440" y="1515714"/>
            <a:ext cx="5035588" cy="424731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الأهداف</a:t>
            </a:r>
            <a:r>
              <a:rPr kumimoji="0" lang="en-US" sz="40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 </a:t>
            </a:r>
            <a:r>
              <a:rPr kumimoji="0" lang="ar-MA" sz="40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العامة</a:t>
            </a:r>
            <a:endParaRPr kumimoji="0" lang="en-US" sz="40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MA" sz="11500" b="1" dirty="0">
                <a:solidFill>
                  <a:srgbClr val="4472C4">
                    <a:lumMod val="50000"/>
                  </a:srgbClr>
                </a:solidFill>
                <a:latin typeface="29LT Bukra Regular" pitchFamily="34" charset="-78"/>
                <a:ea typeface="Calibri" panose="020F0502020204030204" pitchFamily="34" charset="0"/>
                <a:cs typeface="29LT Bukra Regular" pitchFamily="34" charset="-78"/>
              </a:rPr>
              <a:t>للبنة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15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حرف</a:t>
            </a:r>
            <a:endParaRPr kumimoji="0" lang="fr-FR" sz="199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Tree>
    <p:extLst>
      <p:ext uri="{BB962C8B-B14F-4D97-AF65-F5344CB8AC3E}">
        <p14:creationId xmlns:p14="http://schemas.microsoft.com/office/powerpoint/2010/main" val="102574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2" name="Nom1">
            <a:extLst>
              <a:ext uri="{FF2B5EF4-FFF2-40B4-BE49-F238E27FC236}">
                <a16:creationId xmlns:a16="http://schemas.microsoft.com/office/drawing/2014/main" id="{74FFE4B5-06D2-F6EF-5F56-C1BC1CF2B7BE}"/>
              </a:ext>
            </a:extLst>
          </p:cNvPr>
          <p:cNvSpPr/>
          <p:nvPr/>
        </p:nvSpPr>
        <p:spPr>
          <a:xfrm>
            <a:off x="4804839" y="2551748"/>
            <a:ext cx="2357959" cy="720000"/>
          </a:xfrm>
          <a:prstGeom prst="roundRect">
            <a:avLst/>
          </a:prstGeom>
          <a:solidFill>
            <a:srgbClr val="2B356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ar-MA" sz="2800" b="1" kern="0" dirty="0">
                <a:solidFill>
                  <a:schemeClr val="bg1"/>
                </a:solidFill>
                <a:latin typeface="Calibri"/>
              </a:rPr>
              <a:t>اللبنة 1 : </a:t>
            </a:r>
            <a:r>
              <a:rPr lang="ar-MA" sz="2800" b="1" kern="0" dirty="0">
                <a:solidFill>
                  <a:srgbClr val="FDBF18"/>
                </a:solidFill>
                <a:latin typeface="Calibri"/>
              </a:rPr>
              <a:t>حرف</a:t>
            </a:r>
            <a:r>
              <a:rPr lang="ar-MA" sz="2800" b="1" kern="0" dirty="0">
                <a:solidFill>
                  <a:schemeClr val="bg1"/>
                </a:solidFill>
                <a:latin typeface="Calibri"/>
              </a:rPr>
              <a:t> </a:t>
            </a:r>
            <a:endParaRPr lang="fr-FR" sz="2800" b="1" kern="0" dirty="0">
              <a:solidFill>
                <a:schemeClr val="bg1"/>
              </a:solidFill>
              <a:latin typeface="Calibri"/>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00931" y="-188940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4" name="Nom1">
            <a:extLst>
              <a:ext uri="{FF2B5EF4-FFF2-40B4-BE49-F238E27FC236}">
                <a16:creationId xmlns:a16="http://schemas.microsoft.com/office/drawing/2014/main" id="{E1498CC3-B4CA-F0E1-5117-813181B5B7F2}"/>
              </a:ext>
            </a:extLst>
          </p:cNvPr>
          <p:cNvSpPr/>
          <p:nvPr/>
        </p:nvSpPr>
        <p:spPr>
          <a:xfrm>
            <a:off x="8327125" y="4337841"/>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ar-MA" sz="2000" kern="0" dirty="0">
                <a:solidFill>
                  <a:srgbClr val="2B3568"/>
                </a:solidFill>
                <a:latin typeface="MadaniArabic-Medium" pitchFamily="2" charset="-78"/>
                <a:cs typeface="MadaniArabic-Medium" pitchFamily="2" charset="-78"/>
              </a:rPr>
              <a:t>تعرف الحروف والحركات </a:t>
            </a:r>
            <a:endParaRPr lang="fr-FR" sz="2000" kern="0" dirty="0">
              <a:solidFill>
                <a:srgbClr val="2B3568"/>
              </a:solidFill>
              <a:latin typeface="MadaniArabic-Medium" pitchFamily="2" charset="-78"/>
              <a:cs typeface="MadaniArabic-Medium" pitchFamily="2" charset="-78"/>
            </a:endParaRPr>
          </a:p>
        </p:txBody>
      </p:sp>
      <p:sp>
        <p:nvSpPr>
          <p:cNvPr id="35" name="Nom1">
            <a:extLst>
              <a:ext uri="{FF2B5EF4-FFF2-40B4-BE49-F238E27FC236}">
                <a16:creationId xmlns:a16="http://schemas.microsoft.com/office/drawing/2014/main" id="{E160C2BE-FF3D-219A-3F68-8AAB2A646500}"/>
              </a:ext>
            </a:extLst>
          </p:cNvPr>
          <p:cNvSpPr/>
          <p:nvPr/>
        </p:nvSpPr>
        <p:spPr>
          <a:xfrm>
            <a:off x="4244054" y="4364289"/>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ar-MA" sz="2000" kern="0" dirty="0">
                <a:solidFill>
                  <a:srgbClr val="2B3568"/>
                </a:solidFill>
                <a:latin typeface="MadaniArabic-Medium" pitchFamily="2" charset="-78"/>
                <a:cs typeface="MadaniArabic-Medium" pitchFamily="2" charset="-78"/>
              </a:rPr>
              <a:t>قراءة وكتابة مقاطع وتركيب كلمات </a:t>
            </a:r>
            <a:endParaRPr lang="fr-FR" sz="2000" kern="0" dirty="0">
              <a:solidFill>
                <a:srgbClr val="2B3568"/>
              </a:solidFill>
              <a:latin typeface="MadaniArabic-Medium" pitchFamily="2" charset="-78"/>
              <a:cs typeface="MadaniArabic-Medium" pitchFamily="2" charset="-78"/>
            </a:endParaRPr>
          </a:p>
        </p:txBody>
      </p:sp>
      <p:sp>
        <p:nvSpPr>
          <p:cNvPr id="48" name="Nom1">
            <a:extLst>
              <a:ext uri="{FF2B5EF4-FFF2-40B4-BE49-F238E27FC236}">
                <a16:creationId xmlns:a16="http://schemas.microsoft.com/office/drawing/2014/main" id="{334DA529-EBC8-1A14-BC2A-F9BF02A1C6EF}"/>
              </a:ext>
            </a:extLst>
          </p:cNvPr>
          <p:cNvSpPr/>
          <p:nvPr/>
        </p:nvSpPr>
        <p:spPr>
          <a:xfrm>
            <a:off x="242760" y="4373595"/>
            <a:ext cx="3600000"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ar-MA" sz="2000" kern="0" dirty="0">
                <a:solidFill>
                  <a:srgbClr val="2B3568"/>
                </a:solidFill>
                <a:latin typeface="MadaniArabic-Medium" pitchFamily="2" charset="-78"/>
                <a:cs typeface="MadaniArabic-Medium" pitchFamily="2" charset="-78"/>
              </a:rPr>
              <a:t>ملاحظة واستماع وتحدث: إغناء المعجم</a:t>
            </a:r>
            <a:endParaRPr lang="fr-FR" sz="1200" kern="0" dirty="0">
              <a:solidFill>
                <a:srgbClr val="2B3568"/>
              </a:solidFill>
              <a:latin typeface="MadaniArabic-Medium" pitchFamily="2" charset="-78"/>
              <a:cs typeface="MadaniArabic-Medium" pitchFamily="2" charset="-78"/>
            </a:endParaRPr>
          </a:p>
        </p:txBody>
      </p:sp>
      <p:sp>
        <p:nvSpPr>
          <p:cNvPr id="4" name="Titre 1">
            <a:extLst>
              <a:ext uri="{FF2B5EF4-FFF2-40B4-BE49-F238E27FC236}">
                <a16:creationId xmlns:a16="http://schemas.microsoft.com/office/drawing/2014/main" id="{EA462D6B-9CB7-3C0B-1E7A-6A26AECD0CEE}"/>
              </a:ext>
            </a:extLst>
          </p:cNvPr>
          <p:cNvSpPr>
            <a:spLocks noGrp="1"/>
          </p:cNvSpPr>
          <p:nvPr>
            <p:ph type="title"/>
          </p:nvPr>
        </p:nvSpPr>
        <p:spPr>
          <a:xfrm>
            <a:off x="-264875" y="1150721"/>
            <a:ext cx="12192000" cy="1296468"/>
          </a:xfrm>
        </p:spPr>
        <p:txBody>
          <a:bodyPr vert="horz" lIns="91440" tIns="45720" rIns="91440" bIns="45720" rtlCol="0" anchor="ctr">
            <a:noAutofit/>
          </a:bodyPr>
          <a:lstStyle/>
          <a:p>
            <a:pPr algn="r" rtl="1">
              <a:lnSpc>
                <a:spcPct val="100000"/>
              </a:lnSpc>
            </a:pPr>
            <a:r>
              <a:rPr lang="ar-MA" sz="2800" b="1" dirty="0">
                <a:solidFill>
                  <a:schemeClr val="accent1">
                    <a:lumMod val="50000"/>
                  </a:schemeClr>
                </a:solidFill>
                <a:latin typeface="29LT Bukra Regular" pitchFamily="34" charset="-78"/>
                <a:ea typeface="Calibri" panose="020F0502020204030204" pitchFamily="34" charset="0"/>
                <a:cs typeface="29LT Bukra Regular" pitchFamily="34" charset="-78"/>
              </a:rPr>
              <a:t>موضوع التعلم في لبنة حرف: </a:t>
            </a:r>
            <a:endParaRPr lang="en-US" sz="2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Tree>
    <p:extLst>
      <p:ext uri="{BB962C8B-B14F-4D97-AF65-F5344CB8AC3E}">
        <p14:creationId xmlns:p14="http://schemas.microsoft.com/office/powerpoint/2010/main" val="3524544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44DD4A4C-62DE-1C0B-1307-E3141E1A812C}"/>
              </a:ext>
            </a:extLst>
          </p:cNvPr>
          <p:cNvSpPr/>
          <p:nvPr/>
        </p:nvSpPr>
        <p:spPr>
          <a:xfrm>
            <a:off x="4235549" y="60352"/>
            <a:ext cx="3752181" cy="118481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solidFill>
                <a:latin typeface="MadaniArabic-Medium" pitchFamily="2" charset="-78"/>
                <a:cs typeface="MadaniArabic-Medium" pitchFamily="2" charset="-78"/>
                <a:sym typeface="Arial"/>
              </a:rPr>
              <a:t>الأنشطة الرئيسية </a:t>
            </a:r>
            <a:endParaRPr kumimoji="0" lang="fr-FR" sz="2000" b="1" i="0" u="none" strike="noStrike" kern="1200" cap="none" spc="0" normalizeH="0" baseline="0" noProof="0" dirty="0">
              <a:ln>
                <a:noFill/>
              </a:ln>
              <a:solidFill>
                <a:schemeClr val="bg1"/>
              </a:solidFill>
              <a:effectLst/>
              <a:uLnTx/>
              <a:uFillTx/>
              <a:latin typeface="MadaniArabic-Medium" pitchFamily="2" charset="-78"/>
              <a:cs typeface="MadaniArabic-Medium" pitchFamily="2" charset="-78"/>
              <a:sym typeface="Arial"/>
            </a:endParaRPr>
          </a:p>
        </p:txBody>
      </p:sp>
      <p:sp>
        <p:nvSpPr>
          <p:cNvPr id="16" name="Rectangle 15">
            <a:extLst>
              <a:ext uri="{FF2B5EF4-FFF2-40B4-BE49-F238E27FC236}">
                <a16:creationId xmlns:a16="http://schemas.microsoft.com/office/drawing/2014/main" id="{4587CFB5-98AE-B33F-D3A8-EA7FA683A652}"/>
              </a:ext>
            </a:extLst>
          </p:cNvPr>
          <p:cNvSpPr/>
          <p:nvPr/>
        </p:nvSpPr>
        <p:spPr>
          <a:xfrm>
            <a:off x="4235549" y="1222754"/>
            <a:ext cx="3752181" cy="5498721"/>
          </a:xfrm>
          <a:prstGeom prst="rect">
            <a:avLst/>
          </a:prstGeom>
          <a:solidFill>
            <a:srgbClr val="FFFFFF"/>
          </a:solidFill>
          <a:ln w="25400" cap="flat" cmpd="sng" algn="ctr">
            <a:solidFill>
              <a:srgbClr val="2B3568"/>
            </a:solidFill>
            <a:prstDash val="solid"/>
          </a:ln>
          <a:effectLst/>
        </p:spPr>
        <p:txBody>
          <a:bodyPr lIns="91440" tIns="45720" rIns="91440" bIns="4572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rtl="1">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1</a:t>
            </a:r>
            <a:r>
              <a:rPr lang="ar-MA" sz="2000" kern="0" dirty="0">
                <a:solidFill>
                  <a:srgbClr val="2B3568"/>
                </a:solidFill>
                <a:latin typeface="MadaniArabic-Light" pitchFamily="2" charset="-78"/>
                <a:ea typeface="Calibri" panose="020F0502020204030204" pitchFamily="34" charset="0"/>
                <a:cs typeface="MadaniArabic-Light" pitchFamily="2" charset="-78"/>
                <a:sym typeface="Arial"/>
              </a:rPr>
              <a:t>. </a:t>
            </a: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قراءة لوحة المقاطع والحروف</a:t>
            </a:r>
          </a:p>
          <a:p>
            <a:pPr algn="ctr" defTabSz="1219170" rtl="1">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2. خريطة الحرف </a:t>
            </a:r>
          </a:p>
          <a:p>
            <a:pPr algn="ctr" defTabSz="1219170" rtl="1">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3. تركيب وقراءة سلسلة مقاطع </a:t>
            </a:r>
          </a:p>
          <a:p>
            <a:pPr algn="ctr" defTabSz="1219170" rtl="1">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4. قراءة الصورة </a:t>
            </a:r>
          </a:p>
          <a:p>
            <a:pPr algn="ctr" defTabSz="1219170" rtl="1">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5. نقل وإملاء  </a:t>
            </a:r>
          </a:p>
          <a:p>
            <a:pPr algn="ctr" defTabSz="1219170">
              <a:lnSpc>
                <a:spcPct val="150000"/>
              </a:lnSpc>
              <a:buClr>
                <a:srgbClr val="000000"/>
              </a:buClr>
              <a:defRPr/>
            </a:pPr>
            <a:endParaRPr lang="ar-MA" sz="2000" kern="0" dirty="0">
              <a:solidFill>
                <a:srgbClr val="2B3568"/>
              </a:solidFill>
              <a:latin typeface="MadaniArabic-Light" pitchFamily="2" charset="-78"/>
              <a:ea typeface="Calibri" panose="020F0502020204030204" pitchFamily="34" charset="0"/>
              <a:cs typeface="MadaniArabic-Light" pitchFamily="2" charset="-78"/>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a:cs typeface="Calibri"/>
              <a:sym typeface="Arial"/>
            </a:endParaRPr>
          </a:p>
        </p:txBody>
      </p:sp>
      <p:sp>
        <p:nvSpPr>
          <p:cNvPr id="17" name="Rectangle 16">
            <a:extLst>
              <a:ext uri="{FF2B5EF4-FFF2-40B4-BE49-F238E27FC236}">
                <a16:creationId xmlns:a16="http://schemas.microsoft.com/office/drawing/2014/main" id="{A6F12962-9EA0-E3D0-E594-7A83372C9B1E}"/>
              </a:ext>
            </a:extLst>
          </p:cNvPr>
          <p:cNvSpPr/>
          <p:nvPr/>
        </p:nvSpPr>
        <p:spPr>
          <a:xfrm>
            <a:off x="8124747" y="82761"/>
            <a:ext cx="3752181" cy="118481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2000" b="1" dirty="0">
                <a:solidFill>
                  <a:schemeClr val="bg1"/>
                </a:solidFill>
                <a:latin typeface="MadaniArabic-Medium" pitchFamily="2" charset="-78"/>
                <a:cs typeface="MadaniArabic-Medium" pitchFamily="2" charset="-78"/>
                <a:sym typeface="Arial"/>
              </a:rPr>
              <a:t>الطقوس الاعتيادية </a:t>
            </a:r>
            <a:endParaRPr kumimoji="0" lang="ar-MA" sz="2000" b="1" i="0" u="none" strike="noStrike" kern="1200" cap="none" spc="0" normalizeH="0" baseline="0" noProof="0" dirty="0">
              <a:ln>
                <a:noFill/>
              </a:ln>
              <a:solidFill>
                <a:schemeClr val="bg1"/>
              </a:solidFill>
              <a:effectLst/>
              <a:uLnTx/>
              <a:uFillTx/>
              <a:latin typeface="MadaniArabic-Medium" pitchFamily="2" charset="-78"/>
              <a:cs typeface="MadaniArabic-Medium" pitchFamily="2" charset="-78"/>
              <a:sym typeface="Arial"/>
            </a:endParaRPr>
          </a:p>
        </p:txBody>
      </p:sp>
      <p:sp>
        <p:nvSpPr>
          <p:cNvPr id="19" name="Rectangle 18">
            <a:extLst>
              <a:ext uri="{FF2B5EF4-FFF2-40B4-BE49-F238E27FC236}">
                <a16:creationId xmlns:a16="http://schemas.microsoft.com/office/drawing/2014/main" id="{42799621-F476-97A9-1AD5-95628419C547}"/>
              </a:ext>
            </a:extLst>
          </p:cNvPr>
          <p:cNvSpPr/>
          <p:nvPr/>
        </p:nvSpPr>
        <p:spPr>
          <a:xfrm>
            <a:off x="8124747" y="1222754"/>
            <a:ext cx="3752181" cy="5498721"/>
          </a:xfrm>
          <a:prstGeom prst="rect">
            <a:avLst/>
          </a:prstGeom>
          <a:solidFill>
            <a:srgbClr val="FFFFFF"/>
          </a:solidFill>
          <a:ln w="25400" cap="flat" cmpd="sng" algn="ctr">
            <a:solidFill>
              <a:srgbClr val="203864"/>
            </a:solidFill>
            <a:prstDash val="solid"/>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1. قراءة لوحة الحروف (أنشودة الحروف)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2. الأنشودة </a:t>
            </a:r>
            <a:endParaRPr kumimoji="0" lang="ar-MA" sz="280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3. قراءة الفقرة البسيطة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endParaRPr kumimoji="0" lang="ar-MA" sz="280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a:p>
            <a:pPr marL="0" marR="0" lvl="0" indent="0" algn="r" defTabSz="1219170" rtl="1" eaLnBrk="1" fontAlgn="auto" latinLnBrk="0" hangingPunct="1">
              <a:lnSpc>
                <a:spcPct val="100000"/>
              </a:lnSpc>
              <a:spcBef>
                <a:spcPts val="0"/>
              </a:spcBef>
              <a:spcAft>
                <a:spcPts val="0"/>
              </a:spcAft>
              <a:buClr>
                <a:srgbClr val="000000"/>
              </a:buClr>
              <a:buSzTx/>
              <a:buFontTx/>
              <a:buNone/>
              <a:tabLst/>
              <a:defRPr/>
            </a:pPr>
            <a:endParaRPr kumimoji="0" lang="en-GB" sz="2000" u="none" strike="noStrike" kern="0" cap="none" spc="0" normalizeH="0" baseline="0" noProof="0" dirty="0">
              <a:ln>
                <a:noFill/>
              </a:ln>
              <a:solidFill>
                <a:srgbClr val="000000"/>
              </a:solidFill>
              <a:effectLst/>
              <a:uLnTx/>
              <a:uFillTx/>
              <a:latin typeface="MadaniArabic-Light" pitchFamily="2" charset="-78"/>
              <a:ea typeface="Calibri" panose="020F0502020204030204" pitchFamily="34" charset="0"/>
              <a:cs typeface="MadaniArabic-Light" pitchFamily="2" charset="-78"/>
              <a:sym typeface="Arial"/>
            </a:endParaRPr>
          </a:p>
        </p:txBody>
      </p:sp>
      <p:sp>
        <p:nvSpPr>
          <p:cNvPr id="28" name="Rectangle 27">
            <a:extLst>
              <a:ext uri="{FF2B5EF4-FFF2-40B4-BE49-F238E27FC236}">
                <a16:creationId xmlns:a16="http://schemas.microsoft.com/office/drawing/2014/main" id="{444C1AA5-4026-4790-9D08-D2CC2947AA3F}"/>
              </a:ext>
            </a:extLst>
          </p:cNvPr>
          <p:cNvSpPr/>
          <p:nvPr/>
        </p:nvSpPr>
        <p:spPr>
          <a:xfrm>
            <a:off x="336535" y="82760"/>
            <a:ext cx="3761997" cy="1139994"/>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chemeClr val="bg1"/>
                </a:solidFill>
                <a:effectLst/>
                <a:uLnTx/>
                <a:uFillTx/>
                <a:latin typeface="MadaniArabic-Medium" pitchFamily="2" charset="-78"/>
                <a:cs typeface="MadaniArabic-Medium" pitchFamily="2" charset="-78"/>
                <a:sym typeface="Arial"/>
              </a:rPr>
              <a:t>الألعاب </a:t>
            </a:r>
          </a:p>
        </p:txBody>
      </p:sp>
      <p:sp>
        <p:nvSpPr>
          <p:cNvPr id="30" name="Rectangle 29">
            <a:extLst>
              <a:ext uri="{FF2B5EF4-FFF2-40B4-BE49-F238E27FC236}">
                <a16:creationId xmlns:a16="http://schemas.microsoft.com/office/drawing/2014/main" id="{9BE95639-64CD-4203-98E6-3EF1DBCAEA85}"/>
              </a:ext>
            </a:extLst>
          </p:cNvPr>
          <p:cNvSpPr/>
          <p:nvPr/>
        </p:nvSpPr>
        <p:spPr>
          <a:xfrm>
            <a:off x="336535" y="1222754"/>
            <a:ext cx="3761997" cy="5498721"/>
          </a:xfrm>
          <a:prstGeom prst="rect">
            <a:avLst/>
          </a:prstGeom>
          <a:ln w="19050">
            <a:solidFill>
              <a:srgbClr val="2B3568"/>
            </a:solidFill>
          </a:ln>
        </p:spPr>
        <p:style>
          <a:lnRef idx="2">
            <a:schemeClr val="accent5"/>
          </a:lnRef>
          <a:fillRef idx="1">
            <a:schemeClr val="lt1"/>
          </a:fillRef>
          <a:effectRef idx="0">
            <a:schemeClr val="accent5"/>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9170">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لعبة السلة </a:t>
            </a:r>
          </a:p>
          <a:p>
            <a:pPr algn="ctr" defTabSz="1219170">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 القفز على الحروف </a:t>
            </a:r>
          </a:p>
          <a:p>
            <a:pPr algn="ctr" defTabSz="1219170">
              <a:lnSpc>
                <a:spcPct val="150000"/>
              </a:lnSpc>
              <a:buClr>
                <a:srgbClr val="000000"/>
              </a:buClr>
              <a:defRPr/>
            </a:pPr>
            <a:r>
              <a:rPr lang="ar-MA" sz="2800" kern="0" dirty="0">
                <a:solidFill>
                  <a:srgbClr val="2B3568"/>
                </a:solidFill>
                <a:latin typeface="MadaniArabic-Light" pitchFamily="2" charset="-78"/>
                <a:ea typeface="Calibri" panose="020F0502020204030204" pitchFamily="34" charset="0"/>
                <a:cs typeface="MadaniArabic-Light" pitchFamily="2" charset="-78"/>
                <a:sym typeface="Arial"/>
              </a:rPr>
              <a:t>– تيك تاك –تو </a:t>
            </a:r>
            <a:endParaRPr lang="en-GB" sz="2800" kern="0" dirty="0">
              <a:solidFill>
                <a:srgbClr val="2B3568"/>
              </a:solidFill>
              <a:latin typeface="MadaniArabic-Light" pitchFamily="2" charset="-78"/>
              <a:ea typeface="Calibri" panose="020F0502020204030204" pitchFamily="34" charset="0"/>
              <a:cs typeface="MadaniArabic-Light" pitchFamily="2" charset="-78"/>
              <a:sym typeface="Arial"/>
            </a:endParaRPr>
          </a:p>
        </p:txBody>
      </p:sp>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509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687473">
            <a:off x="10964006" y="3073498"/>
            <a:ext cx="986395" cy="2034442"/>
          </a:xfrm>
          <a:prstGeom prst="rect">
            <a:avLst/>
          </a:prstGeom>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217459" y="5994538"/>
            <a:ext cx="2091808" cy="642793"/>
          </a:xfrm>
          <a:prstGeom prst="rect">
            <a:avLst/>
          </a:prstGeom>
          <a:noFill/>
          <a:ln>
            <a:noFill/>
          </a:ln>
        </p:spPr>
      </p:pic>
      <p:pic>
        <p:nvPicPr>
          <p:cNvPr id="3" name="Picture 2">
            <a:extLst>
              <a:ext uri="{FF2B5EF4-FFF2-40B4-BE49-F238E27FC236}">
                <a16:creationId xmlns:a16="http://schemas.microsoft.com/office/drawing/2014/main" id="{FF6A52AD-E6C9-8C65-E032-43D288C6062E}"/>
              </a:ext>
            </a:extLst>
          </p:cNvPr>
          <p:cNvPicPr>
            <a:picLocks noChangeAspect="1"/>
          </p:cNvPicPr>
          <p:nvPr/>
        </p:nvPicPr>
        <p:blipFill>
          <a:blip r:embed="rId5">
            <a:alphaModFix amt="73000"/>
          </a:blip>
          <a:stretch>
            <a:fillRect/>
          </a:stretch>
        </p:blipFill>
        <p:spPr>
          <a:xfrm>
            <a:off x="-115515" y="1816231"/>
            <a:ext cx="4288890" cy="5238872"/>
          </a:xfrm>
          <a:prstGeom prst="rect">
            <a:avLst/>
          </a:prstGeom>
        </p:spPr>
      </p:pic>
      <p:sp>
        <p:nvSpPr>
          <p:cNvPr id="5" name="TextBox 4">
            <a:extLst>
              <a:ext uri="{FF2B5EF4-FFF2-40B4-BE49-F238E27FC236}">
                <a16:creationId xmlns:a16="http://schemas.microsoft.com/office/drawing/2014/main" id="{2AD0B095-2AA9-7C36-86E9-8D8396392A76}"/>
              </a:ext>
            </a:extLst>
          </p:cNvPr>
          <p:cNvSpPr txBox="1"/>
          <p:nvPr/>
        </p:nvSpPr>
        <p:spPr>
          <a:xfrm>
            <a:off x="4173375" y="2961118"/>
            <a:ext cx="8719277"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2. نمذجة أنشطة</a:t>
            </a:r>
            <a:r>
              <a:rPr kumimoji="0" lang="ar-MA" sz="6600" b="1" i="0" u="none" strike="noStrike" kern="1200" cap="none" spc="0" normalizeH="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 الطقوس الاعتيادية</a:t>
            </a:r>
            <a:endParaRPr kumimoji="0" lang="fr-FR" sz="8800" b="0" i="0" u="none" strike="noStrike" kern="1200" cap="none" spc="0" normalizeH="0" baseline="0" noProof="0" dirty="0">
              <a:ln>
                <a:noFill/>
              </a:ln>
              <a:solidFill>
                <a:prstClr val="black"/>
              </a:solidFill>
              <a:effectLst/>
              <a:uLnTx/>
              <a:uFillTx/>
              <a:latin typeface="MadaniArabic-Medium" pitchFamily="2" charset="-78"/>
              <a:cs typeface="MadaniArabic-Medium" pitchFamily="2" charset="-78"/>
            </a:endParaRPr>
          </a:p>
        </p:txBody>
      </p:sp>
    </p:spTree>
    <p:extLst>
      <p:ext uri="{BB962C8B-B14F-4D97-AF65-F5344CB8AC3E}">
        <p14:creationId xmlns:p14="http://schemas.microsoft.com/office/powerpoint/2010/main" val="348954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8217796" y="1707302"/>
            <a:ext cx="1908579" cy="4352417"/>
          </a:xfrm>
          <a:prstGeom prst="rect">
            <a:avLst/>
          </a:prstGeom>
        </p:spPr>
      </p:pic>
      <p:sp>
        <p:nvSpPr>
          <p:cNvPr id="921" name="Google Shape;921;p61"/>
          <p:cNvSpPr/>
          <p:nvPr/>
        </p:nvSpPr>
        <p:spPr>
          <a:xfrm>
            <a:off x="5567695" y="2071643"/>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قراءة الفقرة البسيطة</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4" name="Google Shape;1113;p76">
            <a:extLst>
              <a:ext uri="{FF2B5EF4-FFF2-40B4-BE49-F238E27FC236}">
                <a16:creationId xmlns:a16="http://schemas.microsoft.com/office/drawing/2014/main" id="{C91C9272-1FED-4E3C-6127-D25F2D8C6EB3}"/>
              </a:ext>
            </a:extLst>
          </p:cNvPr>
          <p:cNvPicPr preferRelativeResize="0"/>
          <p:nvPr/>
        </p:nvPicPr>
        <p:blipFill rotWithShape="1">
          <a:blip r:embed="rId5">
            <a:alphaModFix/>
          </a:blip>
          <a:srcRect/>
          <a:stretch/>
        </p:blipFill>
        <p:spPr>
          <a:xfrm>
            <a:off x="488504" y="2858539"/>
            <a:ext cx="5939852" cy="2049940"/>
          </a:xfrm>
          <a:prstGeom prst="rect">
            <a:avLst/>
          </a:prstGeom>
          <a:noFill/>
          <a:ln>
            <a:noFill/>
          </a:ln>
        </p:spPr>
      </p:pic>
    </p:spTree>
    <p:extLst>
      <p:ext uri="{BB962C8B-B14F-4D97-AF65-F5344CB8AC3E}">
        <p14:creationId xmlns:p14="http://schemas.microsoft.com/office/powerpoint/2010/main" val="108261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قرائي محوري في مقاربة دعم اللغة العربية؛ يدعم الخبرات القرائية للمتعلمين عبر محاكاة الفعل القرائي والتدرب على آلياته.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7 دقائق</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الفقرات البسيطة</a:t>
            </a:r>
            <a:endParaRPr kumimoji="0" sz="20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2" name="Google Shape;1118;p77">
            <a:extLst>
              <a:ext uri="{FF2B5EF4-FFF2-40B4-BE49-F238E27FC236}">
                <a16:creationId xmlns:a16="http://schemas.microsoft.com/office/drawing/2014/main" id="{FFE46679-8EDB-C362-6936-AEFDB89A5271}"/>
              </a:ext>
            </a:extLst>
          </p:cNvPr>
          <p:cNvPicPr preferRelativeResize="0"/>
          <p:nvPr/>
        </p:nvPicPr>
        <p:blipFill rotWithShape="1">
          <a:blip r:embed="rId4">
            <a:clrChange>
              <a:clrFrom>
                <a:srgbClr val="FFFFFF"/>
              </a:clrFrom>
              <a:clrTo>
                <a:srgbClr val="FFFFFF">
                  <a:alpha val="0"/>
                </a:srgbClr>
              </a:clrTo>
            </a:clrChange>
            <a:alphaModFix/>
          </a:blip>
          <a:srcRect r="66028"/>
          <a:stretch/>
        </p:blipFill>
        <p:spPr>
          <a:xfrm>
            <a:off x="515381" y="1815167"/>
            <a:ext cx="3508189" cy="2705478"/>
          </a:xfrm>
          <a:prstGeom prst="rect">
            <a:avLst/>
          </a:prstGeom>
          <a:noFill/>
          <a:ln>
            <a:noFill/>
          </a:ln>
        </p:spPr>
      </p:pic>
    </p:spTree>
    <p:extLst>
      <p:ext uri="{BB962C8B-B14F-4D97-AF65-F5344CB8AC3E}">
        <p14:creationId xmlns:p14="http://schemas.microsoft.com/office/powerpoint/2010/main" val="3981390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R="0" lvl="0" algn="r" defTabSz="914400" rtl="1" eaLnBrk="1" fontAlgn="auto" latinLnBrk="0" hangingPunct="1">
              <a:lnSpc>
                <a:spcPct val="90000"/>
              </a:lnSpc>
              <a:spcBef>
                <a:spcPts val="910"/>
              </a:spcBef>
              <a:spcAft>
                <a:spcPts val="0"/>
              </a:spcAft>
              <a:buClr>
                <a:prstClr val="white"/>
              </a:buClr>
              <a:buSzPts val="2600"/>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الاستئناس بفعل القراءة </a:t>
            </a:r>
          </a:p>
          <a:p>
            <a:pPr marR="0" lvl="0" algn="r" defTabSz="914400" rtl="1" eaLnBrk="1" fontAlgn="auto" latinLnBrk="0" hangingPunct="1">
              <a:lnSpc>
                <a:spcPct val="90000"/>
              </a:lnSpc>
              <a:spcBef>
                <a:spcPts val="910"/>
              </a:spcBef>
              <a:spcAft>
                <a:spcPts val="0"/>
              </a:spcAft>
              <a:buClr>
                <a:prstClr val="white"/>
              </a:buClr>
              <a:buSzPts val="2600"/>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تعزيز قدرة المتعلم(ة) على قراءة الفقرات البسيطة بطلاقة ( الدقة -  السرعة والتنغيم).</a:t>
            </a: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دعامات النشاط:</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كراسة المتعلم – لائحة الفقرات البسيطة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سبورة – شاشة عرض </a:t>
            </a:r>
          </a:p>
        </p:txBody>
      </p:sp>
      <p:sp>
        <p:nvSpPr>
          <p:cNvPr id="951" name="Google Shape;951;p62"/>
          <p:cNvSpPr/>
          <p:nvPr/>
        </p:nvSpPr>
        <p:spPr>
          <a:xfrm>
            <a:off x="6238528" y="3373214"/>
            <a:ext cx="6424171"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الفقرات البسيطة</a:t>
            </a:r>
            <a:endParaRPr kumimoji="0" lang="ar-MA"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spTree>
    <p:extLst>
      <p:ext uri="{BB962C8B-B14F-4D97-AF65-F5344CB8AC3E}">
        <p14:creationId xmlns:p14="http://schemas.microsoft.com/office/powerpoint/2010/main" val="1525784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المكون</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في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الفقرات البسيطة</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851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118;p77">
            <a:extLst>
              <a:ext uri="{FF2B5EF4-FFF2-40B4-BE49-F238E27FC236}">
                <a16:creationId xmlns:a16="http://schemas.microsoft.com/office/drawing/2014/main" id="{E928DDC3-115E-1AA8-1460-D51969C30F67}"/>
              </a:ext>
            </a:extLst>
          </p:cNvPr>
          <p:cNvPicPr preferRelativeResize="0"/>
          <p:nvPr/>
        </p:nvPicPr>
        <p:blipFill rotWithShape="1">
          <a:blip r:embed="rId4">
            <a:clrChange>
              <a:clrFrom>
                <a:srgbClr val="FFFFFF"/>
              </a:clrFrom>
              <a:clrTo>
                <a:srgbClr val="FFFFFF">
                  <a:alpha val="0"/>
                </a:srgbClr>
              </a:clrTo>
            </a:clrChange>
            <a:alphaModFix/>
          </a:blip>
          <a:srcRect r="66028"/>
          <a:stretch/>
        </p:blipFill>
        <p:spPr>
          <a:xfrm>
            <a:off x="2853487" y="1038747"/>
            <a:ext cx="6485026" cy="4780505"/>
          </a:xfrm>
          <a:prstGeom prst="rect">
            <a:avLst/>
          </a:prstGeom>
          <a:noFill/>
          <a:ln>
            <a:noFill/>
          </a:ln>
        </p:spPr>
      </p:pic>
    </p:spTree>
    <p:extLst>
      <p:ext uri="{BB962C8B-B14F-4D97-AF65-F5344CB8AC3E}">
        <p14:creationId xmlns:p14="http://schemas.microsoft.com/office/powerpoint/2010/main" val="3131278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075357" y="3571261"/>
            <a:ext cx="4380479"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الفقرات البسيطة</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985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19200" y="3085475"/>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قراءة الفقرات البسيطة</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314326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يرحب الميسر بالمتعلمين (صباح الخير – مرحبا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بالنتائج المنتظرة من النشاط: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«سيساعدكم هذا النشاط على الاستعداد لقراءة فقرات بسيطة.»</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يكتب الميسر فقرة بسيطة مشكولة على السبورة بخط واضح أو يعرضها بواسطة جهاز العرض. </a:t>
            </a:r>
          </a:p>
        </p:txBody>
      </p:sp>
      <p:sp>
        <p:nvSpPr>
          <p:cNvPr id="993" name="Google Shape;993;p66"/>
          <p:cNvSpPr txBox="1"/>
          <p:nvPr/>
        </p:nvSpPr>
        <p:spPr>
          <a:xfrm>
            <a:off x="261329" y="1512546"/>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قراءة الفقرات البسيطة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341686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520438" y="1373717"/>
            <a:ext cx="1115112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100000"/>
              </a:lnSpc>
              <a:spcBef>
                <a:spcPts val="0"/>
              </a:spcBef>
              <a:spcAft>
                <a:spcPts val="0"/>
              </a:spcAft>
              <a:buClr>
                <a:prstClr val="black"/>
              </a:buClr>
              <a:buSzPts val="2800"/>
              <a:buFont typeface="Arial"/>
              <a:buNone/>
              <a:tabLst/>
              <a:defRPr/>
            </a:pP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الميسر الفقرة قراءة سليمة (سلامة النطق، الدقة...)، مع الحرص على وضع أصبعه تحت الكلمة التي يقرؤها. أثناء ذلك ينصت المتعلمون لما ينطقه الميسر وينتبهون للكلمات ولحركة الأصبع ليتدربوا على التنسيق بين اليد والعين واللسان، ويميزوا بنية كل كلمة ومكانها ونطقها؛</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endPar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المتعلمين لإبداء الرأي في قراءته (تعويد الأطفال على التعليق على طريقة القراءة السليمة)؛عبر طرح أسئلة مثل  :</a:t>
            </a:r>
          </a:p>
          <a:p>
            <a:pPr marL="1200150" marR="0" lvl="2" indent="-285750" algn="just" defTabSz="914400" rtl="1" eaLnBrk="1" fontAlgn="auto" latinLnBrk="0" hangingPunct="1">
              <a:lnSpc>
                <a:spcPct val="107000"/>
              </a:lnSpc>
              <a:spcBef>
                <a:spcPts val="0"/>
              </a:spcBef>
              <a:spcAft>
                <a:spcPts val="0"/>
              </a:spcAft>
              <a:buClr>
                <a:srgbClr val="000000"/>
              </a:buClr>
              <a:buSzPts val="2000"/>
              <a:buFont typeface="Wingdings" panose="05000000000000000000" pitchFamily="2" charset="2"/>
              <a:buChar char="v"/>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كيف كانت قراءتي؟ </a:t>
            </a:r>
          </a:p>
          <a:p>
            <a:pPr marL="1200150" marR="0" lvl="2" indent="-285750" algn="just" defTabSz="914400" rtl="1" eaLnBrk="1" fontAlgn="auto" latinLnBrk="0" hangingPunct="1">
              <a:lnSpc>
                <a:spcPct val="107000"/>
              </a:lnSpc>
              <a:spcBef>
                <a:spcPts val="0"/>
              </a:spcBef>
              <a:spcAft>
                <a:spcPts val="0"/>
              </a:spcAft>
              <a:buClr>
                <a:srgbClr val="000000"/>
              </a:buClr>
              <a:buSzPts val="2000"/>
              <a:buFont typeface="Wingdings" panose="05000000000000000000" pitchFamily="2" charset="2"/>
              <a:buChar char="v"/>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هل كان صوتي واضحا؟  </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يعطي المتعلمون ملاحظات حول قراءة الميسر مثل: "كان صوتك مسموعا / واضحًا، كنت تقرأ باسترسال، وكنت تضع الأصبع تحت الكلمات التي تقرؤها"؛</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يشرح الميسر أهمية وضوح الصوت ووضع الأصبع تحت الكلمات والقراءة باسترسال؛</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يقرأ الفقرة مرة ثانية؛ هذه المرة يتابع المتعلمون على الكتيبات المفتوحة؛</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يطلب من جميع التلاميذ تتبع قراءته على كراساتهم بوضع الأصبع على كل كلمة يقرأها؛</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يمكن نمذجة قراءة الفقرة خلال الحصة الأولى عدة مرات.</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Tree>
    <p:extLst>
      <p:ext uri="{BB962C8B-B14F-4D97-AF65-F5344CB8AC3E}">
        <p14:creationId xmlns:p14="http://schemas.microsoft.com/office/powerpoint/2010/main" val="70423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090144"/>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يسأل الميسر:    من يريد قراءة النص مثلي؟</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المتعلمين لقراءة النص مع التأكد من اتباع التعليمات المذكورة من قبل كل قارئ؛</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endPar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يجب أن يتأكد الميسر أثناء ذلك من أن الأطفال الآخرين يشيرون بأصابعهم إلى كل كلمة عندما يقرأ زميلهم على السبورة؛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بعد أن ينتهي المتعلم من القراءة، يطرح الميسر السؤال: كيف كانت قراءة زميلكم؟ </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endPar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يحتاج المتعلمون إلى الانتباه ويجب أن يدركوا أهمية القراءة الجهرية، وأهمية مناقشة طريقة القراءة؛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endPar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يشجع الميسر بعض التلاميذ على القراءة، حتى لو ارتكبوا أخطاء ويعمل على تهنئتهم على جهودهم ( خصوصا في "لبنة حرف")؛</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تمنح الفرصة للمتعلم إذا أخطأ للمحاولة مرة ثانية؛ ويمكن اللجوء إلى لوحة المقاطع لمساعدة المتعلم على تدارك الخطأ.  تتم الاستعانة بتلميذ آخر للمساعدة. ويتدخل الميسر للتصحيح إذا تعذر الأمر على المتعلمين.</a:t>
            </a:r>
            <a:endParaRPr kumimoji="0"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اختتام النشاط </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يشجع الميسر المتعلمين على مواصلة المحاولة لقراءة الفقرات خارج القسم</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Tree>
    <p:extLst>
      <p:ext uri="{BB962C8B-B14F-4D97-AF65-F5344CB8AC3E}">
        <p14:creationId xmlns:p14="http://schemas.microsoft.com/office/powerpoint/2010/main" val="273433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687473">
            <a:off x="10349408" y="2157543"/>
            <a:ext cx="986395" cy="2034442"/>
          </a:xfrm>
          <a:prstGeom prst="rect">
            <a:avLst/>
          </a:prstGeom>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217459" y="5994538"/>
            <a:ext cx="2091808" cy="642793"/>
          </a:xfrm>
          <a:prstGeom prst="rect">
            <a:avLst/>
          </a:prstGeom>
          <a:noFill/>
          <a:ln>
            <a:noFill/>
          </a:ln>
        </p:spPr>
      </p:pic>
      <p:pic>
        <p:nvPicPr>
          <p:cNvPr id="3" name="Picture 2">
            <a:extLst>
              <a:ext uri="{FF2B5EF4-FFF2-40B4-BE49-F238E27FC236}">
                <a16:creationId xmlns:a16="http://schemas.microsoft.com/office/drawing/2014/main" id="{FF6A52AD-E6C9-8C65-E032-43D288C6062E}"/>
              </a:ext>
            </a:extLst>
          </p:cNvPr>
          <p:cNvPicPr>
            <a:picLocks noChangeAspect="1"/>
          </p:cNvPicPr>
          <p:nvPr/>
        </p:nvPicPr>
        <p:blipFill>
          <a:blip r:embed="rId5">
            <a:alphaModFix amt="73000"/>
          </a:blip>
          <a:stretch>
            <a:fillRect/>
          </a:stretch>
        </p:blipFill>
        <p:spPr>
          <a:xfrm>
            <a:off x="-236961" y="1650670"/>
            <a:ext cx="4344985" cy="5307392"/>
          </a:xfrm>
          <a:prstGeom prst="rect">
            <a:avLst/>
          </a:prstGeom>
        </p:spPr>
      </p:pic>
      <p:sp>
        <p:nvSpPr>
          <p:cNvPr id="5" name="TextBox 4">
            <a:extLst>
              <a:ext uri="{FF2B5EF4-FFF2-40B4-BE49-F238E27FC236}">
                <a16:creationId xmlns:a16="http://schemas.microsoft.com/office/drawing/2014/main" id="{2AD0B095-2AA9-7C36-86E9-8D8396392A76}"/>
              </a:ext>
            </a:extLst>
          </p:cNvPr>
          <p:cNvSpPr txBox="1"/>
          <p:nvPr/>
        </p:nvSpPr>
        <p:spPr>
          <a:xfrm>
            <a:off x="3724339" y="2683751"/>
            <a:ext cx="8719277"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3. نمذجة الأنشطة الرئيسة للبنة</a:t>
            </a:r>
            <a:r>
              <a:rPr kumimoji="0" lang="ar-MA" sz="6600" b="1" i="0" u="none" strike="noStrike" kern="1200" cap="none" spc="0" normalizeH="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 حرف</a:t>
            </a:r>
            <a:r>
              <a:rPr kumimoji="0" lang="ar-MA" sz="6600" b="1" i="0" u="none" strike="noStrike" kern="1200" cap="none" spc="0" normalizeH="0" baseline="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 </a:t>
            </a:r>
            <a:endParaRPr kumimoji="0" lang="fr-FR" sz="88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spTree>
    <p:extLst>
      <p:ext uri="{BB962C8B-B14F-4D97-AF65-F5344CB8AC3E}">
        <p14:creationId xmlns:p14="http://schemas.microsoft.com/office/powerpoint/2010/main" val="5661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930371" y="1600424"/>
            <a:ext cx="1908579" cy="4352417"/>
          </a:xfrm>
          <a:prstGeom prst="rect">
            <a:avLst/>
          </a:prstGeom>
        </p:spPr>
      </p:pic>
      <p:sp>
        <p:nvSpPr>
          <p:cNvPr id="921" name="Google Shape;921;p61"/>
          <p:cNvSpPr/>
          <p:nvPr/>
        </p:nvSpPr>
        <p:spPr>
          <a:xfrm>
            <a:off x="5562396" y="2236740"/>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قراءة لوحة المقاطع</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2" name="Google Shape;1665;p124">
            <a:extLst>
              <a:ext uri="{FF2B5EF4-FFF2-40B4-BE49-F238E27FC236}">
                <a16:creationId xmlns:a16="http://schemas.microsoft.com/office/drawing/2014/main" id="{0322732A-F9B6-9A3F-9F17-5C7FD438CC6D}"/>
              </a:ext>
            </a:extLst>
          </p:cNvPr>
          <p:cNvPicPr preferRelativeResize="0"/>
          <p:nvPr/>
        </p:nvPicPr>
        <p:blipFill rotWithShape="1">
          <a:blip r:embed="rId5">
            <a:clrChange>
              <a:clrFrom>
                <a:srgbClr val="FFFFFF"/>
              </a:clrFrom>
              <a:clrTo>
                <a:srgbClr val="FFFFFF">
                  <a:alpha val="0"/>
                </a:srgbClr>
              </a:clrTo>
            </a:clrChange>
            <a:alphaModFix/>
          </a:blip>
          <a:srcRect t="8759"/>
          <a:stretch/>
        </p:blipFill>
        <p:spPr>
          <a:xfrm>
            <a:off x="284610" y="1604713"/>
            <a:ext cx="6042438" cy="4713760"/>
          </a:xfrm>
          <a:prstGeom prst="rect">
            <a:avLst/>
          </a:prstGeom>
          <a:no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2615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قرائي محوري في لبنة حرف؛ نشاط قرائي؛ تتم نمذجة قراءة لوحة الحروف والمقاطع ثم يتدرب المتعلمون يوميا على قراءة أسطر جديدة من اللوحة؛ حتى التمكن من قراءة الحروف والمقاطع بشكل سليم.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لوحة المقاطع</a:t>
            </a:r>
            <a:endParaRPr kumimoji="0" sz="20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3" name="Google Shape;1665;p124">
            <a:extLst>
              <a:ext uri="{FF2B5EF4-FFF2-40B4-BE49-F238E27FC236}">
                <a16:creationId xmlns:a16="http://schemas.microsoft.com/office/drawing/2014/main" id="{AA2751C6-87C1-413C-7A56-6F89F2F084E1}"/>
              </a:ext>
            </a:extLst>
          </p:cNvPr>
          <p:cNvPicPr preferRelativeResize="0"/>
          <p:nvPr/>
        </p:nvPicPr>
        <p:blipFill rotWithShape="1">
          <a:blip r:embed="rId4">
            <a:clrChange>
              <a:clrFrom>
                <a:srgbClr val="FFFFFF"/>
              </a:clrFrom>
              <a:clrTo>
                <a:srgbClr val="FFFFFF">
                  <a:alpha val="0"/>
                </a:srgbClr>
              </a:clrTo>
            </a:clrChange>
            <a:alphaModFix/>
          </a:blip>
          <a:srcRect t="8759"/>
          <a:stretch/>
        </p:blipFill>
        <p:spPr>
          <a:xfrm>
            <a:off x="639117" y="2244436"/>
            <a:ext cx="3267856" cy="2066718"/>
          </a:xfrm>
          <a:prstGeom prst="rect">
            <a:avLst/>
          </a:prstGeom>
          <a:no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7886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تعرف المتعلم على اسم الحرف وصوته؛</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إدراك المتعلمين الحركات القصيرة والطويلة والتنوين، بمساعدة لوحة الحروف والمقاطع؛</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تركيب كلمات : اسمه وأسماء أصدقائه وأفراد؛</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تمييز الحروف المتشابهة. </a:t>
            </a: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لوحة الحروف والمقاطع للعرض</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لوحة الحروف والمقاطع في كراسة المتعلم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لوحة المقاطع</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spTree>
    <p:extLst>
      <p:ext uri="{BB962C8B-B14F-4D97-AF65-F5344CB8AC3E}">
        <p14:creationId xmlns:p14="http://schemas.microsoft.com/office/powerpoint/2010/main" val="855288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المكون</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في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لوحة المقاطع</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417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665;p124">
            <a:extLst>
              <a:ext uri="{FF2B5EF4-FFF2-40B4-BE49-F238E27FC236}">
                <a16:creationId xmlns:a16="http://schemas.microsoft.com/office/drawing/2014/main" id="{AE54CCBE-CA11-E25B-C572-7295F2A7E3F6}"/>
              </a:ext>
            </a:extLst>
          </p:cNvPr>
          <p:cNvPicPr preferRelativeResize="0"/>
          <p:nvPr/>
        </p:nvPicPr>
        <p:blipFill rotWithShape="1">
          <a:blip r:embed="rId4">
            <a:clrChange>
              <a:clrFrom>
                <a:srgbClr val="FFFFFF"/>
              </a:clrFrom>
              <a:clrTo>
                <a:srgbClr val="FFFFFF">
                  <a:alpha val="0"/>
                </a:srgbClr>
              </a:clrTo>
            </a:clrChange>
            <a:alphaModFix/>
          </a:blip>
          <a:srcRect t="8759"/>
          <a:stretch/>
        </p:blipFill>
        <p:spPr>
          <a:xfrm>
            <a:off x="2498360" y="825224"/>
            <a:ext cx="7590019" cy="5875379"/>
          </a:xfrm>
          <a:prstGeom prst="rect">
            <a:avLst/>
          </a:prstGeom>
          <a:noFill/>
          <a:ln>
            <a:noFill/>
          </a:ln>
          <a:effectLst/>
        </p:spPr>
      </p:pic>
    </p:spTree>
    <p:extLst>
      <p:ext uri="{BB962C8B-B14F-4D97-AF65-F5344CB8AC3E}">
        <p14:creationId xmlns:p14="http://schemas.microsoft.com/office/powerpoint/2010/main" val="3797230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لوحة المقاطع</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403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lang="ar-MA" sz="5400" dirty="0">
                <a:solidFill>
                  <a:srgbClr val="1E4E79"/>
                </a:solidFill>
                <a:latin typeface="MadaniArabic-Light" pitchFamily="2" charset="-78"/>
                <a:ea typeface="Calibri"/>
                <a:cs typeface="MadaniArabic-Light" pitchFamily="2" charset="-78"/>
                <a:sym typeface="Calibri"/>
              </a:rPr>
              <a:t> </a:t>
            </a: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تقديم بطاقة لوحة المقاطع</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100886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يُحضِّر الميسر لوحة الحروف والمقاطع؛</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بالأهداف المتوخاة من النشاط، وبالنتيجة المنتظرة من المتعلمين: " تعرف الحرف رسمه وصوته ومقاطعه مع الحركات القصيرة والطويلة والتنوين؛ واستثماره في تركيب كلمات/ جمل."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تمييز الحروف المتشابهة.</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قراءة لوحة المقاطع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314181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734518" y="1373717"/>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100000"/>
              </a:lnSpc>
              <a:spcBef>
                <a:spcPts val="0"/>
              </a:spcBef>
              <a:spcAft>
                <a:spcPts val="0"/>
              </a:spcAft>
              <a:buClr>
                <a:prstClr val="black"/>
              </a:buClr>
              <a:buSzPts val="2800"/>
              <a:buFont typeface="Arial"/>
              <a:buNone/>
              <a:tabLst/>
              <a:defRPr/>
            </a:pP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يحدد الميسر مجموعة الحروف المعنية بالقراءة اليومية؛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يثير انتباه المتعلمين لأوجه التشابه والاختلاف بين الحروف المدروسة؛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الميسر لوحة الحروف والمقاطع بشكل منتظم، بحيث يتعرف المتعلم على اسم كل حرف، وكيف يبدو مع الحركات القصيرة والطويلة والتنوين؛</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أن ينصتوا إليه باهتمام، وألا يردّدوا خلفه؛</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يقرأ الميسر لوحة الحروف والمقاطع أفقيا وعموديا، صعودا وهبوطا، وبطريقة متعرجة؛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يبين الميسر للمتعلمين كيف يُكَوِّن كلمات من خلال المقاطع في لوحة الحروف والمقاطع؛</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بعض المتعلمين، إلى السبورة لقراءة الحروف والمقاطع وتركيب كلمات.</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Tree>
    <p:extLst>
      <p:ext uri="{BB962C8B-B14F-4D97-AF65-F5344CB8AC3E}">
        <p14:creationId xmlns:p14="http://schemas.microsoft.com/office/powerpoint/2010/main" val="2741703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509869"/>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المتعلمين إلى العمل في مجموعات لقراءة لوحة الحروف والمقاطع على الكراسة بنفس الطريقة؛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يطلب من المتعلمين أن يركبوا انطلاقا من لوحة الحروف والمقاطع مقاطع وكلمات تتضمن الحروف المقترحة في اليوم؛</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إلى القراءة أفقيا وعموديا، صعودا وهبوطا، وبطريقة متعرجة؛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لقراءة اللوحة على كراستهم بشكل ثنائي، مع محاولة البحث عن كلمات تم ترويجها في المعجم تتضمن الحروف المقترحة.</a:t>
            </a: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lang="ar-MA" sz="2000" u="sng" dirty="0">
                <a:solidFill>
                  <a:srgbClr val="2E75B5"/>
                </a:solidFill>
                <a:latin typeface="MadaniArabic-Light" pitchFamily="2" charset="-78"/>
                <a:ea typeface="Calibri"/>
                <a:cs typeface="MadaniArabic-Light" pitchFamily="2" charset="-78"/>
                <a:sym typeface="Calibri"/>
              </a:rPr>
              <a:t>ممارسة مستقلة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 </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يقرأ كل متعلم لوحة الحروف والمقاطع أفقيا وعموديا وبطريقة متعرجة؛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يتم توجيه المتعلمين لقراءة الحروف المقترحة، مع البحث عن كلمات تتضمنها في لوحة الحروف والمقاطع.</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lang="ar-MA" sz="2000" u="sng" dirty="0">
                <a:solidFill>
                  <a:srgbClr val="2E75B5"/>
                </a:solidFill>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إعادة الحروف التي تم تقديمها في الحصة مع الحركات القصيرة والطويلة والتنوين؛</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بعض المتعلمين إلى تركيب كلمات تتضمن الحروف المقترحة، مع تحديدها على لوحة الحروف والمقاطع.</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Tree>
    <p:extLst>
      <p:ext uri="{BB962C8B-B14F-4D97-AF65-F5344CB8AC3E}">
        <p14:creationId xmlns:p14="http://schemas.microsoft.com/office/powerpoint/2010/main" val="1492403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5146759" y="2402973"/>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خريطة الحرف</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4" name="Image 3">
            <a:extLst>
              <a:ext uri="{FF2B5EF4-FFF2-40B4-BE49-F238E27FC236}">
                <a16:creationId xmlns:a16="http://schemas.microsoft.com/office/drawing/2014/main" id="{8279CF0F-7C16-8E6B-4453-730D1AD5590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15451" y="1933177"/>
            <a:ext cx="4536644" cy="4093529"/>
          </a:xfrm>
          <a:prstGeom prst="rect">
            <a:avLst/>
          </a:prstGeom>
        </p:spPr>
      </p:pic>
    </p:spTree>
    <p:extLst>
      <p:ext uri="{BB962C8B-B14F-4D97-AF65-F5344CB8AC3E}">
        <p14:creationId xmlns:p14="http://schemas.microsoft.com/office/powerpoint/2010/main" val="343502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قرائي محوري في لبنة حرف؛ تتم نمذجته مع جماعة الفصل ثم يستثمر فرديا للتدرب على تركيب مقاطع وقراءتها.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endPar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الحرف</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6308B7D4-EEC9-AC7D-5ABF-B65364A3B30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834176" y="1776623"/>
            <a:ext cx="3034506" cy="2738112"/>
          </a:xfrm>
          <a:prstGeom prst="rect">
            <a:avLst/>
          </a:prstGeom>
        </p:spPr>
      </p:pic>
    </p:spTree>
    <p:extLst>
      <p:ext uri="{BB962C8B-B14F-4D97-AF65-F5344CB8AC3E}">
        <p14:creationId xmlns:p14="http://schemas.microsoft.com/office/powerpoint/2010/main" val="726470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إغناء الرصيد المعجمي للمتعلمين؛</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قراءة كلمات وتصنيفها حسب الحروف التي تتضمنها.</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سبورة – أقلام- دفاتر المتعلمين – كراسة المتعلمين.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الحرف</a:t>
            </a:r>
          </a:p>
        </p:txBody>
      </p:sp>
    </p:spTree>
    <p:extLst>
      <p:ext uri="{BB962C8B-B14F-4D97-AF65-F5344CB8AC3E}">
        <p14:creationId xmlns:p14="http://schemas.microsoft.com/office/powerpoint/2010/main" val="3193345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المكون</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في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الحرف</a:t>
            </a: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515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7407BDC1-8460-5965-192D-508B327D5343}"/>
              </a:ext>
            </a:extLst>
          </p:cNvPr>
          <p:cNvPicPr>
            <a:picLocks noChangeAspect="1"/>
          </p:cNvPicPr>
          <p:nvPr/>
        </p:nvPicPr>
        <p:blipFill>
          <a:blip r:embed="rId4"/>
          <a:stretch>
            <a:fillRect/>
          </a:stretch>
        </p:blipFill>
        <p:spPr>
          <a:xfrm rot="5400000">
            <a:off x="6017558" y="1163282"/>
            <a:ext cx="6831939" cy="4557498"/>
          </a:xfrm>
          <a:prstGeom prst="rect">
            <a:avLst/>
          </a:prstGeom>
        </p:spPr>
      </p:pic>
      <p:pic>
        <p:nvPicPr>
          <p:cNvPr id="6" name="Image 5">
            <a:extLst>
              <a:ext uri="{FF2B5EF4-FFF2-40B4-BE49-F238E27FC236}">
                <a16:creationId xmlns:a16="http://schemas.microsoft.com/office/drawing/2014/main" id="{CF0CA226-7504-7686-D4C3-D782D55849A5}"/>
              </a:ext>
            </a:extLst>
          </p:cNvPr>
          <p:cNvPicPr>
            <a:picLocks noChangeAspect="1"/>
          </p:cNvPicPr>
          <p:nvPr/>
        </p:nvPicPr>
        <p:blipFill>
          <a:blip r:embed="rId5"/>
          <a:stretch>
            <a:fillRect/>
          </a:stretch>
        </p:blipFill>
        <p:spPr>
          <a:xfrm rot="5400000">
            <a:off x="1995487" y="-294021"/>
            <a:ext cx="3695700" cy="4943475"/>
          </a:xfrm>
          <a:prstGeom prst="rect">
            <a:avLst/>
          </a:prstGeom>
        </p:spPr>
      </p:pic>
    </p:spTree>
    <p:extLst>
      <p:ext uri="{BB962C8B-B14F-4D97-AF65-F5344CB8AC3E}">
        <p14:creationId xmlns:p14="http://schemas.microsoft.com/office/powerpoint/2010/main" val="4130878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الحرف</a:t>
            </a: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8234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1. تقديم بطاقة خريطة الحرف</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51761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يرحب الميسر بالمتعلمين؛</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بالأهداف المتوخاة من النشاط، وبالنتيجة المنتظرة من المتعلمين: «ستتدربون على كيفية بناء كلمات وتركيب جمل وفقرات وقراءتها".</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خريطة الحرف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95622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كل متعلم أن يشارك بحرف من الحروف المقترحة في اليوم؛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يدون الميسر الحروف على بطاقات ويعلقها على السبورة؛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يختار المتعلمون حرفا من بين الحروف المقدمة؛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يجمع الأستاذ بطاقات الحروف الأخرى ليستعملها في حصص قادمة؛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يضع الميسر الحرف الذي اختاره المتعلمون في مخطط شمسي؛</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قراءة الحرف؛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يكون الميسر مقطعا من الحرف المقترح؛</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المتعلمين إلى تكوين مقاطع؛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الميسر المقاطع المكونة؛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من يرغب من المتعلمين إلى قراءة المقاطع المكونة؛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يكون الميسر كلمة انطلاقا من مقطع؛</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المتعلمين إلى تكوين كلمات أخرى، انطلاقا من المقاطع.</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Tree>
    <p:extLst>
      <p:ext uri="{BB962C8B-B14F-4D97-AF65-F5344CB8AC3E}">
        <p14:creationId xmlns:p14="http://schemas.microsoft.com/office/powerpoint/2010/main" val="1961078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509869"/>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المتعلمين القيام بنفس النشاط في مجموعات انطلاقا من مخطط شمسي لحروف مقترحة؛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تعرض كل مجموعة إنجازها ويصحح جماعيا.</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يشجع الميسر المتعلمين على تركيب كلمات جديدة. </a:t>
            </a: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مستقلة  </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القيام بنفس النشاط بشكل فردي انطلاقا من مخطط شمسي لحروف مقترحة؛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يعرض كل متعلم إنجازه ويصحح جماعيا.</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يشجع الميسر المتعلمين على تركيب كلمات جديدة.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التذكير بالحروف المقدمة ومقاطعها والكلمات التي تم تكوينها وترويجها في الحصة؛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ينقل المتعلمون حصيلة النشاط (الكلمات الجديدة، على دفاترهم).</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Tree>
    <p:extLst>
      <p:ext uri="{BB962C8B-B14F-4D97-AF65-F5344CB8AC3E}">
        <p14:creationId xmlns:p14="http://schemas.microsoft.com/office/powerpoint/2010/main" val="1388043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5125132" y="2471571"/>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lvl="0" algn="ctr" rtl="1">
              <a:lnSpc>
                <a:spcPct val="90000"/>
              </a:lnSpc>
            </a:pPr>
            <a:r>
              <a:rPr lang="ar-MA" sz="7200" dirty="0">
                <a:solidFill>
                  <a:srgbClr val="2B3568"/>
                </a:solidFill>
                <a:latin typeface="MadaniArabic-Medium" pitchFamily="2" charset="-78"/>
                <a:ea typeface="Calibri"/>
                <a:cs typeface="MadaniArabic-Medium" pitchFamily="2" charset="-78"/>
                <a:sym typeface="Calibri"/>
              </a:rPr>
              <a:t>سلسلة المقاطع </a:t>
            </a:r>
            <a:br>
              <a:rPr lang="ar-MA" sz="7200" dirty="0">
                <a:solidFill>
                  <a:srgbClr val="2B3568"/>
                </a:solidFill>
                <a:latin typeface="MadaniArabic-Medium" pitchFamily="2" charset="-78"/>
                <a:ea typeface="Calibri"/>
                <a:cs typeface="MadaniArabic-Medium" pitchFamily="2" charset="-78"/>
                <a:sym typeface="Calibri"/>
              </a:rPr>
            </a:br>
            <a:r>
              <a:rPr lang="ar-MA" sz="7200" dirty="0">
                <a:solidFill>
                  <a:srgbClr val="2B3568"/>
                </a:solidFill>
                <a:latin typeface="MadaniArabic-Medium" pitchFamily="2" charset="-78"/>
                <a:ea typeface="Calibri"/>
                <a:cs typeface="MadaniArabic-Medium" pitchFamily="2" charset="-78"/>
                <a:sym typeface="Calibri"/>
              </a:rPr>
              <a:t>بناء الكلمات</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graphicFrame>
        <p:nvGraphicFramePr>
          <p:cNvPr id="5" name="Tableau 4">
            <a:extLst>
              <a:ext uri="{FF2B5EF4-FFF2-40B4-BE49-F238E27FC236}">
                <a16:creationId xmlns:a16="http://schemas.microsoft.com/office/drawing/2014/main" id="{5FCE34C5-B240-03E1-3319-052E1B3D96E0}"/>
              </a:ext>
            </a:extLst>
          </p:cNvPr>
          <p:cNvGraphicFramePr>
            <a:graphicFrameLocks noGrp="1"/>
          </p:cNvGraphicFramePr>
          <p:nvPr>
            <p:extLst>
              <p:ext uri="{D42A27DB-BD31-4B8C-83A1-F6EECF244321}">
                <p14:modId xmlns:p14="http://schemas.microsoft.com/office/powerpoint/2010/main" val="3006266813"/>
              </p:ext>
            </p:extLst>
          </p:nvPr>
        </p:nvGraphicFramePr>
        <p:xfrm>
          <a:off x="337447" y="4283438"/>
          <a:ext cx="4787685" cy="1112520"/>
        </p:xfrm>
        <a:graphic>
          <a:graphicData uri="http://schemas.openxmlformats.org/drawingml/2006/table">
            <a:tbl>
              <a:tblPr firstRow="1" bandRow="1">
                <a:tableStyleId>{5940675A-B579-460E-94D1-54222C63F5DA}</a:tableStyleId>
              </a:tblPr>
              <a:tblGrid>
                <a:gridCol w="683955">
                  <a:extLst>
                    <a:ext uri="{9D8B030D-6E8A-4147-A177-3AD203B41FA5}">
                      <a16:colId xmlns:a16="http://schemas.microsoft.com/office/drawing/2014/main" val="427308510"/>
                    </a:ext>
                  </a:extLst>
                </a:gridCol>
                <a:gridCol w="683955">
                  <a:extLst>
                    <a:ext uri="{9D8B030D-6E8A-4147-A177-3AD203B41FA5}">
                      <a16:colId xmlns:a16="http://schemas.microsoft.com/office/drawing/2014/main" val="1964910793"/>
                    </a:ext>
                  </a:extLst>
                </a:gridCol>
                <a:gridCol w="683955">
                  <a:extLst>
                    <a:ext uri="{9D8B030D-6E8A-4147-A177-3AD203B41FA5}">
                      <a16:colId xmlns:a16="http://schemas.microsoft.com/office/drawing/2014/main" val="4277717500"/>
                    </a:ext>
                  </a:extLst>
                </a:gridCol>
                <a:gridCol w="683955">
                  <a:extLst>
                    <a:ext uri="{9D8B030D-6E8A-4147-A177-3AD203B41FA5}">
                      <a16:colId xmlns:a16="http://schemas.microsoft.com/office/drawing/2014/main" val="1565364273"/>
                    </a:ext>
                  </a:extLst>
                </a:gridCol>
                <a:gridCol w="683955">
                  <a:extLst>
                    <a:ext uri="{9D8B030D-6E8A-4147-A177-3AD203B41FA5}">
                      <a16:colId xmlns:a16="http://schemas.microsoft.com/office/drawing/2014/main" val="1075861396"/>
                    </a:ext>
                  </a:extLst>
                </a:gridCol>
                <a:gridCol w="683955">
                  <a:extLst>
                    <a:ext uri="{9D8B030D-6E8A-4147-A177-3AD203B41FA5}">
                      <a16:colId xmlns:a16="http://schemas.microsoft.com/office/drawing/2014/main" val="3566273591"/>
                    </a:ext>
                  </a:extLst>
                </a:gridCol>
                <a:gridCol w="683955">
                  <a:extLst>
                    <a:ext uri="{9D8B030D-6E8A-4147-A177-3AD203B41FA5}">
                      <a16:colId xmlns:a16="http://schemas.microsoft.com/office/drawing/2014/main" val="978170026"/>
                    </a:ext>
                  </a:extLst>
                </a:gridCol>
              </a:tblGrid>
              <a:tr h="370840">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كـ</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كاً</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كي</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كو </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كا</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كَ</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extLst>
                  <a:ext uri="{0D108BD9-81ED-4DB2-BD59-A6C34878D82A}">
                    <a16:rowId xmlns:a16="http://schemas.microsoft.com/office/drawing/2014/main" val="1513055641"/>
                  </a:ext>
                </a:extLst>
              </a:tr>
              <a:tr h="370840">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تي</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تاَ</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ةٌ</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تا</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تِ</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تُ</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تَ</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extLst>
                  <a:ext uri="{0D108BD9-81ED-4DB2-BD59-A6C34878D82A}">
                    <a16:rowId xmlns:a16="http://schemas.microsoft.com/office/drawing/2014/main" val="3448443084"/>
                  </a:ext>
                </a:extLst>
              </a:tr>
              <a:tr h="370840">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ــبٍ</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ــبــ</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بُ</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باً</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بي</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بو</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tc>
                  <a:txBody>
                    <a:bodyPr/>
                    <a:lstStyle/>
                    <a:p>
                      <a:pPr algn="ctr" rtl="1"/>
                      <a:r>
                        <a:rPr kumimoji="0" lang="ar-MA"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rPr>
                        <a:t>بـَــ</a:t>
                      </a:r>
                      <a:endParaRPr kumimoji="0" lang="fr-FR" sz="1800" b="0" i="0" u="none" strike="noStrike" kern="1200" cap="none" spc="0" normalizeH="0" baseline="0" dirty="0">
                        <a:ln>
                          <a:noFill/>
                        </a:ln>
                        <a:solidFill>
                          <a:srgbClr val="2B3568"/>
                        </a:solidFill>
                        <a:effectLst/>
                        <a:uLnTx/>
                        <a:uFillTx/>
                        <a:latin typeface="MadaniArabic-Medium" pitchFamily="2" charset="-78"/>
                        <a:ea typeface="Calibri"/>
                        <a:cs typeface="MadaniArabic-Medium" pitchFamily="2" charset="-78"/>
                      </a:endParaRPr>
                    </a:p>
                  </a:txBody>
                  <a:tcPr>
                    <a:solidFill>
                      <a:srgbClr val="F5AB73"/>
                    </a:solidFill>
                  </a:tcPr>
                </a:tc>
                <a:extLst>
                  <a:ext uri="{0D108BD9-81ED-4DB2-BD59-A6C34878D82A}">
                    <a16:rowId xmlns:a16="http://schemas.microsoft.com/office/drawing/2014/main" val="165895773"/>
                  </a:ext>
                </a:extLst>
              </a:tr>
            </a:tbl>
          </a:graphicData>
        </a:graphic>
      </p:graphicFrame>
      <p:sp>
        <p:nvSpPr>
          <p:cNvPr id="6" name="Rectangle 5">
            <a:extLst>
              <a:ext uri="{FF2B5EF4-FFF2-40B4-BE49-F238E27FC236}">
                <a16:creationId xmlns:a16="http://schemas.microsoft.com/office/drawing/2014/main" id="{20E76209-78C2-41DC-5710-CF65FFB8E814}"/>
              </a:ext>
            </a:extLst>
          </p:cNvPr>
          <p:cNvSpPr/>
          <p:nvPr/>
        </p:nvSpPr>
        <p:spPr>
          <a:xfrm>
            <a:off x="1382174" y="3362342"/>
            <a:ext cx="2698229" cy="645667"/>
          </a:xfrm>
          <a:prstGeom prst="rect">
            <a:avLst/>
          </a:prstGeom>
          <a:solidFill>
            <a:srgbClr val="F5AB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ar-MA" sz="1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كَـــــتَــــــبَ</a:t>
            </a:r>
            <a:endParaRPr lang="fr-FR" dirty="0"/>
          </a:p>
        </p:txBody>
      </p:sp>
    </p:spTree>
    <p:extLst>
      <p:ext uri="{BB962C8B-B14F-4D97-AF65-F5344CB8AC3E}">
        <p14:creationId xmlns:p14="http://schemas.microsoft.com/office/powerpoint/2010/main" val="423204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كتابي في خدمة القراءة. تتم نمذجته مع جماعة الفصل ثم يستثمر فرديا لتركيب كلمات والتدرب على قراءتها.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سلسلة المقاطع </a:t>
            </a:r>
            <a:b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b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بناء الكلمات</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B791AFE6-8C12-F86A-8A4A-7A3A199B9F11}"/>
              </a:ext>
            </a:extLst>
          </p:cNvPr>
          <p:cNvPicPr>
            <a:picLocks noChangeAspect="1"/>
          </p:cNvPicPr>
          <p:nvPr/>
        </p:nvPicPr>
        <p:blipFill>
          <a:blip r:embed="rId4"/>
          <a:stretch>
            <a:fillRect/>
          </a:stretch>
        </p:blipFill>
        <p:spPr>
          <a:xfrm>
            <a:off x="868357" y="3445051"/>
            <a:ext cx="3238952" cy="1514686"/>
          </a:xfrm>
          <a:prstGeom prst="rect">
            <a:avLst/>
          </a:prstGeom>
        </p:spPr>
      </p:pic>
    </p:spTree>
    <p:extLst>
      <p:ext uri="{BB962C8B-B14F-4D97-AF65-F5344CB8AC3E}">
        <p14:creationId xmlns:p14="http://schemas.microsoft.com/office/powerpoint/2010/main" val="2333873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515542" y="3963224"/>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كتابي في خدمة القراءة. تتم نمذجته مع جماعة الفصل ثم يستثمر فرديا لتركيب كلمات والتدرب على قراءتها. </a:t>
            </a:r>
          </a:p>
        </p:txBody>
      </p:sp>
      <p:sp>
        <p:nvSpPr>
          <p:cNvPr id="950" name="Google Shape;950;p62"/>
          <p:cNvSpPr txBox="1"/>
          <p:nvPr/>
        </p:nvSpPr>
        <p:spPr>
          <a:xfrm>
            <a:off x="625461" y="1969217"/>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كتابي في خدمة القراءة. تتم نمذجته مع جماعة الفصل ثم يستثمر فرديا لتركيب كلمات والتدرب على قراءتها.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سلسلة المقاطع </a:t>
            </a:r>
            <a:b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b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بناء الكلمات</a:t>
            </a:r>
          </a:p>
        </p:txBody>
      </p:sp>
    </p:spTree>
    <p:extLst>
      <p:ext uri="{BB962C8B-B14F-4D97-AF65-F5344CB8AC3E}">
        <p14:creationId xmlns:p14="http://schemas.microsoft.com/office/powerpoint/2010/main" val="1502775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lang="ar-MA" sz="3200" dirty="0">
                <a:solidFill>
                  <a:srgbClr val="2B3568"/>
                </a:solidFill>
                <a:latin typeface="29LT Bukra Regular" pitchFamily="34" charset="-78"/>
                <a:cs typeface="29LT Bukra Regular" pitchFamily="34" charset="-78"/>
                <a:sym typeface="Calibri"/>
              </a:rPr>
              <a:t>المكون</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في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سلسلة</a:t>
            </a: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 المقاطع </a:t>
            </a:r>
            <a:b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b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بناء الكلمات</a:t>
            </a: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166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سلسلة المقاطع </a:t>
            </a:r>
            <a:br>
              <a:rPr kumimoji="0" lang="ar-MA" sz="60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br>
            <a:r>
              <a:rPr kumimoji="0" lang="ar-MA" sz="60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بناء الكلمات</a:t>
            </a: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2630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429562" y="3143027"/>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rtl="1">
              <a:buClr>
                <a:srgbClr val="1E4E79"/>
              </a:buClr>
              <a:buSzPts val="4800"/>
            </a:pPr>
            <a:r>
              <a:rPr kumimoji="0" lang="ar-MA" sz="4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تقديم بطاقة </a:t>
            </a:r>
            <a:r>
              <a:rPr lang="ar-MA" sz="4400" b="1" dirty="0">
                <a:solidFill>
                  <a:srgbClr val="1E4E79"/>
                </a:solidFill>
                <a:latin typeface="29LT Bukra Regular" pitchFamily="34" charset="-78"/>
                <a:ea typeface="Calibri"/>
                <a:cs typeface="29LT Bukra Regular" pitchFamily="34" charset="-78"/>
                <a:sym typeface="Calibri"/>
              </a:rPr>
              <a:t>سلسلة المقاطع </a:t>
            </a:r>
            <a:br>
              <a:rPr lang="ar-MA" sz="4400" b="1" dirty="0">
                <a:solidFill>
                  <a:srgbClr val="1E4E79"/>
                </a:solidFill>
                <a:latin typeface="29LT Bukra Regular" pitchFamily="34" charset="-78"/>
                <a:ea typeface="Calibri"/>
                <a:cs typeface="29LT Bukra Regular" pitchFamily="34" charset="-78"/>
                <a:sym typeface="Calibri"/>
              </a:rPr>
            </a:br>
            <a:r>
              <a:rPr lang="ar-MA" sz="4400" b="1" dirty="0">
                <a:solidFill>
                  <a:srgbClr val="1E4E79"/>
                </a:solidFill>
                <a:latin typeface="29LT Bukra Regular" pitchFamily="34" charset="-78"/>
                <a:ea typeface="Calibri"/>
                <a:cs typeface="29LT Bukra Regular" pitchFamily="34" charset="-78"/>
                <a:sym typeface="Calibri"/>
              </a:rPr>
              <a:t>بناء الكلمات</a:t>
            </a:r>
          </a:p>
        </p:txBody>
      </p:sp>
    </p:spTree>
    <p:extLst>
      <p:ext uri="{BB962C8B-B14F-4D97-AF65-F5344CB8AC3E}">
        <p14:creationId xmlns:p14="http://schemas.microsoft.com/office/powerpoint/2010/main" val="13212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919292" y="1657504"/>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يحضر الميسر أدوات العمل؛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بالنتيجة المنتظرة من النشاط :  " سيساعدكم هذا النشاط على بناء كلمات وقراءتها بشكل سليم."</a:t>
            </a:r>
          </a:p>
        </p:txBody>
      </p:sp>
      <p:sp>
        <p:nvSpPr>
          <p:cNvPr id="993" name="Google Shape;993;p66"/>
          <p:cNvSpPr txBox="1"/>
          <p:nvPr/>
        </p:nvSpPr>
        <p:spPr>
          <a:xfrm>
            <a:off x="201368" y="1657504"/>
            <a:ext cx="12192000" cy="636874"/>
          </a:xfrm>
          <a:prstGeom prst="rect">
            <a:avLst/>
          </a:prstGeom>
          <a:noFill/>
          <a:ln>
            <a:noFill/>
          </a:ln>
        </p:spPr>
        <p:txBody>
          <a:bodyPr spcFirstLastPara="1" wrap="square" lIns="68550" tIns="34275" rIns="68550" bIns="34275" anchor="b" anchorCtr="0">
            <a:noAutofit/>
          </a:bodyPr>
          <a:lstStyle/>
          <a:p>
            <a:pPr lvl="0" algn="ctr" rtl="1">
              <a:lnSpc>
                <a:spcPct val="90000"/>
              </a:lnSpc>
              <a:buClr>
                <a:srgbClr val="FFFFFF"/>
              </a:buClr>
              <a:buSzPts val="3600"/>
            </a:pPr>
            <a:r>
              <a:rPr lang="ar-MA" sz="3600" b="1" dirty="0">
                <a:solidFill>
                  <a:srgbClr val="2B3568"/>
                </a:solidFill>
                <a:latin typeface="MadaniArabic-Medium" pitchFamily="2" charset="-78"/>
                <a:ea typeface="Calibri"/>
                <a:cs typeface="MadaniArabic-Medium" pitchFamily="2" charset="-78"/>
                <a:sym typeface="Calibri"/>
              </a:rPr>
              <a:t>سلسلة المقاطع - بناء الكلمات - </a:t>
            </a: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311477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يكتب الميسر كلمة بسيطة (مستقاة من المعجم المروج)  على السبورة. على سبيل المثال: "كتب"؛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يكتب الميسر الكلمة المختارة مفككة إلى حروف. مثل:  ك- ت- 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يقرأ المتعلمون الحروف المكونة للكلمة؛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يكتب الميسر كل حرف من حروف الكلمة مع الحركات القصيرة ومع السكون؛</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كَ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كُ</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كِ</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كْ</a:t>
            </a:r>
            <a:endPar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تُ</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تِ</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تْ</a:t>
            </a:r>
            <a:endPar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بَ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بُ</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بِ</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بْ</a:t>
            </a:r>
            <a:endPar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المتعلمون الحروف مع الحركات؛</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من بعض المتعلمين قراءة المقاطع؛</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يكوِّن المُيسر كلمات مستعملا المقاطع؛</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من بعض المتعلمين تكوين كلمات انطلاقا من المقاطع المعروضة.</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cxnSp>
        <p:nvCxnSpPr>
          <p:cNvPr id="2" name="Google Shape;1869;p142">
            <a:extLst>
              <a:ext uri="{FF2B5EF4-FFF2-40B4-BE49-F238E27FC236}">
                <a16:creationId xmlns:a16="http://schemas.microsoft.com/office/drawing/2014/main" id="{CC74976B-478C-9E83-E7B1-3DC47A525A31}"/>
              </a:ext>
            </a:extLst>
          </p:cNvPr>
          <p:cNvCxnSpPr/>
          <p:nvPr/>
        </p:nvCxnSpPr>
        <p:spPr>
          <a:xfrm rot="10800000">
            <a:off x="5216154" y="3741452"/>
            <a:ext cx="1009650" cy="0"/>
          </a:xfrm>
          <a:prstGeom prst="straightConnector1">
            <a:avLst/>
          </a:prstGeom>
          <a:noFill/>
          <a:ln w="9525" cap="flat" cmpd="sng">
            <a:solidFill>
              <a:schemeClr val="dk1"/>
            </a:solidFill>
            <a:prstDash val="solid"/>
            <a:miter lim="800000"/>
            <a:headEnd type="none" w="sm" len="sm"/>
            <a:tailEnd type="triangle" w="med" len="med"/>
          </a:ln>
        </p:spPr>
      </p:cxnSp>
      <p:pic>
        <p:nvPicPr>
          <p:cNvPr id="4" name="Google Shape;1870;p142">
            <a:extLst>
              <a:ext uri="{FF2B5EF4-FFF2-40B4-BE49-F238E27FC236}">
                <a16:creationId xmlns:a16="http://schemas.microsoft.com/office/drawing/2014/main" id="{03B3F718-D254-9FFC-1CAE-AB9A51ECB886}"/>
              </a:ext>
            </a:extLst>
          </p:cNvPr>
          <p:cNvPicPr preferRelativeResize="0"/>
          <p:nvPr/>
        </p:nvPicPr>
        <p:blipFill rotWithShape="1">
          <a:blip r:embed="rId5">
            <a:alphaModFix/>
          </a:blip>
          <a:srcRect/>
          <a:stretch/>
        </p:blipFill>
        <p:spPr>
          <a:xfrm>
            <a:off x="5178697" y="4133809"/>
            <a:ext cx="1097375" cy="164606"/>
          </a:xfrm>
          <a:prstGeom prst="rect">
            <a:avLst/>
          </a:prstGeom>
          <a:noFill/>
          <a:ln>
            <a:noFill/>
          </a:ln>
        </p:spPr>
      </p:pic>
      <p:pic>
        <p:nvPicPr>
          <p:cNvPr id="5" name="Google Shape;1871;p142">
            <a:extLst>
              <a:ext uri="{FF2B5EF4-FFF2-40B4-BE49-F238E27FC236}">
                <a16:creationId xmlns:a16="http://schemas.microsoft.com/office/drawing/2014/main" id="{115AF00B-1111-99D4-4E36-200BEF75AFCB}"/>
              </a:ext>
            </a:extLst>
          </p:cNvPr>
          <p:cNvPicPr preferRelativeResize="0"/>
          <p:nvPr/>
        </p:nvPicPr>
        <p:blipFill rotWithShape="1">
          <a:blip r:embed="rId5">
            <a:alphaModFix/>
          </a:blip>
          <a:srcRect/>
          <a:stretch/>
        </p:blipFill>
        <p:spPr>
          <a:xfrm>
            <a:off x="5178697" y="4570198"/>
            <a:ext cx="1097375" cy="164606"/>
          </a:xfrm>
          <a:prstGeom prst="rect">
            <a:avLst/>
          </a:prstGeom>
          <a:noFill/>
          <a:ln>
            <a:noFill/>
          </a:ln>
        </p:spPr>
      </p:pic>
      <p:pic>
        <p:nvPicPr>
          <p:cNvPr id="9" name="Image 8">
            <a:extLst>
              <a:ext uri="{FF2B5EF4-FFF2-40B4-BE49-F238E27FC236}">
                <a16:creationId xmlns:a16="http://schemas.microsoft.com/office/drawing/2014/main" id="{F573829D-20AA-247B-82A5-D327B91C576D}"/>
              </a:ext>
            </a:extLst>
          </p:cNvPr>
          <p:cNvPicPr>
            <a:picLocks noChangeAspect="1"/>
          </p:cNvPicPr>
          <p:nvPr/>
        </p:nvPicPr>
        <p:blipFill>
          <a:blip r:embed="rId6"/>
          <a:stretch>
            <a:fillRect/>
          </a:stretch>
        </p:blipFill>
        <p:spPr>
          <a:xfrm>
            <a:off x="718455" y="3368012"/>
            <a:ext cx="3733623" cy="1746017"/>
          </a:xfrm>
          <a:prstGeom prst="rect">
            <a:avLst/>
          </a:prstGeom>
        </p:spPr>
      </p:pic>
    </p:spTree>
    <p:extLst>
      <p:ext uri="{BB962C8B-B14F-4D97-AF65-F5344CB8AC3E}">
        <p14:creationId xmlns:p14="http://schemas.microsoft.com/office/powerpoint/2010/main" val="3481635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285022"/>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يوزع الميسر المتعلمين إلى مجموعات، تحاول كل مجموعة تكوين أكبر عدد من الكلمات باستعمال المقاطع السابقة؛ </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يسمح للمجموعة بإضافة مقاطع جديدة لبناء كلمات؛</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تفوز المجموعة التي تمكنت من تكوين أكبر عدد من الكلمات.</a:t>
            </a: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مستقلة  </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العمل بشكل فردي لتكوين كلمات انطلاقا من مقاطع.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يعرض كل متعلم إنجازه ويصحح جماعيا.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بعض المتعلمين لكتابة الكلمات التي قاموا بتكوينها انطلاقا من المقاطع على السبورة؛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يكتب الميسر أكبر قدر من الكلمات التي تم تركيبها؛</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يتناوب المتعلمون على قراءتها على السبورة مع الانتباه إلى وضع الأصبع تحت حروف الكلمات التي تتم قراءتها. </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
        <p:nvSpPr>
          <p:cNvPr id="2" name="Google Shape;1885;p143">
            <a:extLst>
              <a:ext uri="{FF2B5EF4-FFF2-40B4-BE49-F238E27FC236}">
                <a16:creationId xmlns:a16="http://schemas.microsoft.com/office/drawing/2014/main" id="{57695E73-8B4B-1CB2-A903-5C6A6DF73AC5}"/>
              </a:ext>
            </a:extLst>
          </p:cNvPr>
          <p:cNvSpPr txBox="1"/>
          <p:nvPr/>
        </p:nvSpPr>
        <p:spPr>
          <a:xfrm>
            <a:off x="209863" y="6346961"/>
            <a:ext cx="11399108" cy="286192"/>
          </a:xfrm>
          <a:prstGeom prst="rect">
            <a:avLst/>
          </a:prstGeom>
          <a:noFill/>
          <a:ln>
            <a:noFill/>
          </a:ln>
        </p:spPr>
        <p:txBody>
          <a:bodyPr spcFirstLastPara="1" wrap="square" lIns="91425" tIns="45700" rIns="91425" bIns="45700" anchor="t" anchorCtr="0">
            <a:spAutoFit/>
          </a:bodyPr>
          <a:lstStyle/>
          <a:p>
            <a:pPr marL="0" marR="0" lvl="0" indent="0" algn="r" rtl="1">
              <a:lnSpc>
                <a:spcPct val="90000"/>
              </a:lnSpc>
              <a:spcBef>
                <a:spcPts val="0"/>
              </a:spcBef>
              <a:spcAft>
                <a:spcPts val="0"/>
              </a:spcAft>
              <a:buClr>
                <a:srgbClr val="00B050"/>
              </a:buClr>
              <a:buSzPts val="2000"/>
              <a:buFont typeface="Gill Sans"/>
              <a:buNone/>
            </a:pPr>
            <a:r>
              <a:rPr lang="ar-MA" sz="1400" dirty="0">
                <a:solidFill>
                  <a:srgbClr val="2E75B5"/>
                </a:solidFill>
                <a:latin typeface="MadaniArabic-Light" pitchFamily="2" charset="-78"/>
                <a:ea typeface="Calibri"/>
                <a:cs typeface="MadaniArabic-Light" pitchFamily="2" charset="-78"/>
                <a:sym typeface="Gill Sans"/>
              </a:rPr>
              <a:t>ملاحظة : يتم  استثمار هذا النشاط مع متعلمي لبنة "كلمة" لبناء كلمات جديدة ذات معنى انطلاقا من الكلمات التي  تم ترويجها في المعجم.  </a:t>
            </a:r>
            <a:endParaRPr sz="1400" dirty="0">
              <a:solidFill>
                <a:srgbClr val="2E75B5"/>
              </a:solidFill>
              <a:latin typeface="MadaniArabic-Light" pitchFamily="2" charset="-78"/>
              <a:ea typeface="Calibri"/>
              <a:cs typeface="MadaniArabic-Light" pitchFamily="2" charset="-78"/>
              <a:sym typeface="Gill Sans"/>
            </a:endParaRPr>
          </a:p>
        </p:txBody>
      </p:sp>
    </p:spTree>
    <p:extLst>
      <p:ext uri="{BB962C8B-B14F-4D97-AF65-F5344CB8AC3E}">
        <p14:creationId xmlns:p14="http://schemas.microsoft.com/office/powerpoint/2010/main" val="590341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D0B095-2AA9-7C36-86E9-8D8396392A76}"/>
              </a:ext>
            </a:extLst>
          </p:cNvPr>
          <p:cNvSpPr txBox="1"/>
          <p:nvPr/>
        </p:nvSpPr>
        <p:spPr>
          <a:xfrm>
            <a:off x="492973" y="2693297"/>
            <a:ext cx="11944295"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4. نمذجة</a:t>
            </a:r>
            <a:r>
              <a:rPr kumimoji="0" lang="ar-MA" sz="7200" b="0" i="0" u="none" strike="noStrike" kern="1200" cap="none" spc="0" normalizeH="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 الألعاب</a:t>
            </a:r>
            <a:endParaRPr kumimoji="0" lang="fr-FR" sz="48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977710">
            <a:off x="10872626" y="5231373"/>
            <a:ext cx="645295" cy="1330922"/>
          </a:xfrm>
          <a:prstGeom prst="rect">
            <a:avLst/>
          </a:prstGeom>
        </p:spPr>
      </p:pic>
      <p:pic>
        <p:nvPicPr>
          <p:cNvPr id="7" name="Picture 6">
            <a:extLst>
              <a:ext uri="{FF2B5EF4-FFF2-40B4-BE49-F238E27FC236}">
                <a16:creationId xmlns:a16="http://schemas.microsoft.com/office/drawing/2014/main" id="{894AA0E4-62D8-01A0-B707-1D33C6726DD4}"/>
              </a:ext>
            </a:extLst>
          </p:cNvPr>
          <p:cNvPicPr>
            <a:picLocks noChangeAspect="1"/>
          </p:cNvPicPr>
          <p:nvPr/>
        </p:nvPicPr>
        <p:blipFill>
          <a:blip r:embed="rId3"/>
          <a:stretch>
            <a:fillRect/>
          </a:stretch>
        </p:blipFill>
        <p:spPr>
          <a:xfrm rot="18145867">
            <a:off x="653734" y="4593552"/>
            <a:ext cx="904706" cy="1865956"/>
          </a:xfrm>
          <a:prstGeom prst="rect">
            <a:avLst/>
          </a:prstGeom>
          <a:noFill/>
          <a:ln>
            <a:noFill/>
          </a:ln>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050094" y="5896834"/>
            <a:ext cx="2091808" cy="642793"/>
          </a:xfrm>
          <a:prstGeom prst="rect">
            <a:avLst/>
          </a:prstGeom>
          <a:noFill/>
          <a:ln>
            <a:noFill/>
          </a:ln>
        </p:spPr>
      </p:pic>
    </p:spTree>
    <p:extLst>
      <p:ext uri="{BB962C8B-B14F-4D97-AF65-F5344CB8AC3E}">
        <p14:creationId xmlns:p14="http://schemas.microsoft.com/office/powerpoint/2010/main" val="103073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731693">
            <a:off x="5826769" y="1588136"/>
            <a:ext cx="1908579" cy="4352417"/>
          </a:xfrm>
          <a:prstGeom prst="rect">
            <a:avLst/>
          </a:prstGeom>
        </p:spPr>
      </p:pic>
      <p:sp>
        <p:nvSpPr>
          <p:cNvPr id="2" name="Google Shape;1162;p101">
            <a:extLst>
              <a:ext uri="{FF2B5EF4-FFF2-40B4-BE49-F238E27FC236}">
                <a16:creationId xmlns:a16="http://schemas.microsoft.com/office/drawing/2014/main" id="{050EBE14-7184-4440-20B6-88731CD90CB0}"/>
              </a:ext>
            </a:extLst>
          </p:cNvPr>
          <p:cNvSpPr txBox="1">
            <a:spLocks/>
          </p:cNvSpPr>
          <p:nvPr/>
        </p:nvSpPr>
        <p:spPr>
          <a:xfrm>
            <a:off x="4328029" y="2923489"/>
            <a:ext cx="4232333" cy="168170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44546A"/>
              </a:buClr>
              <a:buSzPts val="10300"/>
              <a:buFont typeface="Calibri"/>
              <a:buNone/>
              <a:tabLst/>
              <a:defRPr/>
            </a:pPr>
            <a:r>
              <a:rPr kumimoji="0" lang="ar-MA" sz="14900" b="0" i="0" u="none" strike="noStrike" kern="0" cap="none" spc="0" normalizeH="0" baseline="0" noProof="0" dirty="0">
                <a:ln>
                  <a:noFill/>
                </a:ln>
                <a:solidFill>
                  <a:srgbClr val="44546A"/>
                </a:solidFill>
                <a:effectLst/>
                <a:uLnTx/>
                <a:uFillTx/>
                <a:latin typeface="Calibri"/>
                <a:ea typeface="Calibri"/>
                <a:cs typeface="Calibri"/>
                <a:sym typeface="Calibri"/>
              </a:rPr>
              <a:t> </a:t>
            </a:r>
            <a:r>
              <a:rPr lang="ar-MA" sz="8800" dirty="0">
                <a:solidFill>
                  <a:srgbClr val="2B3568"/>
                </a:solidFill>
                <a:latin typeface="MadaniArabic-Medium" pitchFamily="2" charset="-78"/>
                <a:cs typeface="MadaniArabic-Medium" pitchFamily="2" charset="-78"/>
              </a:rPr>
              <a:t>الألعاب</a:t>
            </a:r>
          </a:p>
        </p:txBody>
      </p:sp>
      <p:pic>
        <p:nvPicPr>
          <p:cNvPr id="8" name="Google Shape;1165;p101" descr="Une image contenant plancher, intérieur&#10;&#10;Description générée automatiquement">
            <a:extLst>
              <a:ext uri="{FF2B5EF4-FFF2-40B4-BE49-F238E27FC236}">
                <a16:creationId xmlns:a16="http://schemas.microsoft.com/office/drawing/2014/main" id="{D029CFBA-5BC7-3482-E3B8-ACE9E7A7CBB2}"/>
              </a:ext>
            </a:extLst>
          </p:cNvPr>
          <p:cNvPicPr preferRelativeResize="0"/>
          <p:nvPr/>
        </p:nvPicPr>
        <p:blipFill rotWithShape="1">
          <a:blip r:embed="rId5">
            <a:alphaModFix/>
          </a:blip>
          <a:srcRect t="23989" r="22965" b="20191"/>
          <a:stretch/>
        </p:blipFill>
        <p:spPr>
          <a:xfrm>
            <a:off x="9234088" y="860825"/>
            <a:ext cx="2957912" cy="2530020"/>
          </a:xfrm>
          <a:custGeom>
            <a:avLst/>
            <a:gdLst/>
            <a:ahLst/>
            <a:cxnLst/>
            <a:rect l="l" t="t" r="r" b="b"/>
            <a:pathLst>
              <a:path w="4060358" h="3613359" extrusionOk="0">
                <a:moveTo>
                  <a:pt x="297325" y="0"/>
                </a:moveTo>
                <a:lnTo>
                  <a:pt x="4060358" y="0"/>
                </a:lnTo>
                <a:lnTo>
                  <a:pt x="4060358" y="2985163"/>
                </a:lnTo>
                <a:lnTo>
                  <a:pt x="4053581" y="2986912"/>
                </a:lnTo>
                <a:lnTo>
                  <a:pt x="4007741" y="2999136"/>
                </a:lnTo>
                <a:lnTo>
                  <a:pt x="3961906" y="3012890"/>
                </a:lnTo>
                <a:lnTo>
                  <a:pt x="3917596" y="3028168"/>
                </a:lnTo>
                <a:lnTo>
                  <a:pt x="3876343" y="3046504"/>
                </a:lnTo>
                <a:lnTo>
                  <a:pt x="3838144" y="3067894"/>
                </a:lnTo>
                <a:lnTo>
                  <a:pt x="3804530" y="3095396"/>
                </a:lnTo>
                <a:lnTo>
                  <a:pt x="3769387" y="3125955"/>
                </a:lnTo>
                <a:lnTo>
                  <a:pt x="3738828" y="3161096"/>
                </a:lnTo>
                <a:lnTo>
                  <a:pt x="3709798" y="3197767"/>
                </a:lnTo>
                <a:lnTo>
                  <a:pt x="3680766" y="3235963"/>
                </a:lnTo>
                <a:lnTo>
                  <a:pt x="3651737" y="3274161"/>
                </a:lnTo>
                <a:lnTo>
                  <a:pt x="3622708" y="3310832"/>
                </a:lnTo>
                <a:lnTo>
                  <a:pt x="3590619" y="3345973"/>
                </a:lnTo>
                <a:lnTo>
                  <a:pt x="3558532" y="3376533"/>
                </a:lnTo>
                <a:lnTo>
                  <a:pt x="3521864" y="3402507"/>
                </a:lnTo>
                <a:lnTo>
                  <a:pt x="3483666" y="3422370"/>
                </a:lnTo>
                <a:lnTo>
                  <a:pt x="3437828" y="3436121"/>
                </a:lnTo>
                <a:lnTo>
                  <a:pt x="3390460" y="3442233"/>
                </a:lnTo>
                <a:lnTo>
                  <a:pt x="3341568" y="3443760"/>
                </a:lnTo>
                <a:lnTo>
                  <a:pt x="3289619" y="3439178"/>
                </a:lnTo>
                <a:lnTo>
                  <a:pt x="3237670" y="3433066"/>
                </a:lnTo>
                <a:lnTo>
                  <a:pt x="3185720" y="3425425"/>
                </a:lnTo>
                <a:lnTo>
                  <a:pt x="3133771" y="3419315"/>
                </a:lnTo>
                <a:lnTo>
                  <a:pt x="3081822" y="3416258"/>
                </a:lnTo>
                <a:lnTo>
                  <a:pt x="3031400" y="3416258"/>
                </a:lnTo>
                <a:lnTo>
                  <a:pt x="2984035" y="3422370"/>
                </a:lnTo>
                <a:lnTo>
                  <a:pt x="2935140" y="3434594"/>
                </a:lnTo>
                <a:lnTo>
                  <a:pt x="2890830" y="3452929"/>
                </a:lnTo>
                <a:lnTo>
                  <a:pt x="2844995" y="3477377"/>
                </a:lnTo>
                <a:lnTo>
                  <a:pt x="2799158" y="3501824"/>
                </a:lnTo>
                <a:lnTo>
                  <a:pt x="2753318" y="3529323"/>
                </a:lnTo>
                <a:lnTo>
                  <a:pt x="2709007" y="3555301"/>
                </a:lnTo>
                <a:lnTo>
                  <a:pt x="2661642" y="3578218"/>
                </a:lnTo>
                <a:lnTo>
                  <a:pt x="2615805" y="3596554"/>
                </a:lnTo>
                <a:lnTo>
                  <a:pt x="2568440" y="3608777"/>
                </a:lnTo>
                <a:lnTo>
                  <a:pt x="2519548" y="3613359"/>
                </a:lnTo>
                <a:lnTo>
                  <a:pt x="2470654" y="3608777"/>
                </a:lnTo>
                <a:lnTo>
                  <a:pt x="2423286" y="3596554"/>
                </a:lnTo>
                <a:lnTo>
                  <a:pt x="2377451" y="3578218"/>
                </a:lnTo>
                <a:lnTo>
                  <a:pt x="2330084" y="3555301"/>
                </a:lnTo>
                <a:lnTo>
                  <a:pt x="2285774" y="3529323"/>
                </a:lnTo>
                <a:lnTo>
                  <a:pt x="2239936" y="3501824"/>
                </a:lnTo>
                <a:lnTo>
                  <a:pt x="2194098" y="3477377"/>
                </a:lnTo>
                <a:lnTo>
                  <a:pt x="2148261" y="3452929"/>
                </a:lnTo>
                <a:lnTo>
                  <a:pt x="2102426" y="3434594"/>
                </a:lnTo>
                <a:lnTo>
                  <a:pt x="2055059" y="3422370"/>
                </a:lnTo>
                <a:lnTo>
                  <a:pt x="2007691" y="3416258"/>
                </a:lnTo>
                <a:lnTo>
                  <a:pt x="1957269" y="3416258"/>
                </a:lnTo>
                <a:lnTo>
                  <a:pt x="1905320" y="3419315"/>
                </a:lnTo>
                <a:lnTo>
                  <a:pt x="1853373" y="3425425"/>
                </a:lnTo>
                <a:lnTo>
                  <a:pt x="1801421" y="3433066"/>
                </a:lnTo>
                <a:lnTo>
                  <a:pt x="1749472" y="3439178"/>
                </a:lnTo>
                <a:lnTo>
                  <a:pt x="1697522" y="3443760"/>
                </a:lnTo>
                <a:lnTo>
                  <a:pt x="1648630" y="3442233"/>
                </a:lnTo>
                <a:lnTo>
                  <a:pt x="1601266" y="3436121"/>
                </a:lnTo>
                <a:lnTo>
                  <a:pt x="1555428" y="3422370"/>
                </a:lnTo>
                <a:lnTo>
                  <a:pt x="1517230" y="3402507"/>
                </a:lnTo>
                <a:lnTo>
                  <a:pt x="1480559" y="3376533"/>
                </a:lnTo>
                <a:lnTo>
                  <a:pt x="1448472" y="3345973"/>
                </a:lnTo>
                <a:lnTo>
                  <a:pt x="1416386" y="3310832"/>
                </a:lnTo>
                <a:lnTo>
                  <a:pt x="1387354" y="3274161"/>
                </a:lnTo>
                <a:lnTo>
                  <a:pt x="1358324" y="3235963"/>
                </a:lnTo>
                <a:lnTo>
                  <a:pt x="1329295" y="3197767"/>
                </a:lnTo>
                <a:lnTo>
                  <a:pt x="1300263" y="3161096"/>
                </a:lnTo>
                <a:lnTo>
                  <a:pt x="1269704" y="3125955"/>
                </a:lnTo>
                <a:lnTo>
                  <a:pt x="1234563" y="3095396"/>
                </a:lnTo>
                <a:lnTo>
                  <a:pt x="1200949" y="3067894"/>
                </a:lnTo>
                <a:lnTo>
                  <a:pt x="1162751" y="3046504"/>
                </a:lnTo>
                <a:lnTo>
                  <a:pt x="1121495" y="3028168"/>
                </a:lnTo>
                <a:lnTo>
                  <a:pt x="1077188" y="3012890"/>
                </a:lnTo>
                <a:lnTo>
                  <a:pt x="1031348" y="2999136"/>
                </a:lnTo>
                <a:lnTo>
                  <a:pt x="985513" y="2986912"/>
                </a:lnTo>
                <a:lnTo>
                  <a:pt x="938145" y="2974689"/>
                </a:lnTo>
                <a:lnTo>
                  <a:pt x="893838" y="2960938"/>
                </a:lnTo>
                <a:lnTo>
                  <a:pt x="849525" y="2945659"/>
                </a:lnTo>
                <a:lnTo>
                  <a:pt x="808275" y="2927324"/>
                </a:lnTo>
                <a:lnTo>
                  <a:pt x="771601" y="2904404"/>
                </a:lnTo>
                <a:lnTo>
                  <a:pt x="737987" y="2876902"/>
                </a:lnTo>
                <a:lnTo>
                  <a:pt x="710485" y="2843288"/>
                </a:lnTo>
                <a:lnTo>
                  <a:pt x="687568" y="2806617"/>
                </a:lnTo>
                <a:lnTo>
                  <a:pt x="669232" y="2765364"/>
                </a:lnTo>
                <a:lnTo>
                  <a:pt x="653954" y="2721054"/>
                </a:lnTo>
                <a:lnTo>
                  <a:pt x="640203" y="2676746"/>
                </a:lnTo>
                <a:lnTo>
                  <a:pt x="627979" y="2629379"/>
                </a:lnTo>
                <a:lnTo>
                  <a:pt x="615753" y="2583544"/>
                </a:lnTo>
                <a:lnTo>
                  <a:pt x="602002" y="2537704"/>
                </a:lnTo>
                <a:lnTo>
                  <a:pt x="586724" y="2493394"/>
                </a:lnTo>
                <a:lnTo>
                  <a:pt x="568388" y="2452141"/>
                </a:lnTo>
                <a:lnTo>
                  <a:pt x="546998" y="2413942"/>
                </a:lnTo>
                <a:lnTo>
                  <a:pt x="519496" y="2380328"/>
                </a:lnTo>
                <a:lnTo>
                  <a:pt x="488937" y="2345185"/>
                </a:lnTo>
                <a:lnTo>
                  <a:pt x="453796" y="2314628"/>
                </a:lnTo>
                <a:lnTo>
                  <a:pt x="415595" y="2285599"/>
                </a:lnTo>
                <a:lnTo>
                  <a:pt x="377399" y="2256567"/>
                </a:lnTo>
                <a:lnTo>
                  <a:pt x="339201" y="2227538"/>
                </a:lnTo>
                <a:lnTo>
                  <a:pt x="302530" y="2198506"/>
                </a:lnTo>
                <a:lnTo>
                  <a:pt x="267388" y="2166419"/>
                </a:lnTo>
                <a:lnTo>
                  <a:pt x="236829" y="2134335"/>
                </a:lnTo>
                <a:lnTo>
                  <a:pt x="210855" y="2097664"/>
                </a:lnTo>
                <a:lnTo>
                  <a:pt x="190992" y="2059466"/>
                </a:lnTo>
                <a:lnTo>
                  <a:pt x="177241" y="2013628"/>
                </a:lnTo>
                <a:lnTo>
                  <a:pt x="171129" y="1966264"/>
                </a:lnTo>
                <a:lnTo>
                  <a:pt x="169599" y="1917369"/>
                </a:lnTo>
                <a:lnTo>
                  <a:pt x="174184" y="1865419"/>
                </a:lnTo>
                <a:lnTo>
                  <a:pt x="180296" y="1813470"/>
                </a:lnTo>
                <a:lnTo>
                  <a:pt x="187935" y="1761521"/>
                </a:lnTo>
                <a:lnTo>
                  <a:pt x="194049" y="1709571"/>
                </a:lnTo>
                <a:lnTo>
                  <a:pt x="197104" y="1657622"/>
                </a:lnTo>
                <a:lnTo>
                  <a:pt x="197104" y="1607200"/>
                </a:lnTo>
                <a:lnTo>
                  <a:pt x="190992" y="1559838"/>
                </a:lnTo>
                <a:lnTo>
                  <a:pt x="178768" y="1512470"/>
                </a:lnTo>
                <a:lnTo>
                  <a:pt x="160433" y="1468160"/>
                </a:lnTo>
                <a:lnTo>
                  <a:pt x="137515" y="1422323"/>
                </a:lnTo>
                <a:lnTo>
                  <a:pt x="111538" y="1376488"/>
                </a:lnTo>
                <a:lnTo>
                  <a:pt x="84039" y="1330648"/>
                </a:lnTo>
                <a:lnTo>
                  <a:pt x="58064" y="1286337"/>
                </a:lnTo>
                <a:lnTo>
                  <a:pt x="35144" y="1238973"/>
                </a:lnTo>
                <a:lnTo>
                  <a:pt x="16808" y="1193135"/>
                </a:lnTo>
                <a:lnTo>
                  <a:pt x="4585" y="1145768"/>
                </a:lnTo>
                <a:lnTo>
                  <a:pt x="0" y="1096876"/>
                </a:lnTo>
                <a:lnTo>
                  <a:pt x="4585" y="1047984"/>
                </a:lnTo>
                <a:lnTo>
                  <a:pt x="16808" y="1000619"/>
                </a:lnTo>
                <a:lnTo>
                  <a:pt x="35144" y="954779"/>
                </a:lnTo>
                <a:lnTo>
                  <a:pt x="58064" y="907414"/>
                </a:lnTo>
                <a:lnTo>
                  <a:pt x="84039" y="863104"/>
                </a:lnTo>
                <a:lnTo>
                  <a:pt x="111538" y="817269"/>
                </a:lnTo>
                <a:lnTo>
                  <a:pt x="137515" y="771429"/>
                </a:lnTo>
                <a:lnTo>
                  <a:pt x="160433" y="725591"/>
                </a:lnTo>
                <a:lnTo>
                  <a:pt x="178768" y="681281"/>
                </a:lnTo>
                <a:lnTo>
                  <a:pt x="190992" y="633916"/>
                </a:lnTo>
                <a:lnTo>
                  <a:pt x="197104" y="586551"/>
                </a:lnTo>
                <a:lnTo>
                  <a:pt x="197104" y="536129"/>
                </a:lnTo>
                <a:lnTo>
                  <a:pt x="194049" y="484180"/>
                </a:lnTo>
                <a:lnTo>
                  <a:pt x="187935" y="432230"/>
                </a:lnTo>
                <a:lnTo>
                  <a:pt x="180296" y="380281"/>
                </a:lnTo>
                <a:lnTo>
                  <a:pt x="174184" y="328332"/>
                </a:lnTo>
                <a:lnTo>
                  <a:pt x="169599" y="276382"/>
                </a:lnTo>
                <a:lnTo>
                  <a:pt x="171129" y="227490"/>
                </a:lnTo>
                <a:lnTo>
                  <a:pt x="177241" y="180126"/>
                </a:lnTo>
                <a:lnTo>
                  <a:pt x="190992" y="134285"/>
                </a:lnTo>
                <a:lnTo>
                  <a:pt x="210855" y="96090"/>
                </a:lnTo>
                <a:lnTo>
                  <a:pt x="236829" y="59419"/>
                </a:lnTo>
                <a:lnTo>
                  <a:pt x="267388" y="27332"/>
                </a:lnTo>
                <a:close/>
              </a:path>
            </a:pathLst>
          </a:custGeom>
          <a:noFill/>
          <a:ln>
            <a:noFill/>
          </a:ln>
        </p:spPr>
      </p:pic>
      <p:pic>
        <p:nvPicPr>
          <p:cNvPr id="9" name="Google Shape;1166;p101" descr="Une image contenant chaussures, habits, personne, sol&#10;&#10;Description générée automatiquement">
            <a:extLst>
              <a:ext uri="{FF2B5EF4-FFF2-40B4-BE49-F238E27FC236}">
                <a16:creationId xmlns:a16="http://schemas.microsoft.com/office/drawing/2014/main" id="{65C70B8D-F80B-5C45-B2FA-9BEF8F045294}"/>
              </a:ext>
            </a:extLst>
          </p:cNvPr>
          <p:cNvPicPr preferRelativeResize="0"/>
          <p:nvPr/>
        </p:nvPicPr>
        <p:blipFill rotWithShape="1">
          <a:blip r:embed="rId6">
            <a:alphaModFix/>
          </a:blip>
          <a:srcRect l="8431" r="5319" b="4"/>
          <a:stretch/>
        </p:blipFill>
        <p:spPr>
          <a:xfrm>
            <a:off x="9002527" y="4037889"/>
            <a:ext cx="3249530" cy="2825596"/>
          </a:xfrm>
          <a:custGeom>
            <a:avLst/>
            <a:gdLst/>
            <a:ahLst/>
            <a:cxnLst/>
            <a:rect l="l" t="t" r="r" b="b"/>
            <a:pathLst>
              <a:path w="3249530" h="2825596" extrusionOk="0">
                <a:moveTo>
                  <a:pt x="1914327" y="0"/>
                </a:moveTo>
                <a:lnTo>
                  <a:pt x="1951475" y="3481"/>
                </a:lnTo>
                <a:lnTo>
                  <a:pt x="1987462" y="12769"/>
                </a:lnTo>
                <a:lnTo>
                  <a:pt x="2022289" y="26700"/>
                </a:lnTo>
                <a:lnTo>
                  <a:pt x="2058276" y="44114"/>
                </a:lnTo>
                <a:lnTo>
                  <a:pt x="2091943" y="63850"/>
                </a:lnTo>
                <a:lnTo>
                  <a:pt x="2126772" y="84745"/>
                </a:lnTo>
                <a:lnTo>
                  <a:pt x="2161598" y="103320"/>
                </a:lnTo>
                <a:lnTo>
                  <a:pt x="2196423" y="121895"/>
                </a:lnTo>
                <a:lnTo>
                  <a:pt x="2230090" y="135824"/>
                </a:lnTo>
                <a:lnTo>
                  <a:pt x="2267239" y="145112"/>
                </a:lnTo>
                <a:lnTo>
                  <a:pt x="2303227" y="149755"/>
                </a:lnTo>
                <a:lnTo>
                  <a:pt x="2341537" y="149755"/>
                </a:lnTo>
                <a:lnTo>
                  <a:pt x="2381007" y="147435"/>
                </a:lnTo>
                <a:lnTo>
                  <a:pt x="2420478" y="142791"/>
                </a:lnTo>
                <a:lnTo>
                  <a:pt x="2459948" y="136987"/>
                </a:lnTo>
                <a:lnTo>
                  <a:pt x="2499419" y="132343"/>
                </a:lnTo>
                <a:lnTo>
                  <a:pt x="2538890" y="128860"/>
                </a:lnTo>
                <a:lnTo>
                  <a:pt x="2576038" y="130020"/>
                </a:lnTo>
                <a:lnTo>
                  <a:pt x="2612027" y="134664"/>
                </a:lnTo>
                <a:lnTo>
                  <a:pt x="2646854" y="145112"/>
                </a:lnTo>
                <a:lnTo>
                  <a:pt x="2675876" y="160203"/>
                </a:lnTo>
                <a:lnTo>
                  <a:pt x="2703736" y="179941"/>
                </a:lnTo>
                <a:lnTo>
                  <a:pt x="2728116" y="203157"/>
                </a:lnTo>
                <a:lnTo>
                  <a:pt x="2752496" y="229857"/>
                </a:lnTo>
                <a:lnTo>
                  <a:pt x="2774553" y="257719"/>
                </a:lnTo>
                <a:lnTo>
                  <a:pt x="2796609" y="286742"/>
                </a:lnTo>
                <a:lnTo>
                  <a:pt x="2818667" y="315765"/>
                </a:lnTo>
                <a:lnTo>
                  <a:pt x="2840723" y="343625"/>
                </a:lnTo>
                <a:lnTo>
                  <a:pt x="2863942" y="370325"/>
                </a:lnTo>
                <a:lnTo>
                  <a:pt x="2890644" y="393546"/>
                </a:lnTo>
                <a:lnTo>
                  <a:pt x="2916183" y="414441"/>
                </a:lnTo>
                <a:lnTo>
                  <a:pt x="2945206" y="430693"/>
                </a:lnTo>
                <a:lnTo>
                  <a:pt x="2976549" y="444624"/>
                </a:lnTo>
                <a:lnTo>
                  <a:pt x="3010216" y="456233"/>
                </a:lnTo>
                <a:lnTo>
                  <a:pt x="3045040" y="466681"/>
                </a:lnTo>
                <a:lnTo>
                  <a:pt x="3079870" y="475968"/>
                </a:lnTo>
                <a:lnTo>
                  <a:pt x="3115857" y="485255"/>
                </a:lnTo>
                <a:lnTo>
                  <a:pt x="3149523" y="495703"/>
                </a:lnTo>
                <a:lnTo>
                  <a:pt x="3183190" y="507312"/>
                </a:lnTo>
                <a:lnTo>
                  <a:pt x="3214533" y="521245"/>
                </a:lnTo>
                <a:lnTo>
                  <a:pt x="3242396" y="538657"/>
                </a:lnTo>
                <a:lnTo>
                  <a:pt x="3249530" y="544494"/>
                </a:lnTo>
                <a:lnTo>
                  <a:pt x="3249530" y="2825596"/>
                </a:lnTo>
                <a:lnTo>
                  <a:pt x="329475" y="2825596"/>
                </a:lnTo>
                <a:lnTo>
                  <a:pt x="315765" y="2815178"/>
                </a:lnTo>
                <a:lnTo>
                  <a:pt x="286744" y="2793119"/>
                </a:lnTo>
                <a:lnTo>
                  <a:pt x="257721" y="2771063"/>
                </a:lnTo>
                <a:lnTo>
                  <a:pt x="229859" y="2749005"/>
                </a:lnTo>
                <a:lnTo>
                  <a:pt x="203159" y="2724626"/>
                </a:lnTo>
                <a:lnTo>
                  <a:pt x="179940" y="2700249"/>
                </a:lnTo>
                <a:lnTo>
                  <a:pt x="160205" y="2672387"/>
                </a:lnTo>
                <a:lnTo>
                  <a:pt x="145114" y="2643364"/>
                </a:lnTo>
                <a:lnTo>
                  <a:pt x="134666" y="2608537"/>
                </a:lnTo>
                <a:lnTo>
                  <a:pt x="130022" y="2572550"/>
                </a:lnTo>
                <a:lnTo>
                  <a:pt x="128860" y="2535400"/>
                </a:lnTo>
                <a:lnTo>
                  <a:pt x="132343" y="2495930"/>
                </a:lnTo>
                <a:lnTo>
                  <a:pt x="136987" y="2456459"/>
                </a:lnTo>
                <a:lnTo>
                  <a:pt x="142791" y="2416989"/>
                </a:lnTo>
                <a:lnTo>
                  <a:pt x="147436" y="2377518"/>
                </a:lnTo>
                <a:lnTo>
                  <a:pt x="149757" y="2338047"/>
                </a:lnTo>
                <a:lnTo>
                  <a:pt x="149757" y="2299737"/>
                </a:lnTo>
                <a:lnTo>
                  <a:pt x="145114" y="2263752"/>
                </a:lnTo>
                <a:lnTo>
                  <a:pt x="135826" y="2227763"/>
                </a:lnTo>
                <a:lnTo>
                  <a:pt x="121895" y="2194096"/>
                </a:lnTo>
                <a:lnTo>
                  <a:pt x="104483" y="2159269"/>
                </a:lnTo>
                <a:lnTo>
                  <a:pt x="84745" y="2124445"/>
                </a:lnTo>
                <a:lnTo>
                  <a:pt x="63852" y="2089616"/>
                </a:lnTo>
                <a:lnTo>
                  <a:pt x="44116" y="2055949"/>
                </a:lnTo>
                <a:lnTo>
                  <a:pt x="26702" y="2019962"/>
                </a:lnTo>
                <a:lnTo>
                  <a:pt x="12771" y="1985135"/>
                </a:lnTo>
                <a:lnTo>
                  <a:pt x="3483" y="1949146"/>
                </a:lnTo>
                <a:lnTo>
                  <a:pt x="0" y="1911998"/>
                </a:lnTo>
                <a:lnTo>
                  <a:pt x="3483" y="1874850"/>
                </a:lnTo>
                <a:lnTo>
                  <a:pt x="12771" y="1838863"/>
                </a:lnTo>
                <a:lnTo>
                  <a:pt x="26702" y="1804034"/>
                </a:lnTo>
                <a:lnTo>
                  <a:pt x="44116" y="1768047"/>
                </a:lnTo>
                <a:lnTo>
                  <a:pt x="63852" y="1734381"/>
                </a:lnTo>
                <a:lnTo>
                  <a:pt x="84745" y="1699556"/>
                </a:lnTo>
                <a:lnTo>
                  <a:pt x="104483" y="1664727"/>
                </a:lnTo>
                <a:lnTo>
                  <a:pt x="121895" y="1629900"/>
                </a:lnTo>
                <a:lnTo>
                  <a:pt x="135826" y="1596234"/>
                </a:lnTo>
                <a:lnTo>
                  <a:pt x="145114" y="1560246"/>
                </a:lnTo>
                <a:lnTo>
                  <a:pt x="149757" y="1524259"/>
                </a:lnTo>
                <a:lnTo>
                  <a:pt x="149757" y="1485949"/>
                </a:lnTo>
                <a:lnTo>
                  <a:pt x="147436" y="1446478"/>
                </a:lnTo>
                <a:lnTo>
                  <a:pt x="142791" y="1407008"/>
                </a:lnTo>
                <a:lnTo>
                  <a:pt x="136987" y="1367537"/>
                </a:lnTo>
                <a:lnTo>
                  <a:pt x="132343" y="1328067"/>
                </a:lnTo>
                <a:lnTo>
                  <a:pt x="128860" y="1288596"/>
                </a:lnTo>
                <a:lnTo>
                  <a:pt x="130022" y="1251448"/>
                </a:lnTo>
                <a:lnTo>
                  <a:pt x="134666" y="1215461"/>
                </a:lnTo>
                <a:lnTo>
                  <a:pt x="145114" y="1180632"/>
                </a:lnTo>
                <a:lnTo>
                  <a:pt x="160205" y="1151611"/>
                </a:lnTo>
                <a:lnTo>
                  <a:pt x="179940" y="1123749"/>
                </a:lnTo>
                <a:lnTo>
                  <a:pt x="203159" y="1099370"/>
                </a:lnTo>
                <a:lnTo>
                  <a:pt x="229859" y="1074993"/>
                </a:lnTo>
                <a:lnTo>
                  <a:pt x="257721" y="1052933"/>
                </a:lnTo>
                <a:lnTo>
                  <a:pt x="286744" y="1030877"/>
                </a:lnTo>
                <a:lnTo>
                  <a:pt x="315765" y="1008821"/>
                </a:lnTo>
                <a:lnTo>
                  <a:pt x="344789" y="986763"/>
                </a:lnTo>
                <a:lnTo>
                  <a:pt x="371489" y="963546"/>
                </a:lnTo>
                <a:lnTo>
                  <a:pt x="394708" y="936846"/>
                </a:lnTo>
                <a:lnTo>
                  <a:pt x="415603" y="911305"/>
                </a:lnTo>
                <a:lnTo>
                  <a:pt x="431856" y="882284"/>
                </a:lnTo>
                <a:lnTo>
                  <a:pt x="445787" y="850938"/>
                </a:lnTo>
                <a:lnTo>
                  <a:pt x="457395" y="817272"/>
                </a:lnTo>
                <a:lnTo>
                  <a:pt x="467843" y="782445"/>
                </a:lnTo>
                <a:lnTo>
                  <a:pt x="477132" y="747618"/>
                </a:lnTo>
                <a:lnTo>
                  <a:pt x="486420" y="711631"/>
                </a:lnTo>
                <a:lnTo>
                  <a:pt x="496868" y="677965"/>
                </a:lnTo>
                <a:lnTo>
                  <a:pt x="508476" y="644298"/>
                </a:lnTo>
                <a:lnTo>
                  <a:pt x="522407" y="612955"/>
                </a:lnTo>
                <a:lnTo>
                  <a:pt x="539819" y="585092"/>
                </a:lnTo>
                <a:lnTo>
                  <a:pt x="560715" y="559553"/>
                </a:lnTo>
                <a:lnTo>
                  <a:pt x="586254" y="538657"/>
                </a:lnTo>
                <a:lnTo>
                  <a:pt x="614119" y="521245"/>
                </a:lnTo>
                <a:lnTo>
                  <a:pt x="645460" y="507312"/>
                </a:lnTo>
                <a:lnTo>
                  <a:pt x="679129" y="495703"/>
                </a:lnTo>
                <a:lnTo>
                  <a:pt x="712793" y="485255"/>
                </a:lnTo>
                <a:lnTo>
                  <a:pt x="748782" y="475968"/>
                </a:lnTo>
                <a:lnTo>
                  <a:pt x="783607" y="466681"/>
                </a:lnTo>
                <a:lnTo>
                  <a:pt x="818436" y="456233"/>
                </a:lnTo>
                <a:lnTo>
                  <a:pt x="852101" y="444624"/>
                </a:lnTo>
                <a:lnTo>
                  <a:pt x="883446" y="430693"/>
                </a:lnTo>
                <a:lnTo>
                  <a:pt x="912469" y="414441"/>
                </a:lnTo>
                <a:lnTo>
                  <a:pt x="938008" y="393546"/>
                </a:lnTo>
                <a:lnTo>
                  <a:pt x="964708" y="370325"/>
                </a:lnTo>
                <a:lnTo>
                  <a:pt x="987927" y="343625"/>
                </a:lnTo>
                <a:lnTo>
                  <a:pt x="1009985" y="315765"/>
                </a:lnTo>
                <a:lnTo>
                  <a:pt x="1032041" y="286742"/>
                </a:lnTo>
                <a:lnTo>
                  <a:pt x="1054097" y="257719"/>
                </a:lnTo>
                <a:lnTo>
                  <a:pt x="1076156" y="229857"/>
                </a:lnTo>
                <a:lnTo>
                  <a:pt x="1100534" y="203157"/>
                </a:lnTo>
                <a:lnTo>
                  <a:pt x="1124914" y="179941"/>
                </a:lnTo>
                <a:lnTo>
                  <a:pt x="1152776" y="160203"/>
                </a:lnTo>
                <a:lnTo>
                  <a:pt x="1181798" y="145112"/>
                </a:lnTo>
                <a:lnTo>
                  <a:pt x="1216625" y="134664"/>
                </a:lnTo>
                <a:lnTo>
                  <a:pt x="1252613" y="130020"/>
                </a:lnTo>
                <a:lnTo>
                  <a:pt x="1289760" y="128860"/>
                </a:lnTo>
                <a:lnTo>
                  <a:pt x="1329231" y="132343"/>
                </a:lnTo>
                <a:lnTo>
                  <a:pt x="1368702" y="136987"/>
                </a:lnTo>
                <a:lnTo>
                  <a:pt x="1408174" y="142791"/>
                </a:lnTo>
                <a:lnTo>
                  <a:pt x="1447643" y="147435"/>
                </a:lnTo>
                <a:lnTo>
                  <a:pt x="1487113" y="149755"/>
                </a:lnTo>
                <a:lnTo>
                  <a:pt x="1525423" y="149755"/>
                </a:lnTo>
                <a:lnTo>
                  <a:pt x="1561413" y="145112"/>
                </a:lnTo>
                <a:lnTo>
                  <a:pt x="1597402" y="135824"/>
                </a:lnTo>
                <a:lnTo>
                  <a:pt x="1632227" y="121895"/>
                </a:lnTo>
                <a:lnTo>
                  <a:pt x="1667054" y="103320"/>
                </a:lnTo>
                <a:lnTo>
                  <a:pt x="1701880" y="84745"/>
                </a:lnTo>
                <a:lnTo>
                  <a:pt x="1736707" y="63850"/>
                </a:lnTo>
                <a:lnTo>
                  <a:pt x="1770374" y="44114"/>
                </a:lnTo>
                <a:lnTo>
                  <a:pt x="1806363" y="26700"/>
                </a:lnTo>
                <a:lnTo>
                  <a:pt x="1841188" y="12769"/>
                </a:lnTo>
                <a:lnTo>
                  <a:pt x="1877177" y="3481"/>
                </a:lnTo>
                <a:close/>
              </a:path>
            </a:pathLst>
          </a:custGeom>
          <a:noFill/>
          <a:ln>
            <a:noFill/>
          </a:ln>
        </p:spPr>
      </p:pic>
      <p:pic>
        <p:nvPicPr>
          <p:cNvPr id="5" name="Picture 4" descr="A basket with letters in it&#10;&#10;Description automatically generated">
            <a:extLst>
              <a:ext uri="{FF2B5EF4-FFF2-40B4-BE49-F238E27FC236}">
                <a16:creationId xmlns:a16="http://schemas.microsoft.com/office/drawing/2014/main" id="{CA9759A3-A152-78F7-FB2B-02B0849EE5D9}"/>
              </a:ext>
            </a:extLst>
          </p:cNvPr>
          <p:cNvPicPr>
            <a:picLocks noChangeAspect="1"/>
          </p:cNvPicPr>
          <p:nvPr/>
        </p:nvPicPr>
        <p:blipFill>
          <a:blip r:embed="rId7"/>
          <a:stretch>
            <a:fillRect/>
          </a:stretch>
        </p:blipFill>
        <p:spPr>
          <a:xfrm rot="19949587">
            <a:off x="-1006493" y="3339082"/>
            <a:ext cx="6457717" cy="3632467"/>
          </a:xfrm>
          <a:prstGeom prst="rect">
            <a:avLst/>
          </a:prstGeom>
        </p:spPr>
      </p:pic>
      <p:pic>
        <p:nvPicPr>
          <p:cNvPr id="10" name="Picture 9" descr="A screenshot of a game&#10;&#10;Description automatically generated">
            <a:extLst>
              <a:ext uri="{FF2B5EF4-FFF2-40B4-BE49-F238E27FC236}">
                <a16:creationId xmlns:a16="http://schemas.microsoft.com/office/drawing/2014/main" id="{1E12F0BA-1097-8413-29FB-82D52AF515CB}"/>
              </a:ext>
            </a:extLst>
          </p:cNvPr>
          <p:cNvPicPr>
            <a:picLocks noChangeAspect="1"/>
          </p:cNvPicPr>
          <p:nvPr/>
        </p:nvPicPr>
        <p:blipFill>
          <a:blip r:embed="rId8"/>
          <a:stretch>
            <a:fillRect/>
          </a:stretch>
        </p:blipFill>
        <p:spPr>
          <a:xfrm rot="21121295">
            <a:off x="-422373" y="590689"/>
            <a:ext cx="5868302" cy="3300920"/>
          </a:xfrm>
          <a:prstGeom prst="rect">
            <a:avLst/>
          </a:prstGeom>
        </p:spPr>
      </p:pic>
    </p:spTree>
    <p:extLst>
      <p:ext uri="{BB962C8B-B14F-4D97-AF65-F5344CB8AC3E}">
        <p14:creationId xmlns:p14="http://schemas.microsoft.com/office/powerpoint/2010/main" val="26791525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أنشطة ترفيهية؛  يمكن استثمارها  في مجموعات صغيرة؛</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تساهم في تثبيت التعلمات وتيسير استرجاعها عبر تحديات فردية وجماعية.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3" name="Picture 2" descr="A basket with letters in it&#10;&#10;Description automatically generated">
            <a:extLst>
              <a:ext uri="{FF2B5EF4-FFF2-40B4-BE49-F238E27FC236}">
                <a16:creationId xmlns:a16="http://schemas.microsoft.com/office/drawing/2014/main" id="{4364FE00-958E-D078-83C4-97563439C862}"/>
              </a:ext>
            </a:extLst>
          </p:cNvPr>
          <p:cNvPicPr>
            <a:picLocks noChangeAspect="1"/>
          </p:cNvPicPr>
          <p:nvPr/>
        </p:nvPicPr>
        <p:blipFill>
          <a:blip r:embed="rId4"/>
          <a:stretch>
            <a:fillRect/>
          </a:stretch>
        </p:blipFill>
        <p:spPr>
          <a:xfrm>
            <a:off x="-1322090" y="1020962"/>
            <a:ext cx="7418090" cy="4172676"/>
          </a:xfrm>
          <a:prstGeom prst="rect">
            <a:avLst/>
          </a:prstGeom>
        </p:spPr>
      </p:pic>
    </p:spTree>
    <p:extLst>
      <p:ext uri="{BB962C8B-B14F-4D97-AF65-F5344CB8AC3E}">
        <p14:creationId xmlns:p14="http://schemas.microsoft.com/office/powerpoint/2010/main" val="19232777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021710" y="3963224"/>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تعزيز اكتساب المهارات الأساسية التي يتم الاشتغال عليها في كل لبنة؛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خلق بيئة ممتعة ومحفزة للتعلم.</a:t>
            </a:r>
          </a:p>
        </p:txBody>
      </p:sp>
      <p:sp>
        <p:nvSpPr>
          <p:cNvPr id="950" name="Google Shape;950;p62"/>
          <p:cNvSpPr txBox="1"/>
          <p:nvPr/>
        </p:nvSpPr>
        <p:spPr>
          <a:xfrm>
            <a:off x="1207352" y="1964120"/>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أنشطة ترفيهية؛  يمكن استثمارها  في مجموعات صغيرة؛</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تساهم في تثبيت التعلمات وتيسير استرجاعها عبر تحديات فردية وجماعية.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666013" y="2864279"/>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pic>
        <p:nvPicPr>
          <p:cNvPr id="3" name="Picture 2" descr="A basket with letters in it&#10;&#10;Description automatically generated">
            <a:extLst>
              <a:ext uri="{FF2B5EF4-FFF2-40B4-BE49-F238E27FC236}">
                <a16:creationId xmlns:a16="http://schemas.microsoft.com/office/drawing/2014/main" id="{7C57F205-5CD1-36C9-250E-DD05057C5D11}"/>
              </a:ext>
            </a:extLst>
          </p:cNvPr>
          <p:cNvPicPr>
            <a:picLocks noChangeAspect="1"/>
          </p:cNvPicPr>
          <p:nvPr/>
        </p:nvPicPr>
        <p:blipFill>
          <a:blip r:embed="rId4"/>
          <a:stretch>
            <a:fillRect/>
          </a:stretch>
        </p:blipFill>
        <p:spPr>
          <a:xfrm>
            <a:off x="7666013" y="4220762"/>
            <a:ext cx="4230578" cy="2379700"/>
          </a:xfrm>
          <a:prstGeom prst="rect">
            <a:avLst/>
          </a:prstGeom>
        </p:spPr>
      </p:pic>
    </p:spTree>
    <p:extLst>
      <p:ext uri="{BB962C8B-B14F-4D97-AF65-F5344CB8AC3E}">
        <p14:creationId xmlns:p14="http://schemas.microsoft.com/office/powerpoint/2010/main" val="17867778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الإعداد </a:t>
            </a:r>
            <a:r>
              <a:rPr lang="ar-MA" sz="2800" dirty="0">
                <a:solidFill>
                  <a:srgbClr val="FDBF18"/>
                </a:solidFill>
                <a:latin typeface="MadaniArabic-Light" pitchFamily="2" charset="-78"/>
                <a:ea typeface="Calibri"/>
                <a:cs typeface="MadaniArabic-Light" pitchFamily="2" charset="-78"/>
                <a:sym typeface="Calibri"/>
              </a:rPr>
              <a:t>للنشاط</a:t>
            </a: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 :</a:t>
            </a:r>
            <a:endParaRPr lang="ar-MA" sz="2400" dirty="0">
              <a:solidFill>
                <a:srgbClr val="2B3568"/>
              </a:solidFill>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تتبارى المجموعات لصنع أفضل سلة من المواد المتاحة في الورشة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5 دقائق</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3" name="Picture 2" descr="A basket with letters in it&#10;&#10;Description automatically generated">
            <a:extLst>
              <a:ext uri="{FF2B5EF4-FFF2-40B4-BE49-F238E27FC236}">
                <a16:creationId xmlns:a16="http://schemas.microsoft.com/office/drawing/2014/main" id="{4364FE00-958E-D078-83C4-97563439C862}"/>
              </a:ext>
            </a:extLst>
          </p:cNvPr>
          <p:cNvPicPr>
            <a:picLocks noChangeAspect="1"/>
          </p:cNvPicPr>
          <p:nvPr/>
        </p:nvPicPr>
        <p:blipFill>
          <a:blip r:embed="rId4"/>
          <a:stretch>
            <a:fillRect/>
          </a:stretch>
        </p:blipFill>
        <p:spPr>
          <a:xfrm>
            <a:off x="-1322090" y="1020962"/>
            <a:ext cx="7418090" cy="4172676"/>
          </a:xfrm>
          <a:prstGeom prst="rect">
            <a:avLst/>
          </a:prstGeom>
        </p:spPr>
      </p:pic>
    </p:spTree>
    <p:extLst>
      <p:ext uri="{BB962C8B-B14F-4D97-AF65-F5344CB8AC3E}">
        <p14:creationId xmlns:p14="http://schemas.microsoft.com/office/powerpoint/2010/main" val="40735696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المكون</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في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116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2340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3512362" y="3210760"/>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rtl="1">
              <a:buClr>
                <a:srgbClr val="1E4E79"/>
              </a:buClr>
              <a:buSzPts val="4800"/>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a:t>
            </a:r>
            <a:r>
              <a:rPr lang="ar-MA" sz="5400" b="1" dirty="0">
                <a:solidFill>
                  <a:srgbClr val="1E4E79"/>
                </a:solidFill>
                <a:latin typeface="29LT Bukra Regular" pitchFamily="34" charset="-78"/>
                <a:ea typeface="Calibri"/>
                <a:cs typeface="29LT Bukra Regular" pitchFamily="34" charset="-78"/>
                <a:sym typeface="Calibri"/>
              </a:rPr>
              <a:t>لعبة سلة الحروف</a:t>
            </a:r>
          </a:p>
        </p:txBody>
      </p:sp>
      <p:pic>
        <p:nvPicPr>
          <p:cNvPr id="2" name="Picture 1" descr="A basket with letters in it&#10;&#10;Description automatically generated">
            <a:extLst>
              <a:ext uri="{FF2B5EF4-FFF2-40B4-BE49-F238E27FC236}">
                <a16:creationId xmlns:a16="http://schemas.microsoft.com/office/drawing/2014/main" id="{F3F18D77-6FDD-2033-8C5B-9F2E2AD0A3AB}"/>
              </a:ext>
            </a:extLst>
          </p:cNvPr>
          <p:cNvPicPr>
            <a:picLocks noChangeAspect="1"/>
          </p:cNvPicPr>
          <p:nvPr/>
        </p:nvPicPr>
        <p:blipFill>
          <a:blip r:embed="rId4"/>
          <a:stretch>
            <a:fillRect/>
          </a:stretch>
        </p:blipFill>
        <p:spPr>
          <a:xfrm>
            <a:off x="-458490" y="2159199"/>
            <a:ext cx="6198890" cy="3486876"/>
          </a:xfrm>
          <a:prstGeom prst="rect">
            <a:avLst/>
          </a:prstGeom>
        </p:spPr>
      </p:pic>
    </p:spTree>
    <p:extLst>
      <p:ext uri="{BB962C8B-B14F-4D97-AF65-F5344CB8AC3E}">
        <p14:creationId xmlns:p14="http://schemas.microsoft.com/office/powerpoint/2010/main" val="64090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660234" y="1744244"/>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يحضر الميسر سلة الحروف والمقاطع/ كلمات  (المقدمة خلال الحصص السابقة)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يعد فضاء القسم؛</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بالنتيجة المنتظرة من اللعبة: " ستساعدكم هذه اللعبة على تذكر الحروف وقراءة المقاطع ....</a:t>
            </a:r>
          </a:p>
        </p:txBody>
      </p:sp>
      <p:sp>
        <p:nvSpPr>
          <p:cNvPr id="993" name="Google Shape;993;p66"/>
          <p:cNvSpPr txBox="1"/>
          <p:nvPr/>
        </p:nvSpPr>
        <p:spPr>
          <a:xfrm>
            <a:off x="201368" y="1425807"/>
            <a:ext cx="12192000" cy="636874"/>
          </a:xfrm>
          <a:prstGeom prst="rect">
            <a:avLst/>
          </a:prstGeom>
          <a:noFill/>
          <a:ln>
            <a:noFill/>
          </a:ln>
        </p:spPr>
        <p:txBody>
          <a:bodyPr spcFirstLastPara="1" wrap="square" lIns="68550" tIns="34275" rIns="68550" bIns="34275" anchor="b" anchorCtr="0">
            <a:noAutofit/>
          </a:bodyPr>
          <a:lstStyle/>
          <a:p>
            <a:pPr algn="ctr" rtl="1">
              <a:lnSpc>
                <a:spcPct val="90000"/>
              </a:lnSpc>
              <a:buClr>
                <a:srgbClr val="FFFFFF"/>
              </a:buClr>
              <a:buSzPts val="3600"/>
            </a:pPr>
            <a:r>
              <a:rPr lang="ar-MA" sz="3600" b="1" dirty="0">
                <a:solidFill>
                  <a:srgbClr val="1E4E79"/>
                </a:solidFill>
                <a:latin typeface="29LT Bukra Regular" pitchFamily="34" charset="-78"/>
                <a:ea typeface="Calibri"/>
                <a:cs typeface="29LT Bukra Regular" pitchFamily="34" charset="-78"/>
                <a:sym typeface="Calibri"/>
              </a:rPr>
              <a:t>لعبة سلة الحروف </a:t>
            </a: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 </a:t>
            </a:r>
            <a:r>
              <a:rPr lang="ar-MA" sz="3600" b="1" dirty="0">
                <a:solidFill>
                  <a:srgbClr val="1E4E79"/>
                </a:solidFill>
                <a:latin typeface="29LT Bukra Regular" pitchFamily="34" charset="-78"/>
                <a:ea typeface="Calibri"/>
                <a:cs typeface="29LT Bukra Regular" pitchFamily="34" charset="-78"/>
                <a:sym typeface="Calibri"/>
              </a:rPr>
              <a:t>سير اللعبة </a:t>
            </a:r>
            <a:endParaRPr sz="3600" b="1" dirty="0">
              <a:solidFill>
                <a:srgbClr val="1E4E79"/>
              </a:solidFill>
              <a:latin typeface="29LT Bukra Regular" pitchFamily="34" charset="-78"/>
              <a:ea typeface="Calibri"/>
              <a:cs typeface="29LT Bukra Regular" pitchFamily="34"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59054" y="376412"/>
            <a:ext cx="1908579" cy="4352417"/>
          </a:xfrm>
          <a:prstGeom prst="rect">
            <a:avLst/>
          </a:prstGeom>
        </p:spPr>
      </p:pic>
    </p:spTree>
    <p:extLst>
      <p:ext uri="{BB962C8B-B14F-4D97-AF65-F5344CB8AC3E}">
        <p14:creationId xmlns:p14="http://schemas.microsoft.com/office/powerpoint/2010/main" val="243209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يضع الميسر بطاقات الحروف والمقاطع/ كلمات  التي تمت دراستها في سلة صغيرة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يقدم الميسر بطاقة الحروف والمقاطع / كلمات مع الإشارة إليها في لوحة المقاطع والحروف؛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يطلب الميسر من المتعلمين الجلوس على شكل حلقة؛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عند سماع موسيقى / إشارة صوتية، يقوم المتعلمون بتمرير السلة بينهم؛</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عند توقف الموسيقى/ الإشارة الصوتية، يقوم المتعلم الذي توقفت عنده السلة بسحب بطاقة؛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يقرأ المتعلم البطاقة ويطلب من المتعلمين قراءتها وتحديد الحرف أو المقطع/كلمة على لوحة المقاطع والحروف؛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تستمر اللعبة حتى تتم قراءة جميع البطاقات.</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spTree>
    <p:extLst>
      <p:ext uri="{BB962C8B-B14F-4D97-AF65-F5344CB8AC3E}">
        <p14:creationId xmlns:p14="http://schemas.microsoft.com/office/powerpoint/2010/main" val="18938278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457200"/>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كل مجموعة إعادة اللعبة باستعمال سلة بها بطاقات الحروف والمقاطع/ كلمات التي تم إعدادها مسبقا لهذا الغرض.</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التذكير بالحروف والمقاطع/ كلمات التي تم ترويجها في هذه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بعض المتعلمين تركيب كلمات تتضمن الحروف والمقاطع/ جمل تتضمن الكلمات. </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
        <p:nvSpPr>
          <p:cNvPr id="2" name="Google Shape;1885;p143">
            <a:extLst>
              <a:ext uri="{FF2B5EF4-FFF2-40B4-BE49-F238E27FC236}">
                <a16:creationId xmlns:a16="http://schemas.microsoft.com/office/drawing/2014/main" id="{57695E73-8B4B-1CB2-A903-5C6A6DF73AC5}"/>
              </a:ext>
            </a:extLst>
          </p:cNvPr>
          <p:cNvSpPr txBox="1"/>
          <p:nvPr/>
        </p:nvSpPr>
        <p:spPr>
          <a:xfrm>
            <a:off x="88042" y="5957217"/>
            <a:ext cx="11399108" cy="369291"/>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90000"/>
              </a:lnSpc>
              <a:spcBef>
                <a:spcPts val="0"/>
              </a:spcBef>
              <a:spcAft>
                <a:spcPts val="0"/>
              </a:spcAft>
              <a:buClr>
                <a:srgbClr val="00B050"/>
              </a:buClr>
              <a:buSzPts val="2000"/>
              <a:buFont typeface="Gill Sans"/>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Gill Sans"/>
              </a:rPr>
              <a:t>ملاحظة : بمكن استثمار هذا النشاط في جميع المسارات.</a:t>
            </a:r>
          </a:p>
        </p:txBody>
      </p:sp>
    </p:spTree>
    <p:extLst>
      <p:ext uri="{BB962C8B-B14F-4D97-AF65-F5344CB8AC3E}">
        <p14:creationId xmlns:p14="http://schemas.microsoft.com/office/powerpoint/2010/main" val="26548573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959444" y="3639066"/>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a:t>
            </a: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البطاقات المقلوبة </a:t>
            </a:r>
          </a:p>
        </p:txBody>
      </p:sp>
      <p:pic>
        <p:nvPicPr>
          <p:cNvPr id="2" name="Google Shape;1165;p101" descr="Une image contenant plancher, intérieur&#10;&#10;Description générée automatiquement">
            <a:extLst>
              <a:ext uri="{FF2B5EF4-FFF2-40B4-BE49-F238E27FC236}">
                <a16:creationId xmlns:a16="http://schemas.microsoft.com/office/drawing/2014/main" id="{2F756720-4DCC-C219-0215-C886C8ABE3E7}"/>
              </a:ext>
            </a:extLst>
          </p:cNvPr>
          <p:cNvPicPr preferRelativeResize="0"/>
          <p:nvPr/>
        </p:nvPicPr>
        <p:blipFill rotWithShape="1">
          <a:blip r:embed="rId4">
            <a:alphaModFix/>
          </a:blip>
          <a:srcRect t="23989" r="22965" b="20191"/>
          <a:stretch/>
        </p:blipFill>
        <p:spPr>
          <a:xfrm>
            <a:off x="9234088" y="800126"/>
            <a:ext cx="2957912" cy="2530020"/>
          </a:xfrm>
          <a:custGeom>
            <a:avLst/>
            <a:gdLst/>
            <a:ahLst/>
            <a:cxnLst/>
            <a:rect l="l" t="t" r="r" b="b"/>
            <a:pathLst>
              <a:path w="4060358" h="3613359" extrusionOk="0">
                <a:moveTo>
                  <a:pt x="297325" y="0"/>
                </a:moveTo>
                <a:lnTo>
                  <a:pt x="4060358" y="0"/>
                </a:lnTo>
                <a:lnTo>
                  <a:pt x="4060358" y="2985163"/>
                </a:lnTo>
                <a:lnTo>
                  <a:pt x="4053581" y="2986912"/>
                </a:lnTo>
                <a:lnTo>
                  <a:pt x="4007741" y="2999136"/>
                </a:lnTo>
                <a:lnTo>
                  <a:pt x="3961906" y="3012890"/>
                </a:lnTo>
                <a:lnTo>
                  <a:pt x="3917596" y="3028168"/>
                </a:lnTo>
                <a:lnTo>
                  <a:pt x="3876343" y="3046504"/>
                </a:lnTo>
                <a:lnTo>
                  <a:pt x="3838144" y="3067894"/>
                </a:lnTo>
                <a:lnTo>
                  <a:pt x="3804530" y="3095396"/>
                </a:lnTo>
                <a:lnTo>
                  <a:pt x="3769387" y="3125955"/>
                </a:lnTo>
                <a:lnTo>
                  <a:pt x="3738828" y="3161096"/>
                </a:lnTo>
                <a:lnTo>
                  <a:pt x="3709798" y="3197767"/>
                </a:lnTo>
                <a:lnTo>
                  <a:pt x="3680766" y="3235963"/>
                </a:lnTo>
                <a:lnTo>
                  <a:pt x="3651737" y="3274161"/>
                </a:lnTo>
                <a:lnTo>
                  <a:pt x="3622708" y="3310832"/>
                </a:lnTo>
                <a:lnTo>
                  <a:pt x="3590619" y="3345973"/>
                </a:lnTo>
                <a:lnTo>
                  <a:pt x="3558532" y="3376533"/>
                </a:lnTo>
                <a:lnTo>
                  <a:pt x="3521864" y="3402507"/>
                </a:lnTo>
                <a:lnTo>
                  <a:pt x="3483666" y="3422370"/>
                </a:lnTo>
                <a:lnTo>
                  <a:pt x="3437828" y="3436121"/>
                </a:lnTo>
                <a:lnTo>
                  <a:pt x="3390460" y="3442233"/>
                </a:lnTo>
                <a:lnTo>
                  <a:pt x="3341568" y="3443760"/>
                </a:lnTo>
                <a:lnTo>
                  <a:pt x="3289619" y="3439178"/>
                </a:lnTo>
                <a:lnTo>
                  <a:pt x="3237670" y="3433066"/>
                </a:lnTo>
                <a:lnTo>
                  <a:pt x="3185720" y="3425425"/>
                </a:lnTo>
                <a:lnTo>
                  <a:pt x="3133771" y="3419315"/>
                </a:lnTo>
                <a:lnTo>
                  <a:pt x="3081822" y="3416258"/>
                </a:lnTo>
                <a:lnTo>
                  <a:pt x="3031400" y="3416258"/>
                </a:lnTo>
                <a:lnTo>
                  <a:pt x="2984035" y="3422370"/>
                </a:lnTo>
                <a:lnTo>
                  <a:pt x="2935140" y="3434594"/>
                </a:lnTo>
                <a:lnTo>
                  <a:pt x="2890830" y="3452929"/>
                </a:lnTo>
                <a:lnTo>
                  <a:pt x="2844995" y="3477377"/>
                </a:lnTo>
                <a:lnTo>
                  <a:pt x="2799158" y="3501824"/>
                </a:lnTo>
                <a:lnTo>
                  <a:pt x="2753318" y="3529323"/>
                </a:lnTo>
                <a:lnTo>
                  <a:pt x="2709007" y="3555301"/>
                </a:lnTo>
                <a:lnTo>
                  <a:pt x="2661642" y="3578218"/>
                </a:lnTo>
                <a:lnTo>
                  <a:pt x="2615805" y="3596554"/>
                </a:lnTo>
                <a:lnTo>
                  <a:pt x="2568440" y="3608777"/>
                </a:lnTo>
                <a:lnTo>
                  <a:pt x="2519548" y="3613359"/>
                </a:lnTo>
                <a:lnTo>
                  <a:pt x="2470654" y="3608777"/>
                </a:lnTo>
                <a:lnTo>
                  <a:pt x="2423286" y="3596554"/>
                </a:lnTo>
                <a:lnTo>
                  <a:pt x="2377451" y="3578218"/>
                </a:lnTo>
                <a:lnTo>
                  <a:pt x="2330084" y="3555301"/>
                </a:lnTo>
                <a:lnTo>
                  <a:pt x="2285774" y="3529323"/>
                </a:lnTo>
                <a:lnTo>
                  <a:pt x="2239936" y="3501824"/>
                </a:lnTo>
                <a:lnTo>
                  <a:pt x="2194098" y="3477377"/>
                </a:lnTo>
                <a:lnTo>
                  <a:pt x="2148261" y="3452929"/>
                </a:lnTo>
                <a:lnTo>
                  <a:pt x="2102426" y="3434594"/>
                </a:lnTo>
                <a:lnTo>
                  <a:pt x="2055059" y="3422370"/>
                </a:lnTo>
                <a:lnTo>
                  <a:pt x="2007691" y="3416258"/>
                </a:lnTo>
                <a:lnTo>
                  <a:pt x="1957269" y="3416258"/>
                </a:lnTo>
                <a:lnTo>
                  <a:pt x="1905320" y="3419315"/>
                </a:lnTo>
                <a:lnTo>
                  <a:pt x="1853373" y="3425425"/>
                </a:lnTo>
                <a:lnTo>
                  <a:pt x="1801421" y="3433066"/>
                </a:lnTo>
                <a:lnTo>
                  <a:pt x="1749472" y="3439178"/>
                </a:lnTo>
                <a:lnTo>
                  <a:pt x="1697522" y="3443760"/>
                </a:lnTo>
                <a:lnTo>
                  <a:pt x="1648630" y="3442233"/>
                </a:lnTo>
                <a:lnTo>
                  <a:pt x="1601266" y="3436121"/>
                </a:lnTo>
                <a:lnTo>
                  <a:pt x="1555428" y="3422370"/>
                </a:lnTo>
                <a:lnTo>
                  <a:pt x="1517230" y="3402507"/>
                </a:lnTo>
                <a:lnTo>
                  <a:pt x="1480559" y="3376533"/>
                </a:lnTo>
                <a:lnTo>
                  <a:pt x="1448472" y="3345973"/>
                </a:lnTo>
                <a:lnTo>
                  <a:pt x="1416386" y="3310832"/>
                </a:lnTo>
                <a:lnTo>
                  <a:pt x="1387354" y="3274161"/>
                </a:lnTo>
                <a:lnTo>
                  <a:pt x="1358324" y="3235963"/>
                </a:lnTo>
                <a:lnTo>
                  <a:pt x="1329295" y="3197767"/>
                </a:lnTo>
                <a:lnTo>
                  <a:pt x="1300263" y="3161096"/>
                </a:lnTo>
                <a:lnTo>
                  <a:pt x="1269704" y="3125955"/>
                </a:lnTo>
                <a:lnTo>
                  <a:pt x="1234563" y="3095396"/>
                </a:lnTo>
                <a:lnTo>
                  <a:pt x="1200949" y="3067894"/>
                </a:lnTo>
                <a:lnTo>
                  <a:pt x="1162751" y="3046504"/>
                </a:lnTo>
                <a:lnTo>
                  <a:pt x="1121495" y="3028168"/>
                </a:lnTo>
                <a:lnTo>
                  <a:pt x="1077188" y="3012890"/>
                </a:lnTo>
                <a:lnTo>
                  <a:pt x="1031348" y="2999136"/>
                </a:lnTo>
                <a:lnTo>
                  <a:pt x="985513" y="2986912"/>
                </a:lnTo>
                <a:lnTo>
                  <a:pt x="938145" y="2974689"/>
                </a:lnTo>
                <a:lnTo>
                  <a:pt x="893838" y="2960938"/>
                </a:lnTo>
                <a:lnTo>
                  <a:pt x="849525" y="2945659"/>
                </a:lnTo>
                <a:lnTo>
                  <a:pt x="808275" y="2927324"/>
                </a:lnTo>
                <a:lnTo>
                  <a:pt x="771601" y="2904404"/>
                </a:lnTo>
                <a:lnTo>
                  <a:pt x="737987" y="2876902"/>
                </a:lnTo>
                <a:lnTo>
                  <a:pt x="710485" y="2843288"/>
                </a:lnTo>
                <a:lnTo>
                  <a:pt x="687568" y="2806617"/>
                </a:lnTo>
                <a:lnTo>
                  <a:pt x="669232" y="2765364"/>
                </a:lnTo>
                <a:lnTo>
                  <a:pt x="653954" y="2721054"/>
                </a:lnTo>
                <a:lnTo>
                  <a:pt x="640203" y="2676746"/>
                </a:lnTo>
                <a:lnTo>
                  <a:pt x="627979" y="2629379"/>
                </a:lnTo>
                <a:lnTo>
                  <a:pt x="615753" y="2583544"/>
                </a:lnTo>
                <a:lnTo>
                  <a:pt x="602002" y="2537704"/>
                </a:lnTo>
                <a:lnTo>
                  <a:pt x="586724" y="2493394"/>
                </a:lnTo>
                <a:lnTo>
                  <a:pt x="568388" y="2452141"/>
                </a:lnTo>
                <a:lnTo>
                  <a:pt x="546998" y="2413942"/>
                </a:lnTo>
                <a:lnTo>
                  <a:pt x="519496" y="2380328"/>
                </a:lnTo>
                <a:lnTo>
                  <a:pt x="488937" y="2345185"/>
                </a:lnTo>
                <a:lnTo>
                  <a:pt x="453796" y="2314628"/>
                </a:lnTo>
                <a:lnTo>
                  <a:pt x="415595" y="2285599"/>
                </a:lnTo>
                <a:lnTo>
                  <a:pt x="377399" y="2256567"/>
                </a:lnTo>
                <a:lnTo>
                  <a:pt x="339201" y="2227538"/>
                </a:lnTo>
                <a:lnTo>
                  <a:pt x="302530" y="2198506"/>
                </a:lnTo>
                <a:lnTo>
                  <a:pt x="267388" y="2166419"/>
                </a:lnTo>
                <a:lnTo>
                  <a:pt x="236829" y="2134335"/>
                </a:lnTo>
                <a:lnTo>
                  <a:pt x="210855" y="2097664"/>
                </a:lnTo>
                <a:lnTo>
                  <a:pt x="190992" y="2059466"/>
                </a:lnTo>
                <a:lnTo>
                  <a:pt x="177241" y="2013628"/>
                </a:lnTo>
                <a:lnTo>
                  <a:pt x="171129" y="1966264"/>
                </a:lnTo>
                <a:lnTo>
                  <a:pt x="169599" y="1917369"/>
                </a:lnTo>
                <a:lnTo>
                  <a:pt x="174184" y="1865419"/>
                </a:lnTo>
                <a:lnTo>
                  <a:pt x="180296" y="1813470"/>
                </a:lnTo>
                <a:lnTo>
                  <a:pt x="187935" y="1761521"/>
                </a:lnTo>
                <a:lnTo>
                  <a:pt x="194049" y="1709571"/>
                </a:lnTo>
                <a:lnTo>
                  <a:pt x="197104" y="1657622"/>
                </a:lnTo>
                <a:lnTo>
                  <a:pt x="197104" y="1607200"/>
                </a:lnTo>
                <a:lnTo>
                  <a:pt x="190992" y="1559838"/>
                </a:lnTo>
                <a:lnTo>
                  <a:pt x="178768" y="1512470"/>
                </a:lnTo>
                <a:lnTo>
                  <a:pt x="160433" y="1468160"/>
                </a:lnTo>
                <a:lnTo>
                  <a:pt x="137515" y="1422323"/>
                </a:lnTo>
                <a:lnTo>
                  <a:pt x="111538" y="1376488"/>
                </a:lnTo>
                <a:lnTo>
                  <a:pt x="84039" y="1330648"/>
                </a:lnTo>
                <a:lnTo>
                  <a:pt x="58064" y="1286337"/>
                </a:lnTo>
                <a:lnTo>
                  <a:pt x="35144" y="1238973"/>
                </a:lnTo>
                <a:lnTo>
                  <a:pt x="16808" y="1193135"/>
                </a:lnTo>
                <a:lnTo>
                  <a:pt x="4585" y="1145768"/>
                </a:lnTo>
                <a:lnTo>
                  <a:pt x="0" y="1096876"/>
                </a:lnTo>
                <a:lnTo>
                  <a:pt x="4585" y="1047984"/>
                </a:lnTo>
                <a:lnTo>
                  <a:pt x="16808" y="1000619"/>
                </a:lnTo>
                <a:lnTo>
                  <a:pt x="35144" y="954779"/>
                </a:lnTo>
                <a:lnTo>
                  <a:pt x="58064" y="907414"/>
                </a:lnTo>
                <a:lnTo>
                  <a:pt x="84039" y="863104"/>
                </a:lnTo>
                <a:lnTo>
                  <a:pt x="111538" y="817269"/>
                </a:lnTo>
                <a:lnTo>
                  <a:pt x="137515" y="771429"/>
                </a:lnTo>
                <a:lnTo>
                  <a:pt x="160433" y="725591"/>
                </a:lnTo>
                <a:lnTo>
                  <a:pt x="178768" y="681281"/>
                </a:lnTo>
                <a:lnTo>
                  <a:pt x="190992" y="633916"/>
                </a:lnTo>
                <a:lnTo>
                  <a:pt x="197104" y="586551"/>
                </a:lnTo>
                <a:lnTo>
                  <a:pt x="197104" y="536129"/>
                </a:lnTo>
                <a:lnTo>
                  <a:pt x="194049" y="484180"/>
                </a:lnTo>
                <a:lnTo>
                  <a:pt x="187935" y="432230"/>
                </a:lnTo>
                <a:lnTo>
                  <a:pt x="180296" y="380281"/>
                </a:lnTo>
                <a:lnTo>
                  <a:pt x="174184" y="328332"/>
                </a:lnTo>
                <a:lnTo>
                  <a:pt x="169599" y="276382"/>
                </a:lnTo>
                <a:lnTo>
                  <a:pt x="171129" y="227490"/>
                </a:lnTo>
                <a:lnTo>
                  <a:pt x="177241" y="180126"/>
                </a:lnTo>
                <a:lnTo>
                  <a:pt x="190992" y="134285"/>
                </a:lnTo>
                <a:lnTo>
                  <a:pt x="210855" y="96090"/>
                </a:lnTo>
                <a:lnTo>
                  <a:pt x="236829" y="59419"/>
                </a:lnTo>
                <a:lnTo>
                  <a:pt x="267388" y="27332"/>
                </a:lnTo>
                <a:close/>
              </a:path>
            </a:pathLst>
          </a:custGeom>
          <a:noFill/>
          <a:ln>
            <a:noFill/>
          </a:ln>
        </p:spPr>
      </p:pic>
    </p:spTree>
    <p:extLst>
      <p:ext uri="{BB962C8B-B14F-4D97-AF65-F5344CB8AC3E}">
        <p14:creationId xmlns:p14="http://schemas.microsoft.com/office/powerpoint/2010/main" val="426995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398494" y="1686362"/>
            <a:ext cx="10089821" cy="5171638"/>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14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1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سير اللعبة </a:t>
            </a:r>
            <a:r>
              <a:rPr kumimoji="0" lang="ar-MA" sz="14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يقلب الميسر تسع بطاقات حروف/ مقاطع / كلمات على ظهرها؛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يجلس متعلمان أو أربعة حول البطاقات؛</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يشير الميسر إلى أحد الحروف على لوحة المقاطع والحروف (بدون النطق به) / مقطع / كلمة ثم يطالب أحد المتعلمين بتقليب البطاقات قصد إيجاد الحرف / المقطع / الكلمة المشار إليه/ها؛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يقلب المتعلم(ة) بطاقة، ويظهرها للميسر وزملاءه، ثم يسمي الحرف / المقطع / الكلمة المكتوب(ة) على البطاقة.</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يسأل الميسر المتعلمين/</a:t>
            </a:r>
            <a:r>
              <a:rPr kumimoji="0" lang="ar-MA" sz="1400" b="0" i="0" u="none" strike="noStrike" kern="1200" cap="none" spc="0" normalizeH="0" baseline="0" noProof="0" dirty="0" err="1">
                <a:ln>
                  <a:noFill/>
                </a:ln>
                <a:solidFill>
                  <a:srgbClr val="000000"/>
                </a:solidFill>
                <a:effectLst/>
                <a:uLnTx/>
                <a:uFillTx/>
                <a:latin typeface="MadaniArabic-Light" pitchFamily="2" charset="-78"/>
                <a:ea typeface="Sakkal Majalla"/>
                <a:cs typeface="MadaniArabic-Light" pitchFamily="2" charset="-78"/>
                <a:sym typeface="Sakkal Majalla"/>
              </a:rPr>
              <a:t>ات</a:t>
            </a: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"هل هذا صحيح؟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إذا كانت البطاقة المرفوعة غير صحيحة، يقول الميسر: "ما الحرف/ المقطع / الكلمة الذي/التي نريد العثور عليه/ها؟ ما الحرف/ المقطع / الكلمة الموجود(ة) على هذه البطاقة؟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إعادة البطاقة غير الصحيحة إلى مكانها. لدى المتعلم ثلاث فرص على الأقل لاختيار البطاقة الصحيحة؛</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إذا لم يجد المتعلم(ة) البطاقة المطلوبة، يقوم متعلم آخر لمساعدته وتجريب حظه؛</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بمجرد العثور على البطاقة الصحيحة والتعرف على الحرف/ المقطع / الكلمة، يتم إرجاعها إلى مكانها؛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يظهر الميسر بعد ذلك حرفا / مقطعا / كلمة آخر/  أخرى على لوحة المقاطع والحروف ويختار متعلما آخر للعثور على البطاقة الصحيحة.</a:t>
            </a:r>
          </a:p>
        </p:txBody>
      </p:sp>
      <p:sp>
        <p:nvSpPr>
          <p:cNvPr id="993" name="Google Shape;993;p66"/>
          <p:cNvSpPr txBox="1"/>
          <p:nvPr/>
        </p:nvSpPr>
        <p:spPr>
          <a:xfrm>
            <a:off x="-216359" y="1335865"/>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البطاقات المقلوبة</a:t>
            </a:r>
            <a:endParaRPr kumimoji="0"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59054" y="376412"/>
            <a:ext cx="1908579" cy="4352417"/>
          </a:xfrm>
          <a:prstGeom prst="rect">
            <a:avLst/>
          </a:prstGeom>
        </p:spPr>
      </p:pic>
    </p:spTree>
    <p:extLst>
      <p:ext uri="{BB962C8B-B14F-4D97-AF65-F5344CB8AC3E}">
        <p14:creationId xmlns:p14="http://schemas.microsoft.com/office/powerpoint/2010/main" val="233578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pic>
        <p:nvPicPr>
          <p:cNvPr id="3" name="Picture 2" descr="A screenshot of a game&#10;&#10;Description automatically generated">
            <a:extLst>
              <a:ext uri="{FF2B5EF4-FFF2-40B4-BE49-F238E27FC236}">
                <a16:creationId xmlns:a16="http://schemas.microsoft.com/office/drawing/2014/main" id="{68D5E7FB-CA2E-6C48-6D78-518FB8E587C7}"/>
              </a:ext>
            </a:extLst>
          </p:cNvPr>
          <p:cNvPicPr>
            <a:picLocks noChangeAspect="1"/>
          </p:cNvPicPr>
          <p:nvPr/>
        </p:nvPicPr>
        <p:blipFill>
          <a:blip r:embed="rId4"/>
          <a:stretch>
            <a:fillRect/>
          </a:stretch>
        </p:blipFill>
        <p:spPr>
          <a:xfrm>
            <a:off x="-1550159" y="2900855"/>
            <a:ext cx="6892615" cy="3877096"/>
          </a:xfrm>
          <a:prstGeom prst="rect">
            <a:avLst/>
          </a:prstGeom>
        </p:spPr>
      </p:pic>
      <p:pic>
        <p:nvPicPr>
          <p:cNvPr id="4" name="Picture 3" descr="A screenshot of a game&#10;&#10;Description automatically generated">
            <a:extLst>
              <a:ext uri="{FF2B5EF4-FFF2-40B4-BE49-F238E27FC236}">
                <a16:creationId xmlns:a16="http://schemas.microsoft.com/office/drawing/2014/main" id="{58351715-D6A9-2239-2F8E-9E821DDEF83D}"/>
              </a:ext>
            </a:extLst>
          </p:cNvPr>
          <p:cNvPicPr>
            <a:picLocks noChangeAspect="1"/>
          </p:cNvPicPr>
          <p:nvPr/>
        </p:nvPicPr>
        <p:blipFill>
          <a:blip r:embed="rId4">
            <a:alphaModFix amt="11000"/>
          </a:blip>
          <a:stretch>
            <a:fillRect/>
          </a:stretch>
        </p:blipFill>
        <p:spPr>
          <a:xfrm>
            <a:off x="3267723" y="-142475"/>
            <a:ext cx="13082345" cy="7358820"/>
          </a:xfrm>
          <a:prstGeom prst="rect">
            <a:avLst/>
          </a:prstGeom>
        </p:spPr>
      </p:pic>
      <p:sp>
        <p:nvSpPr>
          <p:cNvPr id="1092" name="Google Shape;1092;p74"/>
          <p:cNvSpPr/>
          <p:nvPr/>
        </p:nvSpPr>
        <p:spPr>
          <a:xfrm>
            <a:off x="1453714" y="2737122"/>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a:t>
            </a:r>
          </a:p>
          <a:p>
            <a:pPr lvl="0" algn="ctr" rtl="1">
              <a:lnSpc>
                <a:spcPct val="90000"/>
              </a:lnSpc>
              <a:buClr>
                <a:srgbClr val="FFFFFF"/>
              </a:buClr>
              <a:buSzPts val="3600"/>
              <a:defRPr/>
            </a:pPr>
            <a:r>
              <a:rPr lang="ar-MA" sz="7200" b="1" dirty="0">
                <a:solidFill>
                  <a:srgbClr val="1E4E79"/>
                </a:solidFill>
                <a:latin typeface="29LT Bukra Regular" pitchFamily="34" charset="-78"/>
                <a:ea typeface="Calibri"/>
                <a:cs typeface="29LT Bukra Regular" pitchFamily="34" charset="-78"/>
                <a:sym typeface="Calibri"/>
              </a:rPr>
              <a:t>لعبة تيك تاك تو </a:t>
            </a:r>
            <a:endParaRPr lang="ar-MA" sz="7200" b="1" dirty="0">
              <a:solidFill>
                <a:srgbClr val="1E4E79"/>
              </a:solidFill>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145406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سير اللعبة: </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على غرار اللعبة المشهورة </a:t>
            </a:r>
            <a:r>
              <a:rPr kumimoji="0" lang="en-GB"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x/o:</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en-GB"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يعد الميسر 9 خانات، ويختار بطاقتين لحرفين متقاربين: د/ذ مثلا، ويشرح التعليمة: سألعب أنا وزميلكم ....، لعبة تيك/ تاك أو </a:t>
            </a:r>
            <a:r>
              <a:rPr kumimoji="0" lang="en-GB"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X /O، </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بحرفي: الدال والذال؛ على كل لاعب أن ينطق بالحرف ويضعه في خانة من الخانات التسع، اللاعب الرابح هو الذي يستطيع ملء 3 خانات أفقية أو عمودية أو قطرية بنفس الحرف؛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يكرر الميسر اللعبة مع متعلمين، إلى حين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انهاء</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الحروف المقترحة للحصة؛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يوجه الميسر المتعلمين إلى أن اللعبة، يمكن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ان</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تستهدف مقاطعا بدل الحروف، كما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انها</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يمكن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ان</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تستهدف تركيب كلمات تتكون من ثلاث مقاطع؛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يوضح ذلك من خلال أمثلة.</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graphicFrame>
        <p:nvGraphicFramePr>
          <p:cNvPr id="5" name="Google Shape;1369;p120">
            <a:extLst>
              <a:ext uri="{FF2B5EF4-FFF2-40B4-BE49-F238E27FC236}">
                <a16:creationId xmlns:a16="http://schemas.microsoft.com/office/drawing/2014/main" id="{D649F8F0-9C3C-B9EA-378C-C6D78DE863D6}"/>
              </a:ext>
            </a:extLst>
          </p:cNvPr>
          <p:cNvGraphicFramePr/>
          <p:nvPr>
            <p:extLst>
              <p:ext uri="{D42A27DB-BD31-4B8C-83A1-F6EECF244321}">
                <p14:modId xmlns:p14="http://schemas.microsoft.com/office/powerpoint/2010/main" val="3941052894"/>
              </p:ext>
            </p:extLst>
          </p:nvPr>
        </p:nvGraphicFramePr>
        <p:xfrm>
          <a:off x="3568730" y="5320683"/>
          <a:ext cx="1576729" cy="1206150"/>
        </p:xfrm>
        <a:graphic>
          <a:graphicData uri="http://schemas.openxmlformats.org/drawingml/2006/table">
            <a:tbl>
              <a:tblPr>
                <a:noFill/>
              </a:tblPr>
              <a:tblGrid>
                <a:gridCol w="526059">
                  <a:extLst>
                    <a:ext uri="{9D8B030D-6E8A-4147-A177-3AD203B41FA5}">
                      <a16:colId xmlns:a16="http://schemas.microsoft.com/office/drawing/2014/main" val="20000"/>
                    </a:ext>
                  </a:extLst>
                </a:gridCol>
                <a:gridCol w="525335">
                  <a:extLst>
                    <a:ext uri="{9D8B030D-6E8A-4147-A177-3AD203B41FA5}">
                      <a16:colId xmlns:a16="http://schemas.microsoft.com/office/drawing/2014/main" val="20001"/>
                    </a:ext>
                  </a:extLst>
                </a:gridCol>
                <a:gridCol w="525335">
                  <a:extLst>
                    <a:ext uri="{9D8B030D-6E8A-4147-A177-3AD203B41FA5}">
                      <a16:colId xmlns:a16="http://schemas.microsoft.com/office/drawing/2014/main" val="20002"/>
                    </a:ext>
                  </a:extLst>
                </a:gridCol>
              </a:tblGrid>
              <a:tr h="393749">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د</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a:solidFill>
                            <a:srgbClr val="C00000"/>
                          </a:solidFill>
                          <a:latin typeface="Calibri"/>
                          <a:ea typeface="Calibri"/>
                          <a:cs typeface="Calibri"/>
                          <a:sym typeface="Calibri"/>
                        </a:rPr>
                        <a:t>م</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dirty="0">
                          <a:solidFill>
                            <a:srgbClr val="C00000"/>
                          </a:solidFill>
                          <a:latin typeface="Calibri"/>
                          <a:ea typeface="Calibri"/>
                          <a:cs typeface="Calibri"/>
                          <a:sym typeface="Calibri"/>
                        </a:rPr>
                        <a:t>م</a:t>
                      </a:r>
                      <a:endParaRPr sz="1100" u="none" strike="noStrike" cap="none" dirty="0">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0449">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 </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د</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dirty="0">
                          <a:latin typeface="Calibri"/>
                          <a:ea typeface="Calibri"/>
                          <a:cs typeface="Calibri"/>
                          <a:sym typeface="Calibri"/>
                        </a:rPr>
                        <a:t> </a:t>
                      </a:r>
                      <a:endParaRPr sz="1100" u="none" strike="noStrike" cap="none" dirty="0">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31952">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 </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 </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dirty="0">
                          <a:latin typeface="Calibri"/>
                          <a:ea typeface="Calibri"/>
                          <a:cs typeface="Calibri"/>
                          <a:sym typeface="Calibri"/>
                        </a:rPr>
                        <a:t>د</a:t>
                      </a:r>
                      <a:endParaRPr sz="1100" u="none" strike="noStrike" cap="none" dirty="0">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8" name="ZoneTexte 7">
            <a:extLst>
              <a:ext uri="{FF2B5EF4-FFF2-40B4-BE49-F238E27FC236}">
                <a16:creationId xmlns:a16="http://schemas.microsoft.com/office/drawing/2014/main" id="{3F94D0D1-AFFD-3EE7-6E7C-C4D0B3E785CB}"/>
              </a:ext>
            </a:extLst>
          </p:cNvPr>
          <p:cNvSpPr txBox="1"/>
          <p:nvPr/>
        </p:nvSpPr>
        <p:spPr>
          <a:xfrm>
            <a:off x="2884358" y="1410646"/>
            <a:ext cx="6423284" cy="5909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تيك تاك تو </a:t>
            </a:r>
            <a:endPar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3246928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54505" y="978377"/>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p>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المتعلمين الى رسم شبكات من 9 خانات بين كل متعلمين وتقدم لكل منهما ثلاث بطاقات تضم حروفا أو مقاطع متشابهة أو متكاملة / كلمات؛</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يتناوب اللاعبان على وضع البطاقات داخل الخانات وتحريكها لتشكيل صف مستقيم عمودي أو أفقي أو قطري؛</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يعتبر فائزا اللاعب الذي قام بترصيف البطاقات أولا؛</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المتعلمان الحروف أو المقاطع/ كلمات  قبل الشروع في اللعب؛</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تلعب اللعبة وفق ثلاثة مستويات:</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المستوى الأدنى: "لعبة الحروف" (وضع ثلاثة حروف متشابهة)</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المستوى المتوسط: "لعبة المقاطع" (وضع ثلاثة مقاطع متشابهة)</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المستوى المتقدم: "لعبة مقاطع الكلمة" (تشكيل كلمة من ثلاثة مقاطع)</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
        <p:nvSpPr>
          <p:cNvPr id="2" name="Google Shape;1885;p143">
            <a:extLst>
              <a:ext uri="{FF2B5EF4-FFF2-40B4-BE49-F238E27FC236}">
                <a16:creationId xmlns:a16="http://schemas.microsoft.com/office/drawing/2014/main" id="{57695E73-8B4B-1CB2-A903-5C6A6DF73AC5}"/>
              </a:ext>
            </a:extLst>
          </p:cNvPr>
          <p:cNvSpPr txBox="1"/>
          <p:nvPr/>
        </p:nvSpPr>
        <p:spPr>
          <a:xfrm>
            <a:off x="88042" y="5957217"/>
            <a:ext cx="11399108" cy="369291"/>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90000"/>
              </a:lnSpc>
              <a:spcBef>
                <a:spcPts val="0"/>
              </a:spcBef>
              <a:spcAft>
                <a:spcPts val="0"/>
              </a:spcAft>
              <a:buClr>
                <a:srgbClr val="00B050"/>
              </a:buClr>
              <a:buSzPts val="2000"/>
              <a:buFont typeface="Gill Sans"/>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Gill Sans"/>
              </a:rPr>
              <a:t>ملاحظة : بمكن استثمار هذا النشاط في جميع المسارات.</a:t>
            </a:r>
          </a:p>
        </p:txBody>
      </p:sp>
      <p:sp>
        <p:nvSpPr>
          <p:cNvPr id="5" name="ZoneTexte 4">
            <a:extLst>
              <a:ext uri="{FF2B5EF4-FFF2-40B4-BE49-F238E27FC236}">
                <a16:creationId xmlns:a16="http://schemas.microsoft.com/office/drawing/2014/main" id="{E6DCDF41-0A79-AB9A-C42D-8DB6A0436E4B}"/>
              </a:ext>
            </a:extLst>
          </p:cNvPr>
          <p:cNvSpPr txBox="1"/>
          <p:nvPr/>
        </p:nvSpPr>
        <p:spPr>
          <a:xfrm>
            <a:off x="2884358" y="1410646"/>
            <a:ext cx="6423284" cy="5909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تيك تاك تو </a:t>
            </a:r>
            <a:endPar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6310491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453714" y="3060972"/>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a:t>
            </a:r>
          </a:p>
          <a:p>
            <a:pPr lvl="0" algn="ctr" rtl="1">
              <a:lnSpc>
                <a:spcPct val="90000"/>
              </a:lnSpc>
              <a:buClr>
                <a:srgbClr val="FFFFFF"/>
              </a:buClr>
              <a:buSzPts val="3600"/>
              <a:defRPr/>
            </a:pPr>
            <a:r>
              <a:rPr lang="ar-MA" sz="7200" b="1" dirty="0">
                <a:solidFill>
                  <a:srgbClr val="1E4E79"/>
                </a:solidFill>
                <a:latin typeface="29LT Bukra Regular" pitchFamily="34" charset="-78"/>
                <a:ea typeface="Calibri"/>
                <a:cs typeface="29LT Bukra Regular" pitchFamily="34" charset="-78"/>
                <a:sym typeface="Calibri"/>
              </a:rPr>
              <a:t>لعبة القفز على الحروف</a:t>
            </a:r>
            <a:endParaRPr lang="ar-MA" sz="7200" b="1" dirty="0">
              <a:solidFill>
                <a:srgbClr val="1E4E79"/>
              </a:solidFill>
              <a:latin typeface="29LT Bukra Regular" pitchFamily="34" charset="-78"/>
              <a:ea typeface="Calibri"/>
              <a:cs typeface="29LT Bukra Regular" pitchFamily="34" charset="-78"/>
            </a:endParaRPr>
          </a:p>
        </p:txBody>
      </p:sp>
      <p:pic>
        <p:nvPicPr>
          <p:cNvPr id="2" name="Google Shape;1166;p101" descr="Une image contenant chaussures, habits, personne, sol&#10;&#10;Description générée automatiquement">
            <a:extLst>
              <a:ext uri="{FF2B5EF4-FFF2-40B4-BE49-F238E27FC236}">
                <a16:creationId xmlns:a16="http://schemas.microsoft.com/office/drawing/2014/main" id="{32416BD6-9CB9-E759-FCC2-3AFE371BB7CC}"/>
              </a:ext>
            </a:extLst>
          </p:cNvPr>
          <p:cNvPicPr preferRelativeResize="0"/>
          <p:nvPr/>
        </p:nvPicPr>
        <p:blipFill rotWithShape="1">
          <a:blip r:embed="rId4">
            <a:alphaModFix/>
          </a:blip>
          <a:srcRect l="8431" r="5319" b="4"/>
          <a:stretch/>
        </p:blipFill>
        <p:spPr>
          <a:xfrm>
            <a:off x="9002527" y="4037889"/>
            <a:ext cx="3249530" cy="2825596"/>
          </a:xfrm>
          <a:custGeom>
            <a:avLst/>
            <a:gdLst/>
            <a:ahLst/>
            <a:cxnLst/>
            <a:rect l="l" t="t" r="r" b="b"/>
            <a:pathLst>
              <a:path w="3249530" h="2825596" extrusionOk="0">
                <a:moveTo>
                  <a:pt x="1914327" y="0"/>
                </a:moveTo>
                <a:lnTo>
                  <a:pt x="1951475" y="3481"/>
                </a:lnTo>
                <a:lnTo>
                  <a:pt x="1987462" y="12769"/>
                </a:lnTo>
                <a:lnTo>
                  <a:pt x="2022289" y="26700"/>
                </a:lnTo>
                <a:lnTo>
                  <a:pt x="2058276" y="44114"/>
                </a:lnTo>
                <a:lnTo>
                  <a:pt x="2091943" y="63850"/>
                </a:lnTo>
                <a:lnTo>
                  <a:pt x="2126772" y="84745"/>
                </a:lnTo>
                <a:lnTo>
                  <a:pt x="2161598" y="103320"/>
                </a:lnTo>
                <a:lnTo>
                  <a:pt x="2196423" y="121895"/>
                </a:lnTo>
                <a:lnTo>
                  <a:pt x="2230090" y="135824"/>
                </a:lnTo>
                <a:lnTo>
                  <a:pt x="2267239" y="145112"/>
                </a:lnTo>
                <a:lnTo>
                  <a:pt x="2303227" y="149755"/>
                </a:lnTo>
                <a:lnTo>
                  <a:pt x="2341537" y="149755"/>
                </a:lnTo>
                <a:lnTo>
                  <a:pt x="2381007" y="147435"/>
                </a:lnTo>
                <a:lnTo>
                  <a:pt x="2420478" y="142791"/>
                </a:lnTo>
                <a:lnTo>
                  <a:pt x="2459948" y="136987"/>
                </a:lnTo>
                <a:lnTo>
                  <a:pt x="2499419" y="132343"/>
                </a:lnTo>
                <a:lnTo>
                  <a:pt x="2538890" y="128860"/>
                </a:lnTo>
                <a:lnTo>
                  <a:pt x="2576038" y="130020"/>
                </a:lnTo>
                <a:lnTo>
                  <a:pt x="2612027" y="134664"/>
                </a:lnTo>
                <a:lnTo>
                  <a:pt x="2646854" y="145112"/>
                </a:lnTo>
                <a:lnTo>
                  <a:pt x="2675876" y="160203"/>
                </a:lnTo>
                <a:lnTo>
                  <a:pt x="2703736" y="179941"/>
                </a:lnTo>
                <a:lnTo>
                  <a:pt x="2728116" y="203157"/>
                </a:lnTo>
                <a:lnTo>
                  <a:pt x="2752496" y="229857"/>
                </a:lnTo>
                <a:lnTo>
                  <a:pt x="2774553" y="257719"/>
                </a:lnTo>
                <a:lnTo>
                  <a:pt x="2796609" y="286742"/>
                </a:lnTo>
                <a:lnTo>
                  <a:pt x="2818667" y="315765"/>
                </a:lnTo>
                <a:lnTo>
                  <a:pt x="2840723" y="343625"/>
                </a:lnTo>
                <a:lnTo>
                  <a:pt x="2863942" y="370325"/>
                </a:lnTo>
                <a:lnTo>
                  <a:pt x="2890644" y="393546"/>
                </a:lnTo>
                <a:lnTo>
                  <a:pt x="2916183" y="414441"/>
                </a:lnTo>
                <a:lnTo>
                  <a:pt x="2945206" y="430693"/>
                </a:lnTo>
                <a:lnTo>
                  <a:pt x="2976549" y="444624"/>
                </a:lnTo>
                <a:lnTo>
                  <a:pt x="3010216" y="456233"/>
                </a:lnTo>
                <a:lnTo>
                  <a:pt x="3045040" y="466681"/>
                </a:lnTo>
                <a:lnTo>
                  <a:pt x="3079870" y="475968"/>
                </a:lnTo>
                <a:lnTo>
                  <a:pt x="3115857" y="485255"/>
                </a:lnTo>
                <a:lnTo>
                  <a:pt x="3149523" y="495703"/>
                </a:lnTo>
                <a:lnTo>
                  <a:pt x="3183190" y="507312"/>
                </a:lnTo>
                <a:lnTo>
                  <a:pt x="3214533" y="521245"/>
                </a:lnTo>
                <a:lnTo>
                  <a:pt x="3242396" y="538657"/>
                </a:lnTo>
                <a:lnTo>
                  <a:pt x="3249530" y="544494"/>
                </a:lnTo>
                <a:lnTo>
                  <a:pt x="3249530" y="2825596"/>
                </a:lnTo>
                <a:lnTo>
                  <a:pt x="329475" y="2825596"/>
                </a:lnTo>
                <a:lnTo>
                  <a:pt x="315765" y="2815178"/>
                </a:lnTo>
                <a:lnTo>
                  <a:pt x="286744" y="2793119"/>
                </a:lnTo>
                <a:lnTo>
                  <a:pt x="257721" y="2771063"/>
                </a:lnTo>
                <a:lnTo>
                  <a:pt x="229859" y="2749005"/>
                </a:lnTo>
                <a:lnTo>
                  <a:pt x="203159" y="2724626"/>
                </a:lnTo>
                <a:lnTo>
                  <a:pt x="179940" y="2700249"/>
                </a:lnTo>
                <a:lnTo>
                  <a:pt x="160205" y="2672387"/>
                </a:lnTo>
                <a:lnTo>
                  <a:pt x="145114" y="2643364"/>
                </a:lnTo>
                <a:lnTo>
                  <a:pt x="134666" y="2608537"/>
                </a:lnTo>
                <a:lnTo>
                  <a:pt x="130022" y="2572550"/>
                </a:lnTo>
                <a:lnTo>
                  <a:pt x="128860" y="2535400"/>
                </a:lnTo>
                <a:lnTo>
                  <a:pt x="132343" y="2495930"/>
                </a:lnTo>
                <a:lnTo>
                  <a:pt x="136987" y="2456459"/>
                </a:lnTo>
                <a:lnTo>
                  <a:pt x="142791" y="2416989"/>
                </a:lnTo>
                <a:lnTo>
                  <a:pt x="147436" y="2377518"/>
                </a:lnTo>
                <a:lnTo>
                  <a:pt x="149757" y="2338047"/>
                </a:lnTo>
                <a:lnTo>
                  <a:pt x="149757" y="2299737"/>
                </a:lnTo>
                <a:lnTo>
                  <a:pt x="145114" y="2263752"/>
                </a:lnTo>
                <a:lnTo>
                  <a:pt x="135826" y="2227763"/>
                </a:lnTo>
                <a:lnTo>
                  <a:pt x="121895" y="2194096"/>
                </a:lnTo>
                <a:lnTo>
                  <a:pt x="104483" y="2159269"/>
                </a:lnTo>
                <a:lnTo>
                  <a:pt x="84745" y="2124445"/>
                </a:lnTo>
                <a:lnTo>
                  <a:pt x="63852" y="2089616"/>
                </a:lnTo>
                <a:lnTo>
                  <a:pt x="44116" y="2055949"/>
                </a:lnTo>
                <a:lnTo>
                  <a:pt x="26702" y="2019962"/>
                </a:lnTo>
                <a:lnTo>
                  <a:pt x="12771" y="1985135"/>
                </a:lnTo>
                <a:lnTo>
                  <a:pt x="3483" y="1949146"/>
                </a:lnTo>
                <a:lnTo>
                  <a:pt x="0" y="1911998"/>
                </a:lnTo>
                <a:lnTo>
                  <a:pt x="3483" y="1874850"/>
                </a:lnTo>
                <a:lnTo>
                  <a:pt x="12771" y="1838863"/>
                </a:lnTo>
                <a:lnTo>
                  <a:pt x="26702" y="1804034"/>
                </a:lnTo>
                <a:lnTo>
                  <a:pt x="44116" y="1768047"/>
                </a:lnTo>
                <a:lnTo>
                  <a:pt x="63852" y="1734381"/>
                </a:lnTo>
                <a:lnTo>
                  <a:pt x="84745" y="1699556"/>
                </a:lnTo>
                <a:lnTo>
                  <a:pt x="104483" y="1664727"/>
                </a:lnTo>
                <a:lnTo>
                  <a:pt x="121895" y="1629900"/>
                </a:lnTo>
                <a:lnTo>
                  <a:pt x="135826" y="1596234"/>
                </a:lnTo>
                <a:lnTo>
                  <a:pt x="145114" y="1560246"/>
                </a:lnTo>
                <a:lnTo>
                  <a:pt x="149757" y="1524259"/>
                </a:lnTo>
                <a:lnTo>
                  <a:pt x="149757" y="1485949"/>
                </a:lnTo>
                <a:lnTo>
                  <a:pt x="147436" y="1446478"/>
                </a:lnTo>
                <a:lnTo>
                  <a:pt x="142791" y="1407008"/>
                </a:lnTo>
                <a:lnTo>
                  <a:pt x="136987" y="1367537"/>
                </a:lnTo>
                <a:lnTo>
                  <a:pt x="132343" y="1328067"/>
                </a:lnTo>
                <a:lnTo>
                  <a:pt x="128860" y="1288596"/>
                </a:lnTo>
                <a:lnTo>
                  <a:pt x="130022" y="1251448"/>
                </a:lnTo>
                <a:lnTo>
                  <a:pt x="134666" y="1215461"/>
                </a:lnTo>
                <a:lnTo>
                  <a:pt x="145114" y="1180632"/>
                </a:lnTo>
                <a:lnTo>
                  <a:pt x="160205" y="1151611"/>
                </a:lnTo>
                <a:lnTo>
                  <a:pt x="179940" y="1123749"/>
                </a:lnTo>
                <a:lnTo>
                  <a:pt x="203159" y="1099370"/>
                </a:lnTo>
                <a:lnTo>
                  <a:pt x="229859" y="1074993"/>
                </a:lnTo>
                <a:lnTo>
                  <a:pt x="257721" y="1052933"/>
                </a:lnTo>
                <a:lnTo>
                  <a:pt x="286744" y="1030877"/>
                </a:lnTo>
                <a:lnTo>
                  <a:pt x="315765" y="1008821"/>
                </a:lnTo>
                <a:lnTo>
                  <a:pt x="344789" y="986763"/>
                </a:lnTo>
                <a:lnTo>
                  <a:pt x="371489" y="963546"/>
                </a:lnTo>
                <a:lnTo>
                  <a:pt x="394708" y="936846"/>
                </a:lnTo>
                <a:lnTo>
                  <a:pt x="415603" y="911305"/>
                </a:lnTo>
                <a:lnTo>
                  <a:pt x="431856" y="882284"/>
                </a:lnTo>
                <a:lnTo>
                  <a:pt x="445787" y="850938"/>
                </a:lnTo>
                <a:lnTo>
                  <a:pt x="457395" y="817272"/>
                </a:lnTo>
                <a:lnTo>
                  <a:pt x="467843" y="782445"/>
                </a:lnTo>
                <a:lnTo>
                  <a:pt x="477132" y="747618"/>
                </a:lnTo>
                <a:lnTo>
                  <a:pt x="486420" y="711631"/>
                </a:lnTo>
                <a:lnTo>
                  <a:pt x="496868" y="677965"/>
                </a:lnTo>
                <a:lnTo>
                  <a:pt x="508476" y="644298"/>
                </a:lnTo>
                <a:lnTo>
                  <a:pt x="522407" y="612955"/>
                </a:lnTo>
                <a:lnTo>
                  <a:pt x="539819" y="585092"/>
                </a:lnTo>
                <a:lnTo>
                  <a:pt x="560715" y="559553"/>
                </a:lnTo>
                <a:lnTo>
                  <a:pt x="586254" y="538657"/>
                </a:lnTo>
                <a:lnTo>
                  <a:pt x="614119" y="521245"/>
                </a:lnTo>
                <a:lnTo>
                  <a:pt x="645460" y="507312"/>
                </a:lnTo>
                <a:lnTo>
                  <a:pt x="679129" y="495703"/>
                </a:lnTo>
                <a:lnTo>
                  <a:pt x="712793" y="485255"/>
                </a:lnTo>
                <a:lnTo>
                  <a:pt x="748782" y="475968"/>
                </a:lnTo>
                <a:lnTo>
                  <a:pt x="783607" y="466681"/>
                </a:lnTo>
                <a:lnTo>
                  <a:pt x="818436" y="456233"/>
                </a:lnTo>
                <a:lnTo>
                  <a:pt x="852101" y="444624"/>
                </a:lnTo>
                <a:lnTo>
                  <a:pt x="883446" y="430693"/>
                </a:lnTo>
                <a:lnTo>
                  <a:pt x="912469" y="414441"/>
                </a:lnTo>
                <a:lnTo>
                  <a:pt x="938008" y="393546"/>
                </a:lnTo>
                <a:lnTo>
                  <a:pt x="964708" y="370325"/>
                </a:lnTo>
                <a:lnTo>
                  <a:pt x="987927" y="343625"/>
                </a:lnTo>
                <a:lnTo>
                  <a:pt x="1009985" y="315765"/>
                </a:lnTo>
                <a:lnTo>
                  <a:pt x="1032041" y="286742"/>
                </a:lnTo>
                <a:lnTo>
                  <a:pt x="1054097" y="257719"/>
                </a:lnTo>
                <a:lnTo>
                  <a:pt x="1076156" y="229857"/>
                </a:lnTo>
                <a:lnTo>
                  <a:pt x="1100534" y="203157"/>
                </a:lnTo>
                <a:lnTo>
                  <a:pt x="1124914" y="179941"/>
                </a:lnTo>
                <a:lnTo>
                  <a:pt x="1152776" y="160203"/>
                </a:lnTo>
                <a:lnTo>
                  <a:pt x="1181798" y="145112"/>
                </a:lnTo>
                <a:lnTo>
                  <a:pt x="1216625" y="134664"/>
                </a:lnTo>
                <a:lnTo>
                  <a:pt x="1252613" y="130020"/>
                </a:lnTo>
                <a:lnTo>
                  <a:pt x="1289760" y="128860"/>
                </a:lnTo>
                <a:lnTo>
                  <a:pt x="1329231" y="132343"/>
                </a:lnTo>
                <a:lnTo>
                  <a:pt x="1368702" y="136987"/>
                </a:lnTo>
                <a:lnTo>
                  <a:pt x="1408174" y="142791"/>
                </a:lnTo>
                <a:lnTo>
                  <a:pt x="1447643" y="147435"/>
                </a:lnTo>
                <a:lnTo>
                  <a:pt x="1487113" y="149755"/>
                </a:lnTo>
                <a:lnTo>
                  <a:pt x="1525423" y="149755"/>
                </a:lnTo>
                <a:lnTo>
                  <a:pt x="1561413" y="145112"/>
                </a:lnTo>
                <a:lnTo>
                  <a:pt x="1597402" y="135824"/>
                </a:lnTo>
                <a:lnTo>
                  <a:pt x="1632227" y="121895"/>
                </a:lnTo>
                <a:lnTo>
                  <a:pt x="1667054" y="103320"/>
                </a:lnTo>
                <a:lnTo>
                  <a:pt x="1701880" y="84745"/>
                </a:lnTo>
                <a:lnTo>
                  <a:pt x="1736707" y="63850"/>
                </a:lnTo>
                <a:lnTo>
                  <a:pt x="1770374" y="44114"/>
                </a:lnTo>
                <a:lnTo>
                  <a:pt x="1806363" y="26700"/>
                </a:lnTo>
                <a:lnTo>
                  <a:pt x="1841188" y="12769"/>
                </a:lnTo>
                <a:lnTo>
                  <a:pt x="1877177" y="3481"/>
                </a:lnTo>
                <a:close/>
              </a:path>
            </a:pathLst>
          </a:custGeom>
          <a:noFill/>
          <a:ln>
            <a:noFill/>
          </a:ln>
        </p:spPr>
      </p:pic>
    </p:spTree>
    <p:extLst>
      <p:ext uri="{BB962C8B-B14F-4D97-AF65-F5344CB8AC3E}">
        <p14:creationId xmlns:p14="http://schemas.microsoft.com/office/powerpoint/2010/main" val="413293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290200" y="1650711"/>
            <a:ext cx="11611599" cy="5267162"/>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lang="ar-MA" b="1" dirty="0">
                <a:solidFill>
                  <a:srgbClr val="2E75B5"/>
                </a:solidFill>
                <a:latin typeface="Calibri"/>
                <a:ea typeface="Calibri"/>
                <a:cs typeface="Calibri"/>
                <a:sym typeface="Calibri"/>
              </a:rPr>
              <a:t> </a:t>
            </a:r>
            <a:r>
              <a:rPr kumimoji="0" lang="ar-MA"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سير اللعبة: </a:t>
            </a:r>
            <a:endParaRPr kumimoji="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يلعب الميسر لعبة القفز/ والتموضع أمام التلاميذ بعد شد انتباههم؛</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يقدم الميسر التعليمة ويظهر أنه استوعبها وينجز المطلوب متلفظا بما يقوم به كالاتي: " اقترب من الشبكة، ثم يقترب الميسر من الشبكة؛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"ألقي نظرة على ما يوجد داخل خاناتها، ثم يجول الميسر ببصره على الحروف والمقاطع؛</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اقفز على حرف "اللام : ل " مثلا ، ثم يقفز الميسر على الحرف المطلوب؛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"اقرأ الحرف الذي قفزت عليه، ثم يقرأ الميسر الحرف؛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يغير الميسر التعليمة بعد إضافة المدود إلى الشبكة؛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اقفز على خانتين للحصول على مقطع "</a:t>
            </a:r>
            <a:r>
              <a:rPr kumimoji="0" lang="ar-MA"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ب+ا</a:t>
            </a: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 </a:t>
            </a:r>
            <a:r>
              <a:rPr kumimoji="0" lang="ar-MA"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م+و</a:t>
            </a: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 </a:t>
            </a:r>
            <a:r>
              <a:rPr kumimoji="0" lang="ar-MA"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ن+ي</a:t>
            </a: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 ثم يقفز الميسر ويتلفظ بالمقاطع التي شكلها؛</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يستمر الميسر في إعطاء نماذج مشخصة للعبة إلى أن يتأكد من استيعاب المتعلمين لقواعد اللعبة؛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يتيح الميسر للمتعلمين فرصة القيام باللعبة، مع تتبع كيفية أداءهم وتقديم التعليمات والتصويبات اللازمة. </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sp>
        <p:nvSpPr>
          <p:cNvPr id="4" name="ZoneTexte 3">
            <a:extLst>
              <a:ext uri="{FF2B5EF4-FFF2-40B4-BE49-F238E27FC236}">
                <a16:creationId xmlns:a16="http://schemas.microsoft.com/office/drawing/2014/main" id="{B4AD2636-817C-18C2-B74D-FA69D38B5815}"/>
              </a:ext>
            </a:extLst>
          </p:cNvPr>
          <p:cNvSpPr txBox="1"/>
          <p:nvPr/>
        </p:nvSpPr>
        <p:spPr>
          <a:xfrm>
            <a:off x="2884358" y="1410646"/>
            <a:ext cx="6423284" cy="5909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القفز على الحروف</a:t>
            </a:r>
            <a:endPar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29469539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290200" y="1650711"/>
            <a:ext cx="11611599" cy="5267162"/>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1800" b="1" i="0" u="none" strike="noStrike" kern="1200" cap="none" spc="0" normalizeH="0" baseline="0" noProof="0" dirty="0">
                <a:ln>
                  <a:noFill/>
                </a:ln>
                <a:solidFill>
                  <a:srgbClr val="2E75B5"/>
                </a:solidFill>
                <a:effectLst/>
                <a:uLnTx/>
                <a:uFillTx/>
                <a:latin typeface="Calibri"/>
                <a:ea typeface="Calibri"/>
                <a:cs typeface="Calibri"/>
                <a:sym typeface="Calibri"/>
              </a:rPr>
              <a:t> </a:t>
            </a: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سير اللعبة: </a:t>
            </a: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يتيح الميسر لجميع التلاميذ فرصة القيام باللعبة، مع تتبع كيفية أداء بعضهم وتقديم التعليمات والتصويبات اللازمة مثل:</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إلقاء نظرة على الحروف/ المقاطع الموجودة بالشبكة؛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الحرص على أن يتلفظ المتعلم بالحرف أو المقطع الذي يتم القفز أو الوقوف عليه؛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تمكين التلاميذ من تنبيه اللاعب عند اختياره للخانة الخاطئة؛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تجنب الإيحاء باختيار الخانة المناسبة قبل اتخاذ قرار القفز أو الوقوف على الخانة من طرف اللاعب؛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يكلف الميسر أحد المتمكنين بتتبع الإنجاز تحت إشرافه؛-</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يفوض الميسر للتلاميذ عملية اللعب فيما بينهم وينسحب تدريجيا ويراقب من بعيد. </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sp>
        <p:nvSpPr>
          <p:cNvPr id="4" name="ZoneTexte 3">
            <a:extLst>
              <a:ext uri="{FF2B5EF4-FFF2-40B4-BE49-F238E27FC236}">
                <a16:creationId xmlns:a16="http://schemas.microsoft.com/office/drawing/2014/main" id="{B4AD2636-817C-18C2-B74D-FA69D38B5815}"/>
              </a:ext>
            </a:extLst>
          </p:cNvPr>
          <p:cNvSpPr txBox="1"/>
          <p:nvPr/>
        </p:nvSpPr>
        <p:spPr>
          <a:xfrm>
            <a:off x="2884357" y="1650711"/>
            <a:ext cx="6423284" cy="7017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4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العنكبوت</a:t>
            </a:r>
            <a:endParaRPr kumimoji="0" lang="ar-MA" sz="4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9891275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hone screen&#10;&#10;Description automatically generated">
            <a:extLst>
              <a:ext uri="{FF2B5EF4-FFF2-40B4-BE49-F238E27FC236}">
                <a16:creationId xmlns:a16="http://schemas.microsoft.com/office/drawing/2014/main" id="{49FA9985-65C1-068B-2E48-CD650C6EBAE7}"/>
              </a:ext>
            </a:extLst>
          </p:cNvPr>
          <p:cNvPicPr>
            <a:picLocks noChangeAspect="1"/>
          </p:cNvPicPr>
          <p:nvPr/>
        </p:nvPicPr>
        <p:blipFill>
          <a:blip r:embed="rId2"/>
          <a:stretch>
            <a:fillRect/>
          </a:stretch>
        </p:blipFill>
        <p:spPr>
          <a:xfrm>
            <a:off x="0" y="0"/>
            <a:ext cx="12192000" cy="6858000"/>
          </a:xfrm>
          <a:prstGeom prst="rect">
            <a:avLst/>
          </a:prstGeom>
        </p:spPr>
      </p:pic>
      <p:sp>
        <p:nvSpPr>
          <p:cNvPr id="8" name="Titre 1">
            <a:extLst>
              <a:ext uri="{FF2B5EF4-FFF2-40B4-BE49-F238E27FC236}">
                <a16:creationId xmlns:a16="http://schemas.microsoft.com/office/drawing/2014/main" id="{4CBF4A75-6B46-CEC4-FC5B-0ACE5616F3F0}"/>
              </a:ext>
            </a:extLst>
          </p:cNvPr>
          <p:cNvSpPr txBox="1">
            <a:spLocks/>
          </p:cNvSpPr>
          <p:nvPr/>
        </p:nvSpPr>
        <p:spPr>
          <a:xfrm>
            <a:off x="1659185" y="2720239"/>
            <a:ext cx="8873630" cy="2764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MA" sz="4000" b="1" dirty="0">
                <a:solidFill>
                  <a:schemeClr val="accent1">
                    <a:lumMod val="50000"/>
                  </a:schemeClr>
                </a:solidFill>
                <a:latin typeface="29LT Bukra Bold" pitchFamily="34" charset="-78"/>
                <a:ea typeface="Calibri" panose="020F0502020204030204" pitchFamily="34" charset="0"/>
                <a:cs typeface="29LT Bukra Bold" pitchFamily="34" charset="-78"/>
              </a:rPr>
              <a:t>الورشة2: أنشطة لبنة كلمة</a:t>
            </a:r>
          </a:p>
        </p:txBody>
      </p:sp>
    </p:spTree>
    <p:extLst>
      <p:ext uri="{BB962C8B-B14F-4D97-AF65-F5344CB8AC3E}">
        <p14:creationId xmlns:p14="http://schemas.microsoft.com/office/powerpoint/2010/main" val="106863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0" y="1839347"/>
            <a:ext cx="7607373" cy="3810144"/>
          </a:xfrm>
        </p:spPr>
        <p:txBody>
          <a:bodyPr vert="horz" lIns="91440" tIns="45720" rIns="91440" bIns="45720" rtlCol="0" anchor="ctr">
            <a:noAutofit/>
          </a:bodyPr>
          <a:lstStyle/>
          <a:p>
            <a:pPr algn="r" rtl="1">
              <a:lnSpc>
                <a:spcPct val="150000"/>
              </a:lnSpc>
            </a:pP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1. تقديم عام لأنشطة لبنة</a:t>
            </a:r>
            <a:r>
              <a:rPr lang="fr-FR" sz="2400" dirty="0">
                <a:solidFill>
                  <a:schemeClr val="accent1">
                    <a:lumMod val="50000"/>
                  </a:schemeClr>
                </a:solidFill>
                <a:latin typeface="29LT Bukra Bold" pitchFamily="34" charset="-78"/>
                <a:ea typeface="Calibri" panose="020F0502020204030204" pitchFamily="34" charset="0"/>
                <a:cs typeface="29LT Bukra Bold" pitchFamily="34" charset="-78"/>
              </a:rPr>
              <a:t> </a:t>
            </a: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كلمة؛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2. أنشطة الطقوس الاعتيادية الخاصة بلبنة كلمة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3. محاكاة أنشطة رئيسية للبنة كلمة: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قراءة سلاسل الكلمات؛</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خريطة الكلمة؛</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تركيب وقراءة كلمات وجمل؛</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قراءة الصورة</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4. ألعاب </a:t>
            </a:r>
            <a:endParaRPr lang="en-US" sz="2400" kern="1200" dirty="0">
              <a:solidFill>
                <a:schemeClr val="bg1">
                  <a:lumMod val="50000"/>
                </a:schemeClr>
              </a:solidFill>
              <a:latin typeface="29LT Bukra Bold" pitchFamily="34" charset="-78"/>
              <a:ea typeface="Calibri" panose="020F0502020204030204" pitchFamily="34" charset="0"/>
              <a:cs typeface="29LT Bukra Bold" pitchFamily="34" charset="-78"/>
            </a:endParaRPr>
          </a:p>
        </p:txBody>
      </p:sp>
      <p:pic>
        <p:nvPicPr>
          <p:cNvPr id="8" name="Picture 7">
            <a:extLst>
              <a:ext uri="{FF2B5EF4-FFF2-40B4-BE49-F238E27FC236}">
                <a16:creationId xmlns:a16="http://schemas.microsoft.com/office/drawing/2014/main" id="{1CD209BE-F63F-73B8-5001-31BECF701FA2}"/>
              </a:ext>
            </a:extLst>
          </p:cNvPr>
          <p:cNvPicPr>
            <a:picLocks noChangeAspect="1"/>
          </p:cNvPicPr>
          <p:nvPr/>
        </p:nvPicPr>
        <p:blipFill>
          <a:blip r:embed="rId4"/>
          <a:stretch>
            <a:fillRect/>
          </a:stretch>
        </p:blipFill>
        <p:spPr>
          <a:xfrm rot="1725406">
            <a:off x="7623430" y="1625530"/>
            <a:ext cx="198713" cy="377275"/>
          </a:xfrm>
          <a:prstGeom prst="rect">
            <a:avLst/>
          </a:prstGeom>
        </p:spPr>
      </p:pic>
      <p:sp>
        <p:nvSpPr>
          <p:cNvPr id="16" name="TextBox 15">
            <a:extLst>
              <a:ext uri="{FF2B5EF4-FFF2-40B4-BE49-F238E27FC236}">
                <a16:creationId xmlns:a16="http://schemas.microsoft.com/office/drawing/2014/main" id="{6CAEE5A0-6F6B-71D6-C9DC-F9D8F3D95C06}"/>
              </a:ext>
            </a:extLst>
          </p:cNvPr>
          <p:cNvSpPr txBox="1"/>
          <p:nvPr/>
        </p:nvSpPr>
        <p:spPr>
          <a:xfrm>
            <a:off x="9233026" y="1306350"/>
            <a:ext cx="801823"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4400" b="0" i="0" u="none" strike="noStrike" kern="1200" cap="none" spc="0" normalizeH="0" baseline="0" noProof="0" dirty="0">
                <a:ln>
                  <a:noFill/>
                </a:ln>
                <a:solidFill>
                  <a:srgbClr val="C5D229">
                    <a:alpha val="18672"/>
                  </a:srgbClr>
                </a:solidFill>
                <a:effectLst/>
                <a:uLnTx/>
                <a:uFillTx/>
                <a:latin typeface="MadaniArabic-Medium" pitchFamily="2" charset="-78"/>
                <a:ea typeface="+mn-ea"/>
                <a:cs typeface="MadaniArabic-Medium" pitchFamily="2" charset="-78"/>
              </a:rPr>
              <a:t>1</a:t>
            </a:r>
          </a:p>
        </p:txBody>
      </p:sp>
      <p:sp>
        <p:nvSpPr>
          <p:cNvPr id="3" name="TextBox 2">
            <a:extLst>
              <a:ext uri="{FF2B5EF4-FFF2-40B4-BE49-F238E27FC236}">
                <a16:creationId xmlns:a16="http://schemas.microsoft.com/office/drawing/2014/main" id="{CA626CA8-9546-4A94-6384-812C60866D6C}"/>
              </a:ext>
            </a:extLst>
          </p:cNvPr>
          <p:cNvSpPr txBox="1"/>
          <p:nvPr/>
        </p:nvSpPr>
        <p:spPr>
          <a:xfrm>
            <a:off x="7562311" y="3099980"/>
            <a:ext cx="4762500" cy="1292662"/>
          </a:xfrm>
          <a:prstGeom prst="rect">
            <a:avLst/>
          </a:prstGeom>
          <a:noFill/>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ED7D31">
                    <a:lumMod val="75000"/>
                  </a:srgbClr>
                </a:solidFill>
                <a:effectLst/>
                <a:uLnTx/>
                <a:uFillTx/>
                <a:latin typeface="29LT Bukra Bold" pitchFamily="34" charset="-78"/>
                <a:ea typeface="Calibri" panose="020F0502020204030204" pitchFamily="34" charset="0"/>
                <a:cs typeface="29LT Bukra Bold" pitchFamily="34" charset="-78"/>
              </a:rPr>
              <a:t>الورشة الثانية:  </a:t>
            </a:r>
            <a:endParaRPr kumimoji="0" lang="en-US" sz="3600" b="0" i="0" u="none" strike="noStrike" kern="1200" cap="none" spc="0" normalizeH="0" baseline="0" noProof="0" dirty="0">
              <a:ln>
                <a:noFill/>
              </a:ln>
              <a:solidFill>
                <a:srgbClr val="ED7D31">
                  <a:lumMod val="75000"/>
                </a:srgbClr>
              </a:solidFill>
              <a:effectLst/>
              <a:uLnTx/>
              <a:uFillTx/>
              <a:latin typeface="29LT Bukra Bold" pitchFamily="34" charset="-78"/>
              <a:ea typeface="Calibri" panose="020F0502020204030204" pitchFamily="34" charset="0"/>
              <a:cs typeface="29LT Bukra Bold" pitchFamily="34"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أنشطة لبنة كلمة</a:t>
            </a:r>
            <a:endParaRPr kumimoji="0" lang="fr-FR"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8C860BB-6A6E-64C4-25D9-A23330BB1EF8}"/>
              </a:ext>
            </a:extLst>
          </p:cNvPr>
          <p:cNvPicPr>
            <a:picLocks noChangeAspect="1"/>
          </p:cNvPicPr>
          <p:nvPr/>
        </p:nvPicPr>
        <p:blipFill>
          <a:blip r:embed="rId4"/>
          <a:stretch>
            <a:fillRect/>
          </a:stretch>
        </p:blipFill>
        <p:spPr>
          <a:xfrm rot="1725406">
            <a:off x="7623429" y="2166020"/>
            <a:ext cx="198713" cy="377275"/>
          </a:xfrm>
          <a:prstGeom prst="rect">
            <a:avLst/>
          </a:prstGeom>
        </p:spPr>
      </p:pic>
      <p:pic>
        <p:nvPicPr>
          <p:cNvPr id="12" name="Picture 11">
            <a:extLst>
              <a:ext uri="{FF2B5EF4-FFF2-40B4-BE49-F238E27FC236}">
                <a16:creationId xmlns:a16="http://schemas.microsoft.com/office/drawing/2014/main" id="{84FD971A-3B3F-28BC-22CC-04F3D7444856}"/>
              </a:ext>
            </a:extLst>
          </p:cNvPr>
          <p:cNvPicPr>
            <a:picLocks noChangeAspect="1"/>
          </p:cNvPicPr>
          <p:nvPr/>
        </p:nvPicPr>
        <p:blipFill>
          <a:blip r:embed="rId4"/>
          <a:stretch>
            <a:fillRect/>
          </a:stretch>
        </p:blipFill>
        <p:spPr>
          <a:xfrm rot="1725406">
            <a:off x="7623429" y="2711772"/>
            <a:ext cx="198713" cy="377275"/>
          </a:xfrm>
          <a:prstGeom prst="rect">
            <a:avLst/>
          </a:prstGeom>
        </p:spPr>
      </p:pic>
      <p:pic>
        <p:nvPicPr>
          <p:cNvPr id="15" name="Picture 14">
            <a:extLst>
              <a:ext uri="{FF2B5EF4-FFF2-40B4-BE49-F238E27FC236}">
                <a16:creationId xmlns:a16="http://schemas.microsoft.com/office/drawing/2014/main" id="{4B84460B-1014-6F3E-7FEE-E738E82692A4}"/>
              </a:ext>
            </a:extLst>
          </p:cNvPr>
          <p:cNvPicPr>
            <a:picLocks noChangeAspect="1"/>
          </p:cNvPicPr>
          <p:nvPr/>
        </p:nvPicPr>
        <p:blipFill>
          <a:blip r:embed="rId4"/>
          <a:stretch>
            <a:fillRect/>
          </a:stretch>
        </p:blipFill>
        <p:spPr>
          <a:xfrm rot="3026497" flipH="1">
            <a:off x="7565724" y="5385314"/>
            <a:ext cx="231518" cy="377275"/>
          </a:xfrm>
          <a:prstGeom prst="rect">
            <a:avLst/>
          </a:prstGeom>
        </p:spPr>
      </p:pic>
      <p:pic>
        <p:nvPicPr>
          <p:cNvPr id="17" name="Google Shape;124;p18" descr="Ministère de l'Éducation nationale, du préscolaire &amp; des Sports">
            <a:extLst>
              <a:ext uri="{FF2B5EF4-FFF2-40B4-BE49-F238E27FC236}">
                <a16:creationId xmlns:a16="http://schemas.microsoft.com/office/drawing/2014/main" id="{5D14877B-EC7A-53B7-0CD7-AA1B0E187F29}"/>
              </a:ext>
            </a:extLst>
          </p:cNvPr>
          <p:cNvPicPr preferRelativeResize="0"/>
          <p:nvPr/>
        </p:nvPicPr>
        <p:blipFill rotWithShape="1">
          <a:blip r:embed="rId5">
            <a:alphaModFix/>
          </a:blip>
          <a:srcRect/>
          <a:stretch/>
        </p:blipFill>
        <p:spPr>
          <a:xfrm>
            <a:off x="5296047" y="6147155"/>
            <a:ext cx="2091808" cy="642793"/>
          </a:xfrm>
          <a:prstGeom prst="rect">
            <a:avLst/>
          </a:prstGeom>
          <a:noFill/>
          <a:ln>
            <a:noFill/>
          </a:ln>
        </p:spPr>
      </p:pic>
    </p:spTree>
    <p:extLst>
      <p:ext uri="{BB962C8B-B14F-4D97-AF65-F5344CB8AC3E}">
        <p14:creationId xmlns:p14="http://schemas.microsoft.com/office/powerpoint/2010/main" val="181208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23C0B4-215F-18BC-D55D-03A842741B21}"/>
              </a:ext>
            </a:extLst>
          </p:cNvPr>
          <p:cNvSpPr txBox="1"/>
          <p:nvPr/>
        </p:nvSpPr>
        <p:spPr>
          <a:xfrm>
            <a:off x="1180482" y="1542987"/>
            <a:ext cx="10192295" cy="1692771"/>
          </a:xfrm>
          <a:prstGeom prst="rect">
            <a:avLst/>
          </a:prstGeom>
          <a:noFill/>
        </p:spPr>
        <p:txBody>
          <a:bodyPr wrap="square">
            <a:spAutoFit/>
          </a:bodyPr>
          <a:lstStyle/>
          <a:p>
            <a:pPr marL="0" marR="0" lvl="0" indent="0" algn="ctr" defTabSz="914354"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الوضعية المنشودة : تحقيق</a:t>
            </a:r>
            <a:endParaRPr kumimoji="0" lang="en-US" sz="32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endParaRPr>
          </a:p>
          <a:p>
            <a:pPr marL="0" marR="0" lvl="0" indent="0" algn="ctr" defTabSz="914354" rtl="1" eaLnBrk="1" fontAlgn="auto" latinLnBrk="0" hangingPunct="1">
              <a:lnSpc>
                <a:spcPct val="100000"/>
              </a:lnSpc>
              <a:spcBef>
                <a:spcPts val="0"/>
              </a:spcBef>
              <a:spcAft>
                <a:spcPts val="0"/>
              </a:spcAft>
              <a:buClrTx/>
              <a:buSzTx/>
              <a:buFontTx/>
              <a:buNone/>
              <a:tabLst/>
              <a:defRPr/>
            </a:pPr>
            <a:r>
              <a:rPr kumimoji="0" lang="ar-MA" sz="60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 </a:t>
            </a:r>
            <a:r>
              <a:rPr kumimoji="0" lang="ar-MA" sz="7200" b="0" i="0" u="none" strike="noStrike" kern="1200" cap="none" spc="0" normalizeH="0" baseline="0" noProof="1">
                <a:ln>
                  <a:noFill/>
                </a:ln>
                <a:solidFill>
                  <a:srgbClr val="0097A7"/>
                </a:solidFill>
                <a:effectLst/>
                <a:uLnTx/>
                <a:uFillTx/>
                <a:latin typeface="MadaniArabic-Medium" pitchFamily="2" charset="-78"/>
                <a:ea typeface="+mn-ea"/>
                <a:cs typeface="MadaniArabic-Medium" pitchFamily="2" charset="-78"/>
              </a:rPr>
              <a:t>نسب تحكم تفوق</a:t>
            </a:r>
            <a:endParaRPr kumimoji="0" lang="en-US" sz="60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endParaRPr>
          </a:p>
        </p:txBody>
      </p:sp>
      <p:sp>
        <p:nvSpPr>
          <p:cNvPr id="4" name="TextBox 3">
            <a:extLst>
              <a:ext uri="{FF2B5EF4-FFF2-40B4-BE49-F238E27FC236}">
                <a16:creationId xmlns:a16="http://schemas.microsoft.com/office/drawing/2014/main" id="{DD7125F0-A451-4B40-F37E-05889EA6BBC6}"/>
              </a:ext>
            </a:extLst>
          </p:cNvPr>
          <p:cNvSpPr txBox="1"/>
          <p:nvPr/>
        </p:nvSpPr>
        <p:spPr>
          <a:xfrm>
            <a:off x="2616706" y="5960167"/>
            <a:ext cx="7231468" cy="461665"/>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من المتعلمين قادرين على </a:t>
            </a:r>
            <a:r>
              <a:rPr kumimoji="0" lang="ar-MA" sz="24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قراءة كلمات وجمل بسيطة </a:t>
            </a:r>
            <a:r>
              <a:rPr kumimoji="0" lang="ar-MA" sz="24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A4A0AC4-BDEA-3936-E674-2C75B99AA492}"/>
              </a:ext>
            </a:extLst>
          </p:cNvPr>
          <p:cNvSpPr txBox="1"/>
          <p:nvPr/>
        </p:nvSpPr>
        <p:spPr>
          <a:xfrm>
            <a:off x="3036694" y="2634343"/>
            <a:ext cx="6566221" cy="37702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23900" b="0" i="0" u="none" strike="noStrike" kern="1200" cap="none" spc="0" normalizeH="0" baseline="0" noProof="1">
                <a:ln>
                  <a:noFill/>
                </a:ln>
                <a:solidFill>
                  <a:srgbClr val="0097A7"/>
                </a:solidFill>
                <a:effectLst/>
                <a:uLnTx/>
                <a:uFillTx/>
                <a:latin typeface="MadaniArabic-Medium" pitchFamily="2" charset="-78"/>
                <a:ea typeface="+mn-ea"/>
                <a:cs typeface="MadaniArabic-Medium" pitchFamily="2" charset="-78"/>
              </a:rPr>
              <a:t>80</a:t>
            </a:r>
            <a:r>
              <a:rPr kumimoji="0" lang="en-US" sz="23900" b="0" i="0" u="none" strike="noStrike" kern="1200" cap="none" spc="0" normalizeH="0" baseline="0" noProof="1">
                <a:ln>
                  <a:noFill/>
                </a:ln>
                <a:solidFill>
                  <a:srgbClr val="0097A7"/>
                </a:solidFill>
                <a:effectLst/>
                <a:uLnTx/>
                <a:uFillTx/>
                <a:latin typeface="MadaniArabic-Medium" pitchFamily="2" charset="-78"/>
                <a:ea typeface="+mn-ea"/>
                <a:cs typeface="MadaniArabic-Medium" pitchFamily="2" charset="-78"/>
              </a:rPr>
              <a:t>%</a:t>
            </a:r>
            <a:endParaRPr kumimoji="0" lang="fr-FR" sz="23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4A1EF80-7156-D207-4546-D65ED1378AD5}"/>
              </a:ext>
            </a:extLst>
          </p:cNvPr>
          <p:cNvPicPr>
            <a:picLocks noChangeAspect="1"/>
          </p:cNvPicPr>
          <p:nvPr/>
        </p:nvPicPr>
        <p:blipFill>
          <a:blip r:embed="rId3">
            <a:alphaModFix amt="28000"/>
          </a:blip>
          <a:stretch>
            <a:fillRect/>
          </a:stretch>
        </p:blipFill>
        <p:spPr>
          <a:xfrm>
            <a:off x="-251279" y="2138224"/>
            <a:ext cx="3898900" cy="4762500"/>
          </a:xfrm>
          <a:prstGeom prst="rect">
            <a:avLst/>
          </a:prstGeom>
        </p:spPr>
      </p:pic>
    </p:spTree>
    <p:extLst>
      <p:ext uri="{BB962C8B-B14F-4D97-AF65-F5344CB8AC3E}">
        <p14:creationId xmlns:p14="http://schemas.microsoft.com/office/powerpoint/2010/main" val="118434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F53585-9E95-7BEE-A0BA-F37D4081ED06}"/>
              </a:ext>
            </a:extLst>
          </p:cNvPr>
          <p:cNvPicPr>
            <a:picLocks noChangeAspect="1"/>
          </p:cNvPicPr>
          <p:nvPr/>
        </p:nvPicPr>
        <p:blipFill>
          <a:blip r:embed="rId3">
            <a:alphaModFix amt="24000"/>
          </a:blip>
          <a:stretch>
            <a:fillRect/>
          </a:stretch>
        </p:blipFill>
        <p:spPr>
          <a:xfrm>
            <a:off x="8387022" y="1038135"/>
            <a:ext cx="3908619" cy="3908619"/>
          </a:xfrm>
          <a:prstGeom prst="rect">
            <a:avLst/>
          </a:prstGeom>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4">
            <a:alphaModFix/>
          </a:blip>
          <a:srcRect/>
          <a:stretch/>
        </p:blipFill>
        <p:spPr>
          <a:xfrm>
            <a:off x="7846299" y="-1238542"/>
            <a:ext cx="2091808" cy="642793"/>
          </a:xfrm>
          <a:prstGeom prst="rect">
            <a:avLst/>
          </a:prstGeom>
          <a:noFill/>
          <a:ln>
            <a:noFill/>
          </a:ln>
        </p:spPr>
      </p:pic>
      <p:sp>
        <p:nvSpPr>
          <p:cNvPr id="4" name="Titre 1">
            <a:extLst>
              <a:ext uri="{FF2B5EF4-FFF2-40B4-BE49-F238E27FC236}">
                <a16:creationId xmlns:a16="http://schemas.microsoft.com/office/drawing/2014/main" id="{6AE53346-3F85-4D9C-99F3-9A0BDAD1F461}"/>
              </a:ext>
            </a:extLst>
          </p:cNvPr>
          <p:cNvSpPr txBox="1">
            <a:spLocks/>
          </p:cNvSpPr>
          <p:nvPr/>
        </p:nvSpPr>
        <p:spPr>
          <a:xfrm>
            <a:off x="77986" y="1618938"/>
            <a:ext cx="8814217" cy="47431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قراءة كلمات وجمل بسيطة؛</a:t>
            </a:r>
          </a:p>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إغناء رصيد معجمي مرتبط بالمحيط القريب من المتعلم؛</a:t>
            </a:r>
          </a:p>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التدرب على أنشطة التحدث والاستماع: حفظ أناشيد بسيطة؛</a:t>
            </a:r>
          </a:p>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التدرب على أنشطة الكتابة: تحسين الخط، ضبط بعض قواعد الإملاء، إنتاج كلمات وجمل بسيطة. </a:t>
            </a:r>
          </a:p>
        </p:txBody>
      </p:sp>
      <p:sp>
        <p:nvSpPr>
          <p:cNvPr id="39" name="TextBox 4">
            <a:extLst>
              <a:ext uri="{FF2B5EF4-FFF2-40B4-BE49-F238E27FC236}">
                <a16:creationId xmlns:a16="http://schemas.microsoft.com/office/drawing/2014/main" id="{658C4217-4B55-B4A4-3D7D-897420F29718}"/>
              </a:ext>
            </a:extLst>
          </p:cNvPr>
          <p:cNvSpPr txBox="1"/>
          <p:nvPr/>
        </p:nvSpPr>
        <p:spPr>
          <a:xfrm>
            <a:off x="8779984" y="2130673"/>
            <a:ext cx="2780557"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الأهداف العامة</a:t>
            </a:r>
            <a:endParaRPr kumimoji="0" lang="en-US" sz="5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للبنة كلمة</a:t>
            </a:r>
            <a:endParaRPr kumimoji="0" lang="fr-FR" sz="48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Tree>
    <p:extLst>
      <p:ext uri="{BB962C8B-B14F-4D97-AF65-F5344CB8AC3E}">
        <p14:creationId xmlns:p14="http://schemas.microsoft.com/office/powerpoint/2010/main" val="354937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 name="Nom1">
            <a:extLst>
              <a:ext uri="{FF2B5EF4-FFF2-40B4-BE49-F238E27FC236}">
                <a16:creationId xmlns:a16="http://schemas.microsoft.com/office/drawing/2014/main" id="{74FFE4B5-06D2-F6EF-5F56-C1BC1CF2B7BE}"/>
              </a:ext>
            </a:extLst>
          </p:cNvPr>
          <p:cNvSpPr/>
          <p:nvPr/>
        </p:nvSpPr>
        <p:spPr>
          <a:xfrm>
            <a:off x="4784479" y="2516325"/>
            <a:ext cx="2357959"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2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كلمة</a:t>
            </a: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380571" y="-1936369"/>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8306765" y="4290881"/>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قراءة وتركيب سلاسل كلمات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4223694" y="4317329"/>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قراءة وتركيب جمل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22400" y="4326635"/>
            <a:ext cx="3600000"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ملاحظة واستماع وتحدث: إغناء المعجم</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31" name="Titre 1">
            <a:extLst>
              <a:ext uri="{FF2B5EF4-FFF2-40B4-BE49-F238E27FC236}">
                <a16:creationId xmlns:a16="http://schemas.microsoft.com/office/drawing/2014/main" id="{6F9B9584-C3D6-6399-DB56-6DBFD4392505}"/>
              </a:ext>
            </a:extLst>
          </p:cNvPr>
          <p:cNvSpPr>
            <a:spLocks noGrp="1"/>
          </p:cNvSpPr>
          <p:nvPr>
            <p:ph type="title"/>
          </p:nvPr>
        </p:nvSpPr>
        <p:spPr>
          <a:xfrm>
            <a:off x="-157357" y="1265163"/>
            <a:ext cx="12192000" cy="1296468"/>
          </a:xfrm>
        </p:spPr>
        <p:txBody>
          <a:bodyPr vert="horz" lIns="91440" tIns="45720" rIns="91440" bIns="45720" rtlCol="0" anchor="ctr">
            <a:noAutofit/>
          </a:bodyPr>
          <a:lstStyle/>
          <a:p>
            <a:pPr algn="r" rtl="1">
              <a:lnSpc>
                <a:spcPct val="100000"/>
              </a:lnSpc>
            </a:pPr>
            <a:r>
              <a:rPr lang="ar-MA" sz="2800" b="1" dirty="0">
                <a:solidFill>
                  <a:schemeClr val="accent1">
                    <a:lumMod val="50000"/>
                  </a:schemeClr>
                </a:solidFill>
                <a:latin typeface="29LT Bukra Regular" pitchFamily="34" charset="-78"/>
                <a:ea typeface="Calibri" panose="020F0502020204030204" pitchFamily="34" charset="0"/>
                <a:cs typeface="29LT Bukra Regular" pitchFamily="34" charset="-78"/>
              </a:rPr>
              <a:t>موضوع التعلم الخاص بلبنة كلمة: </a:t>
            </a:r>
            <a:endParaRPr lang="en-US" sz="2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Tree>
    <p:extLst>
      <p:ext uri="{BB962C8B-B14F-4D97-AF65-F5344CB8AC3E}">
        <p14:creationId xmlns:p14="http://schemas.microsoft.com/office/powerpoint/2010/main" val="28348579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44DD4A4C-62DE-1C0B-1307-E3141E1A812C}"/>
              </a:ext>
            </a:extLst>
          </p:cNvPr>
          <p:cNvSpPr/>
          <p:nvPr/>
        </p:nvSpPr>
        <p:spPr>
          <a:xfrm>
            <a:off x="4235549" y="60352"/>
            <a:ext cx="3752181" cy="118481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rPr>
              <a:t>الأنشطة الرئيسية </a:t>
            </a:r>
            <a:endParaRPr kumimoji="0" lang="fr-FR"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endParaRPr>
          </a:p>
        </p:txBody>
      </p:sp>
      <p:sp>
        <p:nvSpPr>
          <p:cNvPr id="16" name="Rectangle 15">
            <a:extLst>
              <a:ext uri="{FF2B5EF4-FFF2-40B4-BE49-F238E27FC236}">
                <a16:creationId xmlns:a16="http://schemas.microsoft.com/office/drawing/2014/main" id="{4587CFB5-98AE-B33F-D3A8-EA7FA683A652}"/>
              </a:ext>
            </a:extLst>
          </p:cNvPr>
          <p:cNvSpPr/>
          <p:nvPr/>
        </p:nvSpPr>
        <p:spPr>
          <a:xfrm>
            <a:off x="4235549" y="1222754"/>
            <a:ext cx="3752181" cy="5498721"/>
          </a:xfrm>
          <a:prstGeom prst="rect">
            <a:avLst/>
          </a:prstGeom>
          <a:solidFill>
            <a:srgbClr val="FFFFFF"/>
          </a:solidFill>
          <a:ln w="25400" cap="flat" cmpd="sng" algn="ctr">
            <a:solidFill>
              <a:srgbClr val="2B3568"/>
            </a:solidFill>
            <a:prstDash val="solid"/>
          </a:ln>
          <a:effectLst/>
        </p:spPr>
        <p:txBody>
          <a:bodyPr lIns="91440" tIns="45720" rIns="91440" bIns="4572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1</a:t>
            </a:r>
            <a:r>
              <a:rPr kumimoji="0" lang="ar-MA" sz="20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a:t>
            </a: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قراءة قوائم كلمات</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2. خريطة الكلمة </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3. تركيب وقراءة سلسلة كلمات </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سجع الكلمات</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4. قراءة الصورة </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5. نقل وإملاء  </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endParaRPr kumimoji="0" lang="ar-MA" sz="20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a:cs typeface="Calibri"/>
              <a:sym typeface="Arial"/>
            </a:endParaRPr>
          </a:p>
        </p:txBody>
      </p:sp>
      <p:sp>
        <p:nvSpPr>
          <p:cNvPr id="17" name="Rectangle 16">
            <a:extLst>
              <a:ext uri="{FF2B5EF4-FFF2-40B4-BE49-F238E27FC236}">
                <a16:creationId xmlns:a16="http://schemas.microsoft.com/office/drawing/2014/main" id="{A6F12962-9EA0-E3D0-E594-7A83372C9B1E}"/>
              </a:ext>
            </a:extLst>
          </p:cNvPr>
          <p:cNvSpPr/>
          <p:nvPr/>
        </p:nvSpPr>
        <p:spPr>
          <a:xfrm>
            <a:off x="8124747" y="82761"/>
            <a:ext cx="3752181" cy="118481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rPr>
              <a:t>الطقوس الاعتيادية </a:t>
            </a:r>
          </a:p>
        </p:txBody>
      </p:sp>
      <p:sp>
        <p:nvSpPr>
          <p:cNvPr id="19" name="Rectangle 18">
            <a:extLst>
              <a:ext uri="{FF2B5EF4-FFF2-40B4-BE49-F238E27FC236}">
                <a16:creationId xmlns:a16="http://schemas.microsoft.com/office/drawing/2014/main" id="{42799621-F476-97A9-1AD5-95628419C547}"/>
              </a:ext>
            </a:extLst>
          </p:cNvPr>
          <p:cNvSpPr/>
          <p:nvPr/>
        </p:nvSpPr>
        <p:spPr>
          <a:xfrm>
            <a:off x="8124747" y="1222754"/>
            <a:ext cx="3752181" cy="5498721"/>
          </a:xfrm>
          <a:prstGeom prst="rect">
            <a:avLst/>
          </a:prstGeom>
          <a:solidFill>
            <a:srgbClr val="FFFFFF"/>
          </a:solidFill>
          <a:ln w="25400" cap="flat" cmpd="sng" algn="ctr">
            <a:solidFill>
              <a:srgbClr val="203864"/>
            </a:solidFill>
            <a:prstDash val="solid"/>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1. قراءة لوحة المقاطع والحروف  </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2. الأنشودة </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3. قراءة الفقرة البسيطة </a:t>
            </a:r>
          </a:p>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4. إملاء</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endPar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a:p>
            <a:pPr marL="0" marR="0" lvl="0" indent="0" algn="r" defTabSz="1219170" rtl="1" eaLnBrk="1" fontAlgn="auto" latinLnBrk="0" hangingPunct="1">
              <a:lnSpc>
                <a:spcPct val="100000"/>
              </a:lnSpc>
              <a:spcBef>
                <a:spcPts val="0"/>
              </a:spcBef>
              <a:spcAft>
                <a:spcPts val="0"/>
              </a:spcAft>
              <a:buClr>
                <a:srgbClr val="000000"/>
              </a:buClr>
              <a:buSzTx/>
              <a:buFontTx/>
              <a:buNone/>
              <a:tabLst/>
              <a:defRPr/>
            </a:pPr>
            <a:endParaRPr kumimoji="0" lang="en-GB" sz="2000" b="0" i="0" u="none" strike="noStrike" kern="0" cap="none" spc="0" normalizeH="0" baseline="0" noProof="0" dirty="0">
              <a:ln>
                <a:noFill/>
              </a:ln>
              <a:solidFill>
                <a:srgbClr val="000000"/>
              </a:solidFill>
              <a:effectLst/>
              <a:uLnTx/>
              <a:uFillTx/>
              <a:latin typeface="MadaniArabic-Light" pitchFamily="2" charset="-78"/>
              <a:ea typeface="Calibri" panose="020F0502020204030204" pitchFamily="34" charset="0"/>
              <a:cs typeface="MadaniArabic-Light" pitchFamily="2" charset="-78"/>
              <a:sym typeface="Arial"/>
            </a:endParaRPr>
          </a:p>
        </p:txBody>
      </p:sp>
      <p:sp>
        <p:nvSpPr>
          <p:cNvPr id="28" name="Rectangle 27">
            <a:extLst>
              <a:ext uri="{FF2B5EF4-FFF2-40B4-BE49-F238E27FC236}">
                <a16:creationId xmlns:a16="http://schemas.microsoft.com/office/drawing/2014/main" id="{444C1AA5-4026-4790-9D08-D2CC2947AA3F}"/>
              </a:ext>
            </a:extLst>
          </p:cNvPr>
          <p:cNvSpPr/>
          <p:nvPr/>
        </p:nvSpPr>
        <p:spPr>
          <a:xfrm>
            <a:off x="336535" y="82760"/>
            <a:ext cx="3761997" cy="1139994"/>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rPr>
              <a:t>الألعاب </a:t>
            </a:r>
          </a:p>
        </p:txBody>
      </p:sp>
      <p:sp>
        <p:nvSpPr>
          <p:cNvPr id="30" name="Rectangle 29">
            <a:extLst>
              <a:ext uri="{FF2B5EF4-FFF2-40B4-BE49-F238E27FC236}">
                <a16:creationId xmlns:a16="http://schemas.microsoft.com/office/drawing/2014/main" id="{9BE95639-64CD-4203-98E6-3EF1DBCAEA85}"/>
              </a:ext>
            </a:extLst>
          </p:cNvPr>
          <p:cNvSpPr/>
          <p:nvPr/>
        </p:nvSpPr>
        <p:spPr>
          <a:xfrm>
            <a:off x="336535" y="1222754"/>
            <a:ext cx="3761997" cy="5498721"/>
          </a:xfrm>
          <a:prstGeom prst="rect">
            <a:avLst/>
          </a:prstGeom>
          <a:ln w="19050">
            <a:solidFill>
              <a:srgbClr val="2B3568"/>
            </a:solidFill>
          </a:ln>
        </p:spPr>
        <p:style>
          <a:lnRef idx="2">
            <a:schemeClr val="accent5"/>
          </a:lnRef>
          <a:fillRef idx="1">
            <a:schemeClr val="lt1"/>
          </a:fillRef>
          <a:effectRef idx="0">
            <a:schemeClr val="accent5"/>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لعبة السلة </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القفز على الحروف </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تيك تاك –تو </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a:t>
            </a:r>
            <a:endParaRPr kumimoji="0" lang="en-GB"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p:txBody>
      </p:sp>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2329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687473">
            <a:off x="10978996" y="2304695"/>
            <a:ext cx="986395" cy="2034442"/>
          </a:xfrm>
          <a:prstGeom prst="rect">
            <a:avLst/>
          </a:prstGeom>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217459" y="5994538"/>
            <a:ext cx="2091808" cy="642793"/>
          </a:xfrm>
          <a:prstGeom prst="rect">
            <a:avLst/>
          </a:prstGeom>
          <a:noFill/>
          <a:ln>
            <a:noFill/>
          </a:ln>
        </p:spPr>
      </p:pic>
      <p:pic>
        <p:nvPicPr>
          <p:cNvPr id="3" name="Picture 2">
            <a:extLst>
              <a:ext uri="{FF2B5EF4-FFF2-40B4-BE49-F238E27FC236}">
                <a16:creationId xmlns:a16="http://schemas.microsoft.com/office/drawing/2014/main" id="{FF6A52AD-E6C9-8C65-E032-43D288C6062E}"/>
              </a:ext>
            </a:extLst>
          </p:cNvPr>
          <p:cNvPicPr>
            <a:picLocks noChangeAspect="1"/>
          </p:cNvPicPr>
          <p:nvPr/>
        </p:nvPicPr>
        <p:blipFill>
          <a:blip r:embed="rId5">
            <a:alphaModFix amt="73000"/>
          </a:blip>
          <a:stretch>
            <a:fillRect/>
          </a:stretch>
        </p:blipFill>
        <p:spPr>
          <a:xfrm>
            <a:off x="-251279" y="220669"/>
            <a:ext cx="5468738" cy="6680055"/>
          </a:xfrm>
          <a:prstGeom prst="rect">
            <a:avLst/>
          </a:prstGeom>
        </p:spPr>
      </p:pic>
      <p:sp>
        <p:nvSpPr>
          <p:cNvPr id="5" name="TextBox 4">
            <a:extLst>
              <a:ext uri="{FF2B5EF4-FFF2-40B4-BE49-F238E27FC236}">
                <a16:creationId xmlns:a16="http://schemas.microsoft.com/office/drawing/2014/main" id="{2AD0B095-2AA9-7C36-86E9-8D8396392A76}"/>
              </a:ext>
            </a:extLst>
          </p:cNvPr>
          <p:cNvSpPr txBox="1"/>
          <p:nvPr/>
        </p:nvSpPr>
        <p:spPr>
          <a:xfrm>
            <a:off x="5217459" y="3321916"/>
            <a:ext cx="6601347"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2. نمذجة أنشطة لبنة كلمة</a:t>
            </a:r>
            <a:endParaRPr kumimoji="0" lang="fr-FR" sz="88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spTree>
    <p:extLst>
      <p:ext uri="{BB962C8B-B14F-4D97-AF65-F5344CB8AC3E}">
        <p14:creationId xmlns:p14="http://schemas.microsoft.com/office/powerpoint/2010/main" val="151268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5598021" y="2402973"/>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خريطة الكلمة </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5" name="Image 4">
            <a:extLst>
              <a:ext uri="{FF2B5EF4-FFF2-40B4-BE49-F238E27FC236}">
                <a16:creationId xmlns:a16="http://schemas.microsoft.com/office/drawing/2014/main" id="{87499CAE-A731-15FF-DE24-818704DD245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87798" y="2060577"/>
            <a:ext cx="3810532" cy="3696216"/>
          </a:xfrm>
          <a:prstGeom prst="rect">
            <a:avLst/>
          </a:prstGeom>
        </p:spPr>
      </p:pic>
    </p:spTree>
    <p:extLst>
      <p:ext uri="{BB962C8B-B14F-4D97-AF65-F5344CB8AC3E}">
        <p14:creationId xmlns:p14="http://schemas.microsoft.com/office/powerpoint/2010/main" val="200582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قرائي محوري في لبنة كلمة؛ تتم نمذجته مع جماعة الفصل ثم يستثمر فرديا للتدرب على بناء شبكة مفردات مرتبطة بكلمة وتركيب جمل بسيطة عبر الربط بين كلمات الخريطة.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endPar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الكلمة</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8E76A14A-3B7E-5738-4F80-64BB5B0E591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69492" y="1416000"/>
            <a:ext cx="3810532" cy="3696216"/>
          </a:xfrm>
          <a:prstGeom prst="rect">
            <a:avLst/>
          </a:prstGeom>
        </p:spPr>
      </p:pic>
    </p:spTree>
    <p:extLst>
      <p:ext uri="{BB962C8B-B14F-4D97-AF65-F5344CB8AC3E}">
        <p14:creationId xmlns:p14="http://schemas.microsoft.com/office/powerpoint/2010/main" val="36954719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إغناء الرصيد المعجمي للمتعلمين؛</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قراءة كلمات وتركيب جمل بسيطة.</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سبورة – أقلام- دفاتر المتعلمين – كراسة المتعلمين.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الكلمة</a:t>
            </a:r>
          </a:p>
        </p:txBody>
      </p:sp>
    </p:spTree>
    <p:extLst>
      <p:ext uri="{BB962C8B-B14F-4D97-AF65-F5344CB8AC3E}">
        <p14:creationId xmlns:p14="http://schemas.microsoft.com/office/powerpoint/2010/main" val="12014381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منشط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أحد</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في</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الكلمة</a:t>
            </a: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1495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خريطة الكلمة</a:t>
            </a: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9291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تقديم بطاقة خريطة الكلمة</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81317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يرحب الميسر بالمتعلمين؛</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بالأهداف المتوخاة من النشاط، وبالنتيجة المنتظرة من المتعلمين: «ستتدربون على كيفية بناء كلمات وتركيب جمل وفقرات وقراءتها".</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خريطة الكلمة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95086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كل متعلم أن يشارك بكلمة؛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يدون الميسر الكلمات  على بطاقات ويعلقها على السبورة؛ يطلب من بعض التلاميذ قراءة الكلمات؛</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يختار المتعلمون كلمة واحدة من بين الكلمات المسجلة؛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يجمع الأستاذ بطاقات الكلمات الأخرى ليستعملها في أنشطة أخرى؛</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يضع الميسر الكلمة التي اختارها المتعلمون في مخطط شمسي؛</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قراءة الكلمة؛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يفكر الميسر بصوت مسموع في كلمة لها علاقة بالكلمة المختارة، يدون الكلمة في المخطط؛</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المتعلمين إلى الإتيان بكلمات مرتبطة بالكلمة المختارة؛ تقبل جميل الاقتراحات، يستفسر الميسر عن العلاقة بين الكلمة  المقترحة والكلمة موضوع النشاط؛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بعض المتعلمين إلى قراءة الكلمات؛</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يركب الميسر جملة عبر الربط بين كلمتين أو أكثر من الخطاطة؛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يسجل الميسر الجملة ويدعو المتعلمين إلى تكوين جمل مماثلة ثم قراءتها.</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Tree>
    <p:extLst>
      <p:ext uri="{BB962C8B-B14F-4D97-AF65-F5344CB8AC3E}">
        <p14:creationId xmlns:p14="http://schemas.microsoft.com/office/powerpoint/2010/main" val="42848556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509869"/>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المتعلمين القيام بنفس النشاط في مجموعات انطلاقا من مخطط شمسي لكلمة  جديدة؛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تعرض كل مجموعة إنجازها ويصحح جماعيا.</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يشجع الميسر المتعلمين على تركيب جمل جديدة. </a:t>
            </a: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مستقلة  </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القيام بنفس النشاط بشكل فردي انطلاقا من مخطط شمسي لكلمة مقترحة؛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يعرض كل متعلم إنجازه ويصحح جماعيا.</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يشجع الميسر المتعلمين على تركيب جمل جديدة.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التذكير بالكلمات المقدمة التي تم ترويجها في الحصة؛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ينقل المتعلمون حصيلة النشاط (الكلمات الجديدة أو الجمل  على دفاترهم).</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Tree>
    <p:extLst>
      <p:ext uri="{BB962C8B-B14F-4D97-AF65-F5344CB8AC3E}">
        <p14:creationId xmlns:p14="http://schemas.microsoft.com/office/powerpoint/2010/main" val="7786546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4698611" y="2268061"/>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سجع الكلمات</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4" name="Google Shape;144;p16">
            <a:extLst>
              <a:ext uri="{FF2B5EF4-FFF2-40B4-BE49-F238E27FC236}">
                <a16:creationId xmlns:a16="http://schemas.microsoft.com/office/drawing/2014/main" id="{3A5C1533-A3B5-A057-F332-2F62DD5FEC05}"/>
              </a:ext>
            </a:extLst>
          </p:cNvPr>
          <p:cNvPicPr preferRelativeResize="0"/>
          <p:nvPr/>
        </p:nvPicPr>
        <p:blipFill rotWithShape="1">
          <a:blip r:embed="rId5">
            <a:clrChange>
              <a:clrFrom>
                <a:srgbClr val="FFFFFF"/>
              </a:clrFrom>
              <a:clrTo>
                <a:srgbClr val="FFFFFF">
                  <a:alpha val="0"/>
                </a:srgbClr>
              </a:clrTo>
            </a:clrChange>
            <a:alphaModFix/>
          </a:blip>
          <a:srcRect/>
          <a:stretch/>
        </p:blipFill>
        <p:spPr>
          <a:xfrm>
            <a:off x="725647" y="2202976"/>
            <a:ext cx="4362709" cy="3753901"/>
          </a:xfrm>
          <a:prstGeom prst="rect">
            <a:avLst/>
          </a:prstGeom>
          <a:noFill/>
          <a:ln>
            <a:noFill/>
          </a:ln>
          <a:effectLst>
            <a:outerShdw blurRad="50800" dist="38100" dir="10800000" algn="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كتابي؛ يوظف التصنيف والإيقاع والنسج على غرار لتمييز كلمات مسجوعة وإنتاج أخرى جديدة.</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endPar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سجع الكلمات</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3" name="Google Shape;144;p16">
            <a:extLst>
              <a:ext uri="{FF2B5EF4-FFF2-40B4-BE49-F238E27FC236}">
                <a16:creationId xmlns:a16="http://schemas.microsoft.com/office/drawing/2014/main" id="{2ECA6BB7-FD12-006B-B527-0BAC15A61A4A}"/>
              </a:ext>
            </a:extLst>
          </p:cNvPr>
          <p:cNvPicPr preferRelativeResize="0"/>
          <p:nvPr/>
        </p:nvPicPr>
        <p:blipFill rotWithShape="1">
          <a:blip r:embed="rId4">
            <a:clrChange>
              <a:clrFrom>
                <a:srgbClr val="FFFFFF"/>
              </a:clrFrom>
              <a:clrTo>
                <a:srgbClr val="FFFFFF">
                  <a:alpha val="0"/>
                </a:srgbClr>
              </a:clrTo>
            </a:clrChange>
            <a:alphaModFix/>
          </a:blip>
          <a:srcRect/>
          <a:stretch/>
        </p:blipFill>
        <p:spPr>
          <a:xfrm>
            <a:off x="944825" y="1551160"/>
            <a:ext cx="4362709" cy="3753901"/>
          </a:xfrm>
          <a:prstGeom prst="rect">
            <a:avLst/>
          </a:prstGeom>
          <a:noFill/>
          <a:ln>
            <a:noFill/>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160623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تعزيز الوعي الصوتي؛</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إغناء المعجم؛</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إنتاج كلمات جديدة؛</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قراءة كلمات مسجوعة.</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سبورة – أقلام- دفاتر المتعلمين – كراسة المتعلمين.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سجع الكلمات</a:t>
            </a:r>
          </a:p>
        </p:txBody>
      </p:sp>
    </p:spTree>
    <p:extLst>
      <p:ext uri="{BB962C8B-B14F-4D97-AF65-F5344CB8AC3E}">
        <p14:creationId xmlns:p14="http://schemas.microsoft.com/office/powerpoint/2010/main" val="24714807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منشط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أحد</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في</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951;p62">
            <a:extLst>
              <a:ext uri="{FF2B5EF4-FFF2-40B4-BE49-F238E27FC236}">
                <a16:creationId xmlns:a16="http://schemas.microsoft.com/office/drawing/2014/main" id="{90E01EBE-CFA5-7AE6-5EBB-406C8366B661}"/>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سجع الكلمات</a:t>
            </a:r>
          </a:p>
        </p:txBody>
      </p:sp>
    </p:spTree>
    <p:extLst>
      <p:ext uri="{BB962C8B-B14F-4D97-AF65-F5344CB8AC3E}">
        <p14:creationId xmlns:p14="http://schemas.microsoft.com/office/powerpoint/2010/main" val="7344913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951;p62">
            <a:extLst>
              <a:ext uri="{FF2B5EF4-FFF2-40B4-BE49-F238E27FC236}">
                <a16:creationId xmlns:a16="http://schemas.microsoft.com/office/drawing/2014/main" id="{7FFB938C-2933-473A-662B-5B021573D79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سجع الكلمات</a:t>
            </a:r>
          </a:p>
        </p:txBody>
      </p:sp>
    </p:spTree>
    <p:extLst>
      <p:ext uri="{BB962C8B-B14F-4D97-AF65-F5344CB8AC3E}">
        <p14:creationId xmlns:p14="http://schemas.microsoft.com/office/powerpoint/2010/main" val="19433275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تقديم بطاقة سجع الكلمات</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131362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يحضر الميسر أدوات العمل؛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يصرح الميسر بالنتيجة المنتظرة من النشاط :  " سيساعدكم هذا النشاط على إغناء رصيدكم المعجمي والقراءة باسترسال."</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خريطة الكلمة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286736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يكتب الميسر كلمات لها نفس الإيقاع على السبورة؛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ينطق الميسر الكلمات، مع إبراز إيقاعها الموحد؛</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يجذب انتباه المتعلمين إلى تشابه نهاية الكلمات؛</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ينسج كلمة مسجوعة مع الكلمات المقترحة، ويبيِّن العمليات التي قام به للحصول على كلمة جديدة؛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الكلمات المسجوعة ويطلب من بعض المتعلمين قراءتها.</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إلى اقتراح كلمات أخرى لها نفس إيقاع.  </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graphicFrame>
        <p:nvGraphicFramePr>
          <p:cNvPr id="2" name="Google Shape;205;p22">
            <a:extLst>
              <a:ext uri="{FF2B5EF4-FFF2-40B4-BE49-F238E27FC236}">
                <a16:creationId xmlns:a16="http://schemas.microsoft.com/office/drawing/2014/main" id="{671D6535-2424-9CF9-CDB5-6D5A018605EB}"/>
              </a:ext>
            </a:extLst>
          </p:cNvPr>
          <p:cNvGraphicFramePr/>
          <p:nvPr/>
        </p:nvGraphicFramePr>
        <p:xfrm>
          <a:off x="2393583" y="4899795"/>
          <a:ext cx="1454150" cy="1122045"/>
        </p:xfrm>
        <a:graphic>
          <a:graphicData uri="http://schemas.openxmlformats.org/drawingml/2006/table">
            <a:tbl>
              <a:tblPr>
                <a:noFill/>
              </a:tblPr>
              <a:tblGrid>
                <a:gridCol w="1454150">
                  <a:extLst>
                    <a:ext uri="{9D8B030D-6E8A-4147-A177-3AD203B41FA5}">
                      <a16:colId xmlns:a16="http://schemas.microsoft.com/office/drawing/2014/main" val="20000"/>
                    </a:ext>
                  </a:extLst>
                </a:gridCol>
              </a:tblGrid>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ctr" rtl="1">
                        <a:lnSpc>
                          <a:spcPct val="107000"/>
                        </a:lnSpc>
                        <a:spcBef>
                          <a:spcPts val="0"/>
                        </a:spcBef>
                        <a:spcAft>
                          <a:spcPts val="0"/>
                        </a:spcAft>
                        <a:buClr>
                          <a:schemeClr val="dk1"/>
                        </a:buClr>
                        <a:buSzPts val="1100"/>
                        <a:buFont typeface="Arial"/>
                        <a:buChar char="-"/>
                      </a:pPr>
                      <a:r>
                        <a:rPr lang="ar-MA" sz="2400" b="1" u="none" strike="noStrike" cap="none" dirty="0">
                          <a:latin typeface="Calibri"/>
                          <a:ea typeface="Calibri"/>
                          <a:cs typeface="Calibri"/>
                          <a:sym typeface="Calibri"/>
                        </a:rPr>
                        <a:t>أنهار</a:t>
                      </a:r>
                      <a:endParaRPr sz="2000" b="1" u="none" strike="noStrike" cap="none" dirty="0">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ctr" rtl="1">
                        <a:lnSpc>
                          <a:spcPct val="107000"/>
                        </a:lnSpc>
                        <a:spcBef>
                          <a:spcPts val="0"/>
                        </a:spcBef>
                        <a:spcAft>
                          <a:spcPts val="0"/>
                        </a:spcAft>
                        <a:buClr>
                          <a:schemeClr val="dk1"/>
                        </a:buClr>
                        <a:buSzPts val="1100"/>
                        <a:buFont typeface="Arial"/>
                        <a:buChar char="-"/>
                      </a:pPr>
                      <a:r>
                        <a:rPr lang="ar-MA" sz="2400" b="1" u="none" strike="noStrike" cap="none">
                          <a:latin typeface="Calibri"/>
                          <a:ea typeface="Calibri"/>
                          <a:cs typeface="Calibri"/>
                          <a:sym typeface="Calibri"/>
                        </a:rPr>
                        <a:t>أحجار</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ctr" rtl="1">
                        <a:lnSpc>
                          <a:spcPct val="107000"/>
                        </a:lnSpc>
                        <a:spcBef>
                          <a:spcPts val="0"/>
                        </a:spcBef>
                        <a:spcAft>
                          <a:spcPts val="0"/>
                        </a:spcAft>
                        <a:buClr>
                          <a:schemeClr val="dk1"/>
                        </a:buClr>
                        <a:buSzPts val="1100"/>
                        <a:buFont typeface="Arial"/>
                        <a:buChar char="-"/>
                      </a:pPr>
                      <a:r>
                        <a:rPr lang="ar-MA" sz="2400" b="1" u="none" strike="noStrike" cap="none" dirty="0">
                          <a:latin typeface="Calibri"/>
                          <a:ea typeface="Calibri"/>
                          <a:cs typeface="Calibri"/>
                          <a:sym typeface="Calibri"/>
                        </a:rPr>
                        <a:t>.....</a:t>
                      </a:r>
                      <a:endParaRPr sz="2000" b="1" u="none" strike="noStrike" cap="none" dirty="0">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186672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509869"/>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العمل في مجموعات؛ </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تختار كل مجموعة عمودا لإنتاج كلمات مسجوعة باتباع نفس الخطوات </a:t>
            </a:r>
            <a:r>
              <a:rPr kumimoji="0" lang="ar-MA" sz="18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المنمذجة</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ينظم الميسر النشاط على شكل تحدٍّ بين المجموعات؛ </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يتم تقاسم إنتاجات المتعلمين </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المجموعة التي ستحصل على أكبر عدد من الكلمات الصحيحة هي المجموعة الفائزة؛</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يتم استثمار لوائح الكلمات خلال القراءة للتمهير على الطلاقة.</a:t>
            </a: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مستقلة  </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القيام بنفس النشاط بشكل فردي انطلاقا من كلمة مقترحة على الكراسة؛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يعرض كل متعلم إنجازه ويصحح جماعيا.</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يشجع الميسر المتعلمين على إيجاد أكبر عدد من الكلمات المسجوعة ذات المعنى.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التذكير بالكلمات المقدمة التي تم ترويجها في الحصة؛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ينقل المتعلمون حصيلة النشاط (الكلمات الجديدة على دفاترهم).</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graphicFrame>
        <p:nvGraphicFramePr>
          <p:cNvPr id="2" name="Google Shape;214;p23">
            <a:extLst>
              <a:ext uri="{FF2B5EF4-FFF2-40B4-BE49-F238E27FC236}">
                <a16:creationId xmlns:a16="http://schemas.microsoft.com/office/drawing/2014/main" id="{D10DF314-99EB-DC71-DC2D-8489B39A5CF2}"/>
              </a:ext>
            </a:extLst>
          </p:cNvPr>
          <p:cNvGraphicFramePr/>
          <p:nvPr/>
        </p:nvGraphicFramePr>
        <p:xfrm>
          <a:off x="286155" y="2110433"/>
          <a:ext cx="3168000" cy="1870075"/>
        </p:xfrm>
        <a:graphic>
          <a:graphicData uri="http://schemas.openxmlformats.org/drawingml/2006/table">
            <a:tbl>
              <a:tblPr>
                <a:noFill/>
              </a:tblPr>
              <a:tblGrid>
                <a:gridCol w="792000">
                  <a:extLst>
                    <a:ext uri="{9D8B030D-6E8A-4147-A177-3AD203B41FA5}">
                      <a16:colId xmlns:a16="http://schemas.microsoft.com/office/drawing/2014/main" val="20001"/>
                    </a:ext>
                  </a:extLst>
                </a:gridCol>
                <a:gridCol w="792000">
                  <a:extLst>
                    <a:ext uri="{9D8B030D-6E8A-4147-A177-3AD203B41FA5}">
                      <a16:colId xmlns:a16="http://schemas.microsoft.com/office/drawing/2014/main" val="20002"/>
                    </a:ext>
                  </a:extLst>
                </a:gridCol>
                <a:gridCol w="792000">
                  <a:extLst>
                    <a:ext uri="{9D8B030D-6E8A-4147-A177-3AD203B41FA5}">
                      <a16:colId xmlns:a16="http://schemas.microsoft.com/office/drawing/2014/main" val="20003"/>
                    </a:ext>
                  </a:extLst>
                </a:gridCol>
                <a:gridCol w="792000">
                  <a:extLst>
                    <a:ext uri="{9D8B030D-6E8A-4147-A177-3AD203B41FA5}">
                      <a16:colId xmlns:a16="http://schemas.microsoft.com/office/drawing/2014/main" val="20004"/>
                    </a:ext>
                  </a:extLst>
                </a:gridCol>
              </a:tblGrid>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أخضر</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وليد</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صلاح</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فريق</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أحمر</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مديد</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سماح</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بريق</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dirty="0">
                          <a:latin typeface="Calibri"/>
                          <a:ea typeface="Calibri"/>
                          <a:cs typeface="Calibri"/>
                          <a:sym typeface="Calibri"/>
                        </a:rPr>
                        <a:t>.....</a:t>
                      </a:r>
                      <a:endParaRPr sz="2000" b="1" u="none" strike="noStrike" cap="none" dirty="0">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4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dirty="0">
                          <a:latin typeface="Calibri"/>
                          <a:ea typeface="Calibri"/>
                          <a:cs typeface="Calibri"/>
                          <a:sym typeface="Calibri"/>
                        </a:rPr>
                        <a:t>.......</a:t>
                      </a:r>
                      <a:endParaRPr sz="2000" b="1" u="none" strike="noStrike" cap="none" dirty="0">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a:t>
                      </a:r>
                      <a:endParaRPr sz="2000" b="1"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1">
                        <a:lnSpc>
                          <a:spcPct val="107000"/>
                        </a:lnSpc>
                        <a:spcBef>
                          <a:spcPts val="0"/>
                        </a:spcBef>
                        <a:spcAft>
                          <a:spcPts val="0"/>
                        </a:spcAft>
                        <a:buNone/>
                      </a:pPr>
                      <a:r>
                        <a:rPr lang="ar-MA" sz="2400" b="1" u="none" strike="noStrike" cap="none" dirty="0">
                          <a:latin typeface="Calibri"/>
                          <a:ea typeface="Calibri"/>
                          <a:cs typeface="Calibri"/>
                          <a:sym typeface="Calibri"/>
                        </a:rPr>
                        <a:t>.....</a:t>
                      </a:r>
                      <a:endParaRPr sz="2000" b="1" u="none" strike="noStrike" cap="none" dirty="0">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654557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D0B095-2AA9-7C36-86E9-8D8396392A76}"/>
              </a:ext>
            </a:extLst>
          </p:cNvPr>
          <p:cNvSpPr txBox="1"/>
          <p:nvPr/>
        </p:nvSpPr>
        <p:spPr>
          <a:xfrm>
            <a:off x="196089" y="2479542"/>
            <a:ext cx="11944295"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 نمذجة الألعاب</a:t>
            </a:r>
            <a:endParaRPr kumimoji="0" lang="fr-FR" sz="66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977710">
            <a:off x="10872626" y="5231373"/>
            <a:ext cx="645295" cy="1330922"/>
          </a:xfrm>
          <a:prstGeom prst="rect">
            <a:avLst/>
          </a:prstGeom>
        </p:spPr>
      </p:pic>
      <p:pic>
        <p:nvPicPr>
          <p:cNvPr id="7" name="Picture 6">
            <a:extLst>
              <a:ext uri="{FF2B5EF4-FFF2-40B4-BE49-F238E27FC236}">
                <a16:creationId xmlns:a16="http://schemas.microsoft.com/office/drawing/2014/main" id="{894AA0E4-62D8-01A0-B707-1D33C6726DD4}"/>
              </a:ext>
            </a:extLst>
          </p:cNvPr>
          <p:cNvPicPr>
            <a:picLocks noChangeAspect="1"/>
          </p:cNvPicPr>
          <p:nvPr/>
        </p:nvPicPr>
        <p:blipFill>
          <a:blip r:embed="rId3"/>
          <a:stretch>
            <a:fillRect/>
          </a:stretch>
        </p:blipFill>
        <p:spPr>
          <a:xfrm rot="18145867">
            <a:off x="653734" y="4593552"/>
            <a:ext cx="904706" cy="1865956"/>
          </a:xfrm>
          <a:prstGeom prst="rect">
            <a:avLst/>
          </a:prstGeom>
          <a:noFill/>
          <a:ln>
            <a:noFill/>
          </a:ln>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050094" y="5896834"/>
            <a:ext cx="2091808" cy="642793"/>
          </a:xfrm>
          <a:prstGeom prst="rect">
            <a:avLst/>
          </a:prstGeom>
          <a:noFill/>
          <a:ln>
            <a:noFill/>
          </a:ln>
        </p:spPr>
      </p:pic>
    </p:spTree>
    <p:extLst>
      <p:ext uri="{BB962C8B-B14F-4D97-AF65-F5344CB8AC3E}">
        <p14:creationId xmlns:p14="http://schemas.microsoft.com/office/powerpoint/2010/main" val="9375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731693">
            <a:off x="5826769" y="1588136"/>
            <a:ext cx="1908579" cy="4352417"/>
          </a:xfrm>
          <a:prstGeom prst="rect">
            <a:avLst/>
          </a:prstGeom>
        </p:spPr>
      </p:pic>
      <p:sp>
        <p:nvSpPr>
          <p:cNvPr id="2" name="Google Shape;1162;p101">
            <a:extLst>
              <a:ext uri="{FF2B5EF4-FFF2-40B4-BE49-F238E27FC236}">
                <a16:creationId xmlns:a16="http://schemas.microsoft.com/office/drawing/2014/main" id="{050EBE14-7184-4440-20B6-88731CD90CB0}"/>
              </a:ext>
            </a:extLst>
          </p:cNvPr>
          <p:cNvSpPr txBox="1">
            <a:spLocks/>
          </p:cNvSpPr>
          <p:nvPr/>
        </p:nvSpPr>
        <p:spPr>
          <a:xfrm>
            <a:off x="4302442" y="3091945"/>
            <a:ext cx="4232333" cy="168170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44546A"/>
              </a:buClr>
              <a:buSzPts val="10300"/>
              <a:buFont typeface="Calibri"/>
              <a:buNone/>
              <a:tabLst/>
              <a:defRPr/>
            </a:pPr>
            <a:r>
              <a:rPr kumimoji="0" lang="ar-MA" sz="10300" b="0" i="0" u="none" strike="noStrike" kern="0" cap="none" spc="0" normalizeH="0" baseline="0" noProof="0" dirty="0">
                <a:ln>
                  <a:noFill/>
                </a:ln>
                <a:solidFill>
                  <a:srgbClr val="44546A"/>
                </a:solidFill>
                <a:effectLst/>
                <a:uLnTx/>
                <a:uFillTx/>
                <a:latin typeface="Calibri"/>
                <a:ea typeface="Calibri"/>
                <a:cs typeface="Calibri"/>
                <a:sym typeface="Calibri"/>
              </a:rPr>
              <a:t> </a:t>
            </a: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الألعاب</a:t>
            </a:r>
          </a:p>
        </p:txBody>
      </p:sp>
      <p:pic>
        <p:nvPicPr>
          <p:cNvPr id="4" name="Google Shape;1163;p101" descr="Une image contenant dessin au trait&#10;&#10;Description générée automatiquement">
            <a:extLst>
              <a:ext uri="{FF2B5EF4-FFF2-40B4-BE49-F238E27FC236}">
                <a16:creationId xmlns:a16="http://schemas.microsoft.com/office/drawing/2014/main" id="{DBA6F0BA-1B4C-6EE5-44D0-6218967F355E}"/>
              </a:ext>
            </a:extLst>
          </p:cNvPr>
          <p:cNvPicPr preferRelativeResize="0"/>
          <p:nvPr/>
        </p:nvPicPr>
        <p:blipFill rotWithShape="1">
          <a:blip r:embed="rId5">
            <a:clrChange>
              <a:clrFrom>
                <a:srgbClr val="FFFDFE"/>
              </a:clrFrom>
              <a:clrTo>
                <a:srgbClr val="FFFDFE">
                  <a:alpha val="0"/>
                </a:srgbClr>
              </a:clrTo>
            </a:clrChange>
            <a:alphaModFix/>
          </a:blip>
          <a:srcRect l="3797" r="15704" b="-3"/>
          <a:stretch/>
        </p:blipFill>
        <p:spPr>
          <a:xfrm>
            <a:off x="7456684" y="4773654"/>
            <a:ext cx="1979894" cy="1977488"/>
          </a:xfrm>
          <a:custGeom>
            <a:avLst/>
            <a:gdLst/>
            <a:ahLst/>
            <a:cxnLst/>
            <a:rect l="l" t="t" r="r" b="b"/>
            <a:pathLst>
              <a:path w="1930108" h="1927762" extrusionOk="0">
                <a:moveTo>
                  <a:pt x="965055" y="0"/>
                </a:moveTo>
                <a:lnTo>
                  <a:pt x="983782" y="1755"/>
                </a:lnTo>
                <a:lnTo>
                  <a:pt x="1001924" y="6437"/>
                </a:lnTo>
                <a:lnTo>
                  <a:pt x="1019481" y="13460"/>
                </a:lnTo>
                <a:lnTo>
                  <a:pt x="1037623" y="22239"/>
                </a:lnTo>
                <a:lnTo>
                  <a:pt x="1054595" y="32188"/>
                </a:lnTo>
                <a:lnTo>
                  <a:pt x="1072153" y="42722"/>
                </a:lnTo>
                <a:lnTo>
                  <a:pt x="1089710" y="52086"/>
                </a:lnTo>
                <a:lnTo>
                  <a:pt x="1107266" y="61450"/>
                </a:lnTo>
                <a:lnTo>
                  <a:pt x="1124238" y="68472"/>
                </a:lnTo>
                <a:lnTo>
                  <a:pt x="1142966" y="73154"/>
                </a:lnTo>
                <a:lnTo>
                  <a:pt x="1161108" y="75495"/>
                </a:lnTo>
                <a:lnTo>
                  <a:pt x="1180421" y="75495"/>
                </a:lnTo>
                <a:lnTo>
                  <a:pt x="1200319" y="74325"/>
                </a:lnTo>
                <a:lnTo>
                  <a:pt x="1220217" y="71984"/>
                </a:lnTo>
                <a:lnTo>
                  <a:pt x="1240115" y="69058"/>
                </a:lnTo>
                <a:lnTo>
                  <a:pt x="1260013" y="66717"/>
                </a:lnTo>
                <a:lnTo>
                  <a:pt x="1279911" y="64961"/>
                </a:lnTo>
                <a:lnTo>
                  <a:pt x="1298638" y="65546"/>
                </a:lnTo>
                <a:lnTo>
                  <a:pt x="1316781" y="67887"/>
                </a:lnTo>
                <a:lnTo>
                  <a:pt x="1334338" y="73154"/>
                </a:lnTo>
                <a:lnTo>
                  <a:pt x="1348969" y="80762"/>
                </a:lnTo>
                <a:lnTo>
                  <a:pt x="1363014" y="90712"/>
                </a:lnTo>
                <a:lnTo>
                  <a:pt x="1375304" y="102416"/>
                </a:lnTo>
                <a:lnTo>
                  <a:pt x="1387595" y="115876"/>
                </a:lnTo>
                <a:lnTo>
                  <a:pt x="1398714" y="129922"/>
                </a:lnTo>
                <a:lnTo>
                  <a:pt x="1409833" y="144553"/>
                </a:lnTo>
                <a:lnTo>
                  <a:pt x="1420953" y="159184"/>
                </a:lnTo>
                <a:lnTo>
                  <a:pt x="1432072" y="173229"/>
                </a:lnTo>
                <a:lnTo>
                  <a:pt x="1443777" y="186689"/>
                </a:lnTo>
                <a:lnTo>
                  <a:pt x="1457238" y="198395"/>
                </a:lnTo>
                <a:lnTo>
                  <a:pt x="1470113" y="208929"/>
                </a:lnTo>
                <a:lnTo>
                  <a:pt x="1484744" y="217122"/>
                </a:lnTo>
                <a:lnTo>
                  <a:pt x="1500545" y="224145"/>
                </a:lnTo>
                <a:lnTo>
                  <a:pt x="1517517" y="229997"/>
                </a:lnTo>
                <a:lnTo>
                  <a:pt x="1535073" y="235264"/>
                </a:lnTo>
                <a:lnTo>
                  <a:pt x="1552631" y="239946"/>
                </a:lnTo>
                <a:lnTo>
                  <a:pt x="1570773" y="244628"/>
                </a:lnTo>
                <a:lnTo>
                  <a:pt x="1587745" y="249895"/>
                </a:lnTo>
                <a:lnTo>
                  <a:pt x="1604717" y="255747"/>
                </a:lnTo>
                <a:lnTo>
                  <a:pt x="1620518" y="262771"/>
                </a:lnTo>
                <a:lnTo>
                  <a:pt x="1634564" y="271549"/>
                </a:lnTo>
                <a:lnTo>
                  <a:pt x="1647440" y="282083"/>
                </a:lnTo>
                <a:lnTo>
                  <a:pt x="1657973" y="294958"/>
                </a:lnTo>
                <a:lnTo>
                  <a:pt x="1666752" y="309004"/>
                </a:lnTo>
                <a:lnTo>
                  <a:pt x="1673775" y="324805"/>
                </a:lnTo>
                <a:lnTo>
                  <a:pt x="1679627" y="341777"/>
                </a:lnTo>
                <a:lnTo>
                  <a:pt x="1684894" y="358749"/>
                </a:lnTo>
                <a:lnTo>
                  <a:pt x="1689576" y="376891"/>
                </a:lnTo>
                <a:lnTo>
                  <a:pt x="1694258" y="394448"/>
                </a:lnTo>
                <a:lnTo>
                  <a:pt x="1699525" y="412005"/>
                </a:lnTo>
                <a:lnTo>
                  <a:pt x="1705377" y="428977"/>
                </a:lnTo>
                <a:lnTo>
                  <a:pt x="1712400" y="444779"/>
                </a:lnTo>
                <a:lnTo>
                  <a:pt x="1720594" y="459409"/>
                </a:lnTo>
                <a:lnTo>
                  <a:pt x="1731128" y="472285"/>
                </a:lnTo>
                <a:lnTo>
                  <a:pt x="1742833" y="485745"/>
                </a:lnTo>
                <a:lnTo>
                  <a:pt x="1756293" y="497449"/>
                </a:lnTo>
                <a:lnTo>
                  <a:pt x="1770339" y="508569"/>
                </a:lnTo>
                <a:lnTo>
                  <a:pt x="1785555" y="519688"/>
                </a:lnTo>
                <a:lnTo>
                  <a:pt x="1800186" y="530807"/>
                </a:lnTo>
                <a:lnTo>
                  <a:pt x="1814232" y="541928"/>
                </a:lnTo>
                <a:lnTo>
                  <a:pt x="1827691" y="554217"/>
                </a:lnTo>
                <a:lnTo>
                  <a:pt x="1839397" y="566507"/>
                </a:lnTo>
                <a:lnTo>
                  <a:pt x="1849346" y="580553"/>
                </a:lnTo>
                <a:lnTo>
                  <a:pt x="1856954" y="595183"/>
                </a:lnTo>
                <a:lnTo>
                  <a:pt x="1862221" y="612741"/>
                </a:lnTo>
                <a:lnTo>
                  <a:pt x="1864562" y="630883"/>
                </a:lnTo>
                <a:lnTo>
                  <a:pt x="1865147" y="649610"/>
                </a:lnTo>
                <a:lnTo>
                  <a:pt x="1863391" y="669508"/>
                </a:lnTo>
                <a:lnTo>
                  <a:pt x="1861050" y="689406"/>
                </a:lnTo>
                <a:lnTo>
                  <a:pt x="1858124" y="709304"/>
                </a:lnTo>
                <a:lnTo>
                  <a:pt x="1855783" y="729202"/>
                </a:lnTo>
                <a:lnTo>
                  <a:pt x="1854613" y="749100"/>
                </a:lnTo>
                <a:lnTo>
                  <a:pt x="1854613" y="768413"/>
                </a:lnTo>
                <a:lnTo>
                  <a:pt x="1856954" y="786555"/>
                </a:lnTo>
                <a:lnTo>
                  <a:pt x="1861635" y="804697"/>
                </a:lnTo>
                <a:lnTo>
                  <a:pt x="1868658" y="821669"/>
                </a:lnTo>
                <a:lnTo>
                  <a:pt x="1878023" y="839226"/>
                </a:lnTo>
                <a:lnTo>
                  <a:pt x="1887386" y="856784"/>
                </a:lnTo>
                <a:lnTo>
                  <a:pt x="1897920" y="874340"/>
                </a:lnTo>
                <a:lnTo>
                  <a:pt x="1907869" y="891312"/>
                </a:lnTo>
                <a:lnTo>
                  <a:pt x="1916648" y="909454"/>
                </a:lnTo>
                <a:lnTo>
                  <a:pt x="1923670" y="927012"/>
                </a:lnTo>
                <a:lnTo>
                  <a:pt x="1928352" y="945154"/>
                </a:lnTo>
                <a:lnTo>
                  <a:pt x="1930108" y="963881"/>
                </a:lnTo>
                <a:lnTo>
                  <a:pt x="1928352" y="982608"/>
                </a:lnTo>
                <a:lnTo>
                  <a:pt x="1923670" y="1000751"/>
                </a:lnTo>
                <a:lnTo>
                  <a:pt x="1916648" y="1018308"/>
                </a:lnTo>
                <a:lnTo>
                  <a:pt x="1907869" y="1036450"/>
                </a:lnTo>
                <a:lnTo>
                  <a:pt x="1897920" y="1053422"/>
                </a:lnTo>
                <a:lnTo>
                  <a:pt x="1887386" y="1070980"/>
                </a:lnTo>
                <a:lnTo>
                  <a:pt x="1878023" y="1088536"/>
                </a:lnTo>
                <a:lnTo>
                  <a:pt x="1868658" y="1106093"/>
                </a:lnTo>
                <a:lnTo>
                  <a:pt x="1861635" y="1123065"/>
                </a:lnTo>
                <a:lnTo>
                  <a:pt x="1856954" y="1141208"/>
                </a:lnTo>
                <a:lnTo>
                  <a:pt x="1854613" y="1159349"/>
                </a:lnTo>
                <a:lnTo>
                  <a:pt x="1854613" y="1178662"/>
                </a:lnTo>
                <a:lnTo>
                  <a:pt x="1855783" y="1198560"/>
                </a:lnTo>
                <a:lnTo>
                  <a:pt x="1858124" y="1218458"/>
                </a:lnTo>
                <a:lnTo>
                  <a:pt x="1861050" y="1238356"/>
                </a:lnTo>
                <a:lnTo>
                  <a:pt x="1863391" y="1258254"/>
                </a:lnTo>
                <a:lnTo>
                  <a:pt x="1865147" y="1278152"/>
                </a:lnTo>
                <a:lnTo>
                  <a:pt x="1864562" y="1296880"/>
                </a:lnTo>
                <a:lnTo>
                  <a:pt x="1862221" y="1315022"/>
                </a:lnTo>
                <a:lnTo>
                  <a:pt x="1856954" y="1332579"/>
                </a:lnTo>
                <a:lnTo>
                  <a:pt x="1849346" y="1347210"/>
                </a:lnTo>
                <a:lnTo>
                  <a:pt x="1839397" y="1361256"/>
                </a:lnTo>
                <a:lnTo>
                  <a:pt x="1827691" y="1373545"/>
                </a:lnTo>
                <a:lnTo>
                  <a:pt x="1814232" y="1385835"/>
                </a:lnTo>
                <a:lnTo>
                  <a:pt x="1800186" y="1396955"/>
                </a:lnTo>
                <a:lnTo>
                  <a:pt x="1785555" y="1408074"/>
                </a:lnTo>
                <a:lnTo>
                  <a:pt x="1770339" y="1419194"/>
                </a:lnTo>
                <a:lnTo>
                  <a:pt x="1756293" y="1430313"/>
                </a:lnTo>
                <a:lnTo>
                  <a:pt x="1742833" y="1442017"/>
                </a:lnTo>
                <a:lnTo>
                  <a:pt x="1731128" y="1455478"/>
                </a:lnTo>
                <a:lnTo>
                  <a:pt x="1720594" y="1468353"/>
                </a:lnTo>
                <a:lnTo>
                  <a:pt x="1712400" y="1482984"/>
                </a:lnTo>
                <a:lnTo>
                  <a:pt x="1705377" y="1498785"/>
                </a:lnTo>
                <a:lnTo>
                  <a:pt x="1699525" y="1515757"/>
                </a:lnTo>
                <a:lnTo>
                  <a:pt x="1694258" y="1533315"/>
                </a:lnTo>
                <a:lnTo>
                  <a:pt x="1689576" y="1550871"/>
                </a:lnTo>
                <a:lnTo>
                  <a:pt x="1684894" y="1569014"/>
                </a:lnTo>
                <a:lnTo>
                  <a:pt x="1679627" y="1585985"/>
                </a:lnTo>
                <a:lnTo>
                  <a:pt x="1673775" y="1602957"/>
                </a:lnTo>
                <a:lnTo>
                  <a:pt x="1666752" y="1618758"/>
                </a:lnTo>
                <a:lnTo>
                  <a:pt x="1657973" y="1632804"/>
                </a:lnTo>
                <a:lnTo>
                  <a:pt x="1647440" y="1645679"/>
                </a:lnTo>
                <a:lnTo>
                  <a:pt x="1634564" y="1656213"/>
                </a:lnTo>
                <a:lnTo>
                  <a:pt x="1620518" y="1664992"/>
                </a:lnTo>
                <a:lnTo>
                  <a:pt x="1604717" y="1672015"/>
                </a:lnTo>
                <a:lnTo>
                  <a:pt x="1587745" y="1677867"/>
                </a:lnTo>
                <a:lnTo>
                  <a:pt x="1570773" y="1683134"/>
                </a:lnTo>
                <a:lnTo>
                  <a:pt x="1552631" y="1687816"/>
                </a:lnTo>
                <a:lnTo>
                  <a:pt x="1535073" y="1692498"/>
                </a:lnTo>
                <a:lnTo>
                  <a:pt x="1517517" y="1697766"/>
                </a:lnTo>
                <a:lnTo>
                  <a:pt x="1500545" y="1703618"/>
                </a:lnTo>
                <a:lnTo>
                  <a:pt x="1484744" y="1710641"/>
                </a:lnTo>
                <a:lnTo>
                  <a:pt x="1470113" y="1718834"/>
                </a:lnTo>
                <a:lnTo>
                  <a:pt x="1457238" y="1729368"/>
                </a:lnTo>
                <a:lnTo>
                  <a:pt x="1443777" y="1741073"/>
                </a:lnTo>
                <a:lnTo>
                  <a:pt x="1432072" y="1754533"/>
                </a:lnTo>
                <a:lnTo>
                  <a:pt x="1420953" y="1768579"/>
                </a:lnTo>
                <a:lnTo>
                  <a:pt x="1409833" y="1783209"/>
                </a:lnTo>
                <a:lnTo>
                  <a:pt x="1398714" y="1797840"/>
                </a:lnTo>
                <a:lnTo>
                  <a:pt x="1387595" y="1811886"/>
                </a:lnTo>
                <a:lnTo>
                  <a:pt x="1375304" y="1825346"/>
                </a:lnTo>
                <a:lnTo>
                  <a:pt x="1363014" y="1837051"/>
                </a:lnTo>
                <a:lnTo>
                  <a:pt x="1348969" y="1847000"/>
                </a:lnTo>
                <a:lnTo>
                  <a:pt x="1334338" y="1854608"/>
                </a:lnTo>
                <a:lnTo>
                  <a:pt x="1316781" y="1859875"/>
                </a:lnTo>
                <a:lnTo>
                  <a:pt x="1298638" y="1862216"/>
                </a:lnTo>
                <a:lnTo>
                  <a:pt x="1279911" y="1862801"/>
                </a:lnTo>
                <a:lnTo>
                  <a:pt x="1260013" y="1861046"/>
                </a:lnTo>
                <a:lnTo>
                  <a:pt x="1240115" y="1858705"/>
                </a:lnTo>
                <a:lnTo>
                  <a:pt x="1220217" y="1855778"/>
                </a:lnTo>
                <a:lnTo>
                  <a:pt x="1200319" y="1853438"/>
                </a:lnTo>
                <a:lnTo>
                  <a:pt x="1180421" y="1852267"/>
                </a:lnTo>
                <a:lnTo>
                  <a:pt x="1161108" y="1852267"/>
                </a:lnTo>
                <a:lnTo>
                  <a:pt x="1142966" y="1854608"/>
                </a:lnTo>
                <a:lnTo>
                  <a:pt x="1124238" y="1859290"/>
                </a:lnTo>
                <a:lnTo>
                  <a:pt x="1107266" y="1866313"/>
                </a:lnTo>
                <a:lnTo>
                  <a:pt x="1089710" y="1875677"/>
                </a:lnTo>
                <a:lnTo>
                  <a:pt x="1072153" y="1885041"/>
                </a:lnTo>
                <a:lnTo>
                  <a:pt x="1054595" y="1895574"/>
                </a:lnTo>
                <a:lnTo>
                  <a:pt x="1037623" y="1905524"/>
                </a:lnTo>
                <a:lnTo>
                  <a:pt x="1019481" y="1914302"/>
                </a:lnTo>
                <a:lnTo>
                  <a:pt x="1001924" y="1921325"/>
                </a:lnTo>
                <a:lnTo>
                  <a:pt x="983782" y="1926007"/>
                </a:lnTo>
                <a:lnTo>
                  <a:pt x="965055" y="1927762"/>
                </a:lnTo>
                <a:lnTo>
                  <a:pt x="946327" y="1926007"/>
                </a:lnTo>
                <a:lnTo>
                  <a:pt x="928184" y="1921325"/>
                </a:lnTo>
                <a:lnTo>
                  <a:pt x="910628" y="1914302"/>
                </a:lnTo>
                <a:lnTo>
                  <a:pt x="892485" y="1905524"/>
                </a:lnTo>
                <a:lnTo>
                  <a:pt x="875513" y="1895574"/>
                </a:lnTo>
                <a:lnTo>
                  <a:pt x="857956" y="1885041"/>
                </a:lnTo>
                <a:lnTo>
                  <a:pt x="840399" y="1875677"/>
                </a:lnTo>
                <a:lnTo>
                  <a:pt x="822842" y="1866313"/>
                </a:lnTo>
                <a:lnTo>
                  <a:pt x="805286" y="1859290"/>
                </a:lnTo>
                <a:lnTo>
                  <a:pt x="787143" y="1854608"/>
                </a:lnTo>
                <a:lnTo>
                  <a:pt x="769000" y="1852267"/>
                </a:lnTo>
                <a:lnTo>
                  <a:pt x="749687" y="1852267"/>
                </a:lnTo>
                <a:lnTo>
                  <a:pt x="729789" y="1853438"/>
                </a:lnTo>
                <a:lnTo>
                  <a:pt x="709892" y="1855778"/>
                </a:lnTo>
                <a:lnTo>
                  <a:pt x="689993" y="1858705"/>
                </a:lnTo>
                <a:lnTo>
                  <a:pt x="670095" y="1861046"/>
                </a:lnTo>
                <a:lnTo>
                  <a:pt x="650197" y="1862801"/>
                </a:lnTo>
                <a:lnTo>
                  <a:pt x="631470" y="1862216"/>
                </a:lnTo>
                <a:lnTo>
                  <a:pt x="613328" y="1859875"/>
                </a:lnTo>
                <a:lnTo>
                  <a:pt x="595771" y="1854608"/>
                </a:lnTo>
                <a:lnTo>
                  <a:pt x="581140" y="1847000"/>
                </a:lnTo>
                <a:lnTo>
                  <a:pt x="567094" y="1837051"/>
                </a:lnTo>
                <a:lnTo>
                  <a:pt x="554804" y="1825346"/>
                </a:lnTo>
                <a:lnTo>
                  <a:pt x="542514" y="1811886"/>
                </a:lnTo>
                <a:lnTo>
                  <a:pt x="531394" y="1797840"/>
                </a:lnTo>
                <a:lnTo>
                  <a:pt x="520275" y="1783209"/>
                </a:lnTo>
                <a:lnTo>
                  <a:pt x="509156" y="1768579"/>
                </a:lnTo>
                <a:lnTo>
                  <a:pt x="498036" y="1754533"/>
                </a:lnTo>
                <a:lnTo>
                  <a:pt x="486331" y="1741073"/>
                </a:lnTo>
                <a:lnTo>
                  <a:pt x="472871" y="1729368"/>
                </a:lnTo>
                <a:lnTo>
                  <a:pt x="459996" y="1718834"/>
                </a:lnTo>
                <a:lnTo>
                  <a:pt x="445365" y="1710641"/>
                </a:lnTo>
                <a:lnTo>
                  <a:pt x="429563" y="1703618"/>
                </a:lnTo>
                <a:lnTo>
                  <a:pt x="412592" y="1697766"/>
                </a:lnTo>
                <a:lnTo>
                  <a:pt x="395034" y="1692498"/>
                </a:lnTo>
                <a:lnTo>
                  <a:pt x="377478" y="1687816"/>
                </a:lnTo>
                <a:lnTo>
                  <a:pt x="359335" y="1683134"/>
                </a:lnTo>
                <a:lnTo>
                  <a:pt x="342364" y="1677867"/>
                </a:lnTo>
                <a:lnTo>
                  <a:pt x="325391" y="1672015"/>
                </a:lnTo>
                <a:lnTo>
                  <a:pt x="309591" y="1664992"/>
                </a:lnTo>
                <a:lnTo>
                  <a:pt x="295544" y="1656213"/>
                </a:lnTo>
                <a:lnTo>
                  <a:pt x="282669" y="1645679"/>
                </a:lnTo>
                <a:lnTo>
                  <a:pt x="272135" y="1632804"/>
                </a:lnTo>
                <a:lnTo>
                  <a:pt x="263357" y="1618758"/>
                </a:lnTo>
                <a:lnTo>
                  <a:pt x="256334" y="1602957"/>
                </a:lnTo>
                <a:lnTo>
                  <a:pt x="250482" y="1585985"/>
                </a:lnTo>
                <a:lnTo>
                  <a:pt x="245215" y="1569014"/>
                </a:lnTo>
                <a:lnTo>
                  <a:pt x="240533" y="1550871"/>
                </a:lnTo>
                <a:lnTo>
                  <a:pt x="235850" y="1533315"/>
                </a:lnTo>
                <a:lnTo>
                  <a:pt x="230583" y="1515757"/>
                </a:lnTo>
                <a:lnTo>
                  <a:pt x="224731" y="1498785"/>
                </a:lnTo>
                <a:lnTo>
                  <a:pt x="217708" y="1482984"/>
                </a:lnTo>
                <a:lnTo>
                  <a:pt x="209515" y="1468353"/>
                </a:lnTo>
                <a:lnTo>
                  <a:pt x="198981" y="1455478"/>
                </a:lnTo>
                <a:lnTo>
                  <a:pt x="187276" y="1442017"/>
                </a:lnTo>
                <a:lnTo>
                  <a:pt x="173816" y="1430313"/>
                </a:lnTo>
                <a:lnTo>
                  <a:pt x="159184" y="1419194"/>
                </a:lnTo>
                <a:lnTo>
                  <a:pt x="144554" y="1408074"/>
                </a:lnTo>
                <a:lnTo>
                  <a:pt x="129923" y="1396955"/>
                </a:lnTo>
                <a:lnTo>
                  <a:pt x="115877" y="1385835"/>
                </a:lnTo>
                <a:lnTo>
                  <a:pt x="102417" y="1373545"/>
                </a:lnTo>
                <a:lnTo>
                  <a:pt x="90712" y="1361256"/>
                </a:lnTo>
                <a:lnTo>
                  <a:pt x="80763" y="1347210"/>
                </a:lnTo>
                <a:lnTo>
                  <a:pt x="73155" y="1332579"/>
                </a:lnTo>
                <a:lnTo>
                  <a:pt x="67888" y="1315022"/>
                </a:lnTo>
                <a:lnTo>
                  <a:pt x="65547" y="1296880"/>
                </a:lnTo>
                <a:lnTo>
                  <a:pt x="64961" y="1278152"/>
                </a:lnTo>
                <a:lnTo>
                  <a:pt x="66717" y="1258254"/>
                </a:lnTo>
                <a:lnTo>
                  <a:pt x="69058" y="1238356"/>
                </a:lnTo>
                <a:lnTo>
                  <a:pt x="71984" y="1218458"/>
                </a:lnTo>
                <a:lnTo>
                  <a:pt x="74326" y="1198560"/>
                </a:lnTo>
                <a:lnTo>
                  <a:pt x="75496" y="1178662"/>
                </a:lnTo>
                <a:lnTo>
                  <a:pt x="75496" y="1159349"/>
                </a:lnTo>
                <a:lnTo>
                  <a:pt x="73155" y="1141208"/>
                </a:lnTo>
                <a:lnTo>
                  <a:pt x="68473" y="1123065"/>
                </a:lnTo>
                <a:lnTo>
                  <a:pt x="61450" y="1106093"/>
                </a:lnTo>
                <a:lnTo>
                  <a:pt x="52672" y="1088536"/>
                </a:lnTo>
                <a:lnTo>
                  <a:pt x="42722" y="1070980"/>
                </a:lnTo>
                <a:lnTo>
                  <a:pt x="32189" y="1053422"/>
                </a:lnTo>
                <a:lnTo>
                  <a:pt x="22240" y="1036450"/>
                </a:lnTo>
                <a:lnTo>
                  <a:pt x="13461" y="1018308"/>
                </a:lnTo>
                <a:lnTo>
                  <a:pt x="6438" y="1000751"/>
                </a:lnTo>
                <a:lnTo>
                  <a:pt x="1756" y="982608"/>
                </a:lnTo>
                <a:lnTo>
                  <a:pt x="0" y="963881"/>
                </a:lnTo>
                <a:lnTo>
                  <a:pt x="1756" y="945154"/>
                </a:lnTo>
                <a:lnTo>
                  <a:pt x="6438" y="927012"/>
                </a:lnTo>
                <a:lnTo>
                  <a:pt x="13461" y="909454"/>
                </a:lnTo>
                <a:lnTo>
                  <a:pt x="22240" y="891312"/>
                </a:lnTo>
                <a:lnTo>
                  <a:pt x="32189" y="874340"/>
                </a:lnTo>
                <a:lnTo>
                  <a:pt x="42722" y="856784"/>
                </a:lnTo>
                <a:lnTo>
                  <a:pt x="52672" y="839226"/>
                </a:lnTo>
                <a:lnTo>
                  <a:pt x="61450" y="821669"/>
                </a:lnTo>
                <a:lnTo>
                  <a:pt x="68473" y="804697"/>
                </a:lnTo>
                <a:lnTo>
                  <a:pt x="73155" y="786555"/>
                </a:lnTo>
                <a:lnTo>
                  <a:pt x="75496" y="768413"/>
                </a:lnTo>
                <a:lnTo>
                  <a:pt x="75496" y="749100"/>
                </a:lnTo>
                <a:lnTo>
                  <a:pt x="74326" y="729202"/>
                </a:lnTo>
                <a:lnTo>
                  <a:pt x="71984" y="709304"/>
                </a:lnTo>
                <a:lnTo>
                  <a:pt x="69058" y="689406"/>
                </a:lnTo>
                <a:lnTo>
                  <a:pt x="66717" y="669508"/>
                </a:lnTo>
                <a:lnTo>
                  <a:pt x="64961" y="649610"/>
                </a:lnTo>
                <a:lnTo>
                  <a:pt x="65547" y="630883"/>
                </a:lnTo>
                <a:lnTo>
                  <a:pt x="67888" y="612741"/>
                </a:lnTo>
                <a:lnTo>
                  <a:pt x="73155" y="595183"/>
                </a:lnTo>
                <a:lnTo>
                  <a:pt x="80763" y="580553"/>
                </a:lnTo>
                <a:lnTo>
                  <a:pt x="90712" y="566507"/>
                </a:lnTo>
                <a:lnTo>
                  <a:pt x="102417" y="554217"/>
                </a:lnTo>
                <a:lnTo>
                  <a:pt x="115877" y="541928"/>
                </a:lnTo>
                <a:lnTo>
                  <a:pt x="129923" y="530807"/>
                </a:lnTo>
                <a:lnTo>
                  <a:pt x="144554" y="519688"/>
                </a:lnTo>
                <a:lnTo>
                  <a:pt x="159184" y="508569"/>
                </a:lnTo>
                <a:lnTo>
                  <a:pt x="173816" y="497449"/>
                </a:lnTo>
                <a:lnTo>
                  <a:pt x="187276" y="485745"/>
                </a:lnTo>
                <a:lnTo>
                  <a:pt x="198981" y="472285"/>
                </a:lnTo>
                <a:lnTo>
                  <a:pt x="209515" y="459409"/>
                </a:lnTo>
                <a:lnTo>
                  <a:pt x="217708" y="444779"/>
                </a:lnTo>
                <a:lnTo>
                  <a:pt x="224731" y="428977"/>
                </a:lnTo>
                <a:lnTo>
                  <a:pt x="230583" y="412005"/>
                </a:lnTo>
                <a:lnTo>
                  <a:pt x="235850" y="394448"/>
                </a:lnTo>
                <a:lnTo>
                  <a:pt x="240533" y="376891"/>
                </a:lnTo>
                <a:lnTo>
                  <a:pt x="245215" y="358749"/>
                </a:lnTo>
                <a:lnTo>
                  <a:pt x="250482" y="341777"/>
                </a:lnTo>
                <a:lnTo>
                  <a:pt x="256334" y="324805"/>
                </a:lnTo>
                <a:lnTo>
                  <a:pt x="263357" y="309004"/>
                </a:lnTo>
                <a:lnTo>
                  <a:pt x="272135" y="294958"/>
                </a:lnTo>
                <a:lnTo>
                  <a:pt x="282669" y="282083"/>
                </a:lnTo>
                <a:lnTo>
                  <a:pt x="295544" y="271549"/>
                </a:lnTo>
                <a:lnTo>
                  <a:pt x="309591" y="262771"/>
                </a:lnTo>
                <a:lnTo>
                  <a:pt x="325391" y="255747"/>
                </a:lnTo>
                <a:lnTo>
                  <a:pt x="342364" y="249895"/>
                </a:lnTo>
                <a:lnTo>
                  <a:pt x="359335" y="244628"/>
                </a:lnTo>
                <a:lnTo>
                  <a:pt x="377478" y="239946"/>
                </a:lnTo>
                <a:lnTo>
                  <a:pt x="395034" y="235264"/>
                </a:lnTo>
                <a:lnTo>
                  <a:pt x="412592" y="229997"/>
                </a:lnTo>
                <a:lnTo>
                  <a:pt x="429563" y="224145"/>
                </a:lnTo>
                <a:lnTo>
                  <a:pt x="445365" y="217122"/>
                </a:lnTo>
                <a:lnTo>
                  <a:pt x="459996" y="208929"/>
                </a:lnTo>
                <a:lnTo>
                  <a:pt x="472871" y="198395"/>
                </a:lnTo>
                <a:lnTo>
                  <a:pt x="486331" y="186689"/>
                </a:lnTo>
                <a:lnTo>
                  <a:pt x="498036" y="173229"/>
                </a:lnTo>
                <a:lnTo>
                  <a:pt x="509156" y="159184"/>
                </a:lnTo>
                <a:lnTo>
                  <a:pt x="520275" y="144553"/>
                </a:lnTo>
                <a:lnTo>
                  <a:pt x="531394" y="129922"/>
                </a:lnTo>
                <a:lnTo>
                  <a:pt x="542514" y="115876"/>
                </a:lnTo>
                <a:lnTo>
                  <a:pt x="554804" y="102416"/>
                </a:lnTo>
                <a:lnTo>
                  <a:pt x="567094" y="90712"/>
                </a:lnTo>
                <a:lnTo>
                  <a:pt x="581140" y="80762"/>
                </a:lnTo>
                <a:lnTo>
                  <a:pt x="595771" y="73154"/>
                </a:lnTo>
                <a:lnTo>
                  <a:pt x="613328" y="67887"/>
                </a:lnTo>
                <a:lnTo>
                  <a:pt x="631470" y="65546"/>
                </a:lnTo>
                <a:lnTo>
                  <a:pt x="650197" y="64961"/>
                </a:lnTo>
                <a:lnTo>
                  <a:pt x="670095" y="66717"/>
                </a:lnTo>
                <a:lnTo>
                  <a:pt x="689993" y="69058"/>
                </a:lnTo>
                <a:lnTo>
                  <a:pt x="709892" y="71984"/>
                </a:lnTo>
                <a:lnTo>
                  <a:pt x="729789" y="74325"/>
                </a:lnTo>
                <a:lnTo>
                  <a:pt x="749687" y="75495"/>
                </a:lnTo>
                <a:lnTo>
                  <a:pt x="769000" y="75495"/>
                </a:lnTo>
                <a:lnTo>
                  <a:pt x="787143" y="73154"/>
                </a:lnTo>
                <a:lnTo>
                  <a:pt x="805286" y="68472"/>
                </a:lnTo>
                <a:lnTo>
                  <a:pt x="822842" y="61450"/>
                </a:lnTo>
                <a:lnTo>
                  <a:pt x="840399" y="52086"/>
                </a:lnTo>
                <a:lnTo>
                  <a:pt x="857956" y="42722"/>
                </a:lnTo>
                <a:lnTo>
                  <a:pt x="875513" y="32188"/>
                </a:lnTo>
                <a:lnTo>
                  <a:pt x="892485" y="22239"/>
                </a:lnTo>
                <a:lnTo>
                  <a:pt x="910628" y="13460"/>
                </a:lnTo>
                <a:lnTo>
                  <a:pt x="928184" y="6437"/>
                </a:lnTo>
                <a:lnTo>
                  <a:pt x="946327" y="1755"/>
                </a:lnTo>
                <a:close/>
              </a:path>
            </a:pathLst>
          </a:custGeom>
          <a:noFill/>
          <a:ln>
            <a:noFill/>
          </a:ln>
        </p:spPr>
      </p:pic>
      <p:pic>
        <p:nvPicPr>
          <p:cNvPr id="7" name="Google Shape;1164;p101" descr="Une image contenant ligne, diagramme&#10;&#10;Description générée automatiquement">
            <a:extLst>
              <a:ext uri="{FF2B5EF4-FFF2-40B4-BE49-F238E27FC236}">
                <a16:creationId xmlns:a16="http://schemas.microsoft.com/office/drawing/2014/main" id="{B810FE45-F76D-63F7-75C2-4207D2BFC260}"/>
              </a:ext>
            </a:extLst>
          </p:cNvPr>
          <p:cNvPicPr preferRelativeResize="0"/>
          <p:nvPr/>
        </p:nvPicPr>
        <p:blipFill rotWithShape="1">
          <a:blip r:embed="rId6">
            <a:clrChange>
              <a:clrFrom>
                <a:srgbClr val="F6F6F6"/>
              </a:clrFrom>
              <a:clrTo>
                <a:srgbClr val="F6F6F6">
                  <a:alpha val="0"/>
                </a:srgbClr>
              </a:clrTo>
            </a:clrChange>
            <a:alphaModFix/>
          </a:blip>
          <a:srcRect l="7455" r="7990" b="2"/>
          <a:stretch/>
        </p:blipFill>
        <p:spPr>
          <a:xfrm flipH="1">
            <a:off x="289627" y="3764346"/>
            <a:ext cx="2990398" cy="2986796"/>
          </a:xfrm>
          <a:custGeom>
            <a:avLst/>
            <a:gdLst/>
            <a:ahLst/>
            <a:cxnLst/>
            <a:rect l="l" t="t" r="r" b="b"/>
            <a:pathLst>
              <a:path w="2891598" h="2888118" extrusionOk="0">
                <a:moveTo>
                  <a:pt x="1445800" y="0"/>
                </a:moveTo>
                <a:lnTo>
                  <a:pt x="1473855" y="2630"/>
                </a:lnTo>
                <a:lnTo>
                  <a:pt x="1501036" y="9644"/>
                </a:lnTo>
                <a:lnTo>
                  <a:pt x="1527340" y="20166"/>
                </a:lnTo>
                <a:lnTo>
                  <a:pt x="1554518" y="33318"/>
                </a:lnTo>
                <a:lnTo>
                  <a:pt x="1579946" y="48224"/>
                </a:lnTo>
                <a:lnTo>
                  <a:pt x="1606250" y="64005"/>
                </a:lnTo>
                <a:lnTo>
                  <a:pt x="1632552" y="78033"/>
                </a:lnTo>
                <a:lnTo>
                  <a:pt x="1658855" y="92063"/>
                </a:lnTo>
                <a:lnTo>
                  <a:pt x="1684282" y="102583"/>
                </a:lnTo>
                <a:lnTo>
                  <a:pt x="1712338" y="109598"/>
                </a:lnTo>
                <a:lnTo>
                  <a:pt x="1739518" y="113105"/>
                </a:lnTo>
                <a:lnTo>
                  <a:pt x="1768452" y="113105"/>
                </a:lnTo>
                <a:lnTo>
                  <a:pt x="1798262" y="111352"/>
                </a:lnTo>
                <a:lnTo>
                  <a:pt x="1828072" y="107844"/>
                </a:lnTo>
                <a:lnTo>
                  <a:pt x="1857883" y="103461"/>
                </a:lnTo>
                <a:lnTo>
                  <a:pt x="1887693" y="99954"/>
                </a:lnTo>
                <a:lnTo>
                  <a:pt x="1917504" y="97323"/>
                </a:lnTo>
                <a:lnTo>
                  <a:pt x="1945560" y="98199"/>
                </a:lnTo>
                <a:lnTo>
                  <a:pt x="1972740" y="101707"/>
                </a:lnTo>
                <a:lnTo>
                  <a:pt x="1999043" y="109598"/>
                </a:lnTo>
                <a:lnTo>
                  <a:pt x="2020963" y="120996"/>
                </a:lnTo>
                <a:lnTo>
                  <a:pt x="2042004" y="135902"/>
                </a:lnTo>
                <a:lnTo>
                  <a:pt x="2060417" y="153437"/>
                </a:lnTo>
                <a:lnTo>
                  <a:pt x="2078829" y="173603"/>
                </a:lnTo>
                <a:lnTo>
                  <a:pt x="2095489" y="194645"/>
                </a:lnTo>
                <a:lnTo>
                  <a:pt x="2112147" y="216565"/>
                </a:lnTo>
                <a:lnTo>
                  <a:pt x="2128805" y="238484"/>
                </a:lnTo>
                <a:lnTo>
                  <a:pt x="2145463" y="259528"/>
                </a:lnTo>
                <a:lnTo>
                  <a:pt x="2163000" y="279693"/>
                </a:lnTo>
                <a:lnTo>
                  <a:pt x="2183166" y="297229"/>
                </a:lnTo>
                <a:lnTo>
                  <a:pt x="2202455" y="313012"/>
                </a:lnTo>
                <a:lnTo>
                  <a:pt x="2224374" y="325286"/>
                </a:lnTo>
                <a:lnTo>
                  <a:pt x="2248047" y="335808"/>
                </a:lnTo>
                <a:lnTo>
                  <a:pt x="2273473" y="344575"/>
                </a:lnTo>
                <a:lnTo>
                  <a:pt x="2299776" y="352466"/>
                </a:lnTo>
                <a:lnTo>
                  <a:pt x="2326079" y="359480"/>
                </a:lnTo>
                <a:lnTo>
                  <a:pt x="2353259" y="366495"/>
                </a:lnTo>
                <a:lnTo>
                  <a:pt x="2378686" y="374386"/>
                </a:lnTo>
                <a:lnTo>
                  <a:pt x="2404111" y="383153"/>
                </a:lnTo>
                <a:lnTo>
                  <a:pt x="2427785" y="393675"/>
                </a:lnTo>
                <a:lnTo>
                  <a:pt x="2448828" y="406827"/>
                </a:lnTo>
                <a:lnTo>
                  <a:pt x="2468117" y="422609"/>
                </a:lnTo>
                <a:lnTo>
                  <a:pt x="2483898" y="441899"/>
                </a:lnTo>
                <a:lnTo>
                  <a:pt x="2497050" y="462941"/>
                </a:lnTo>
                <a:lnTo>
                  <a:pt x="2507571" y="486613"/>
                </a:lnTo>
                <a:lnTo>
                  <a:pt x="2516339" y="512041"/>
                </a:lnTo>
                <a:lnTo>
                  <a:pt x="2524229" y="537467"/>
                </a:lnTo>
                <a:lnTo>
                  <a:pt x="2531245" y="564648"/>
                </a:lnTo>
                <a:lnTo>
                  <a:pt x="2538259" y="590950"/>
                </a:lnTo>
                <a:lnTo>
                  <a:pt x="2546149" y="617254"/>
                </a:lnTo>
                <a:lnTo>
                  <a:pt x="2554917" y="642682"/>
                </a:lnTo>
                <a:lnTo>
                  <a:pt x="2565438" y="666354"/>
                </a:lnTo>
                <a:lnTo>
                  <a:pt x="2577714" y="688273"/>
                </a:lnTo>
                <a:lnTo>
                  <a:pt x="2593495" y="707564"/>
                </a:lnTo>
                <a:lnTo>
                  <a:pt x="2611030" y="727729"/>
                </a:lnTo>
                <a:lnTo>
                  <a:pt x="2631196" y="745264"/>
                </a:lnTo>
                <a:lnTo>
                  <a:pt x="2652239" y="761923"/>
                </a:lnTo>
                <a:lnTo>
                  <a:pt x="2675035" y="778582"/>
                </a:lnTo>
                <a:lnTo>
                  <a:pt x="2696954" y="795241"/>
                </a:lnTo>
                <a:lnTo>
                  <a:pt x="2717996" y="811900"/>
                </a:lnTo>
                <a:lnTo>
                  <a:pt x="2738161" y="830313"/>
                </a:lnTo>
                <a:lnTo>
                  <a:pt x="2755698" y="848725"/>
                </a:lnTo>
                <a:lnTo>
                  <a:pt x="2770603" y="869768"/>
                </a:lnTo>
                <a:lnTo>
                  <a:pt x="2782002" y="891687"/>
                </a:lnTo>
                <a:lnTo>
                  <a:pt x="2789892" y="917991"/>
                </a:lnTo>
                <a:lnTo>
                  <a:pt x="2793399" y="945171"/>
                </a:lnTo>
                <a:lnTo>
                  <a:pt x="2794276" y="973229"/>
                </a:lnTo>
                <a:lnTo>
                  <a:pt x="2791646" y="1003038"/>
                </a:lnTo>
                <a:lnTo>
                  <a:pt x="2788138" y="1032848"/>
                </a:lnTo>
                <a:lnTo>
                  <a:pt x="2783755" y="1062659"/>
                </a:lnTo>
                <a:lnTo>
                  <a:pt x="2780247" y="1092470"/>
                </a:lnTo>
                <a:lnTo>
                  <a:pt x="2778495" y="1122281"/>
                </a:lnTo>
                <a:lnTo>
                  <a:pt x="2778495" y="1151214"/>
                </a:lnTo>
                <a:lnTo>
                  <a:pt x="2782002" y="1178394"/>
                </a:lnTo>
                <a:lnTo>
                  <a:pt x="2789015" y="1205574"/>
                </a:lnTo>
                <a:lnTo>
                  <a:pt x="2799536" y="1231002"/>
                </a:lnTo>
                <a:lnTo>
                  <a:pt x="2813566" y="1257305"/>
                </a:lnTo>
                <a:lnTo>
                  <a:pt x="2827593" y="1283608"/>
                </a:lnTo>
                <a:lnTo>
                  <a:pt x="2843376" y="1309912"/>
                </a:lnTo>
                <a:lnTo>
                  <a:pt x="2858280" y="1335339"/>
                </a:lnTo>
                <a:lnTo>
                  <a:pt x="2871432" y="1362518"/>
                </a:lnTo>
                <a:lnTo>
                  <a:pt x="2881953" y="1388823"/>
                </a:lnTo>
                <a:lnTo>
                  <a:pt x="2888967" y="1416003"/>
                </a:lnTo>
                <a:lnTo>
                  <a:pt x="2891598" y="1444059"/>
                </a:lnTo>
                <a:lnTo>
                  <a:pt x="2888967" y="1472116"/>
                </a:lnTo>
                <a:lnTo>
                  <a:pt x="2881953" y="1499297"/>
                </a:lnTo>
                <a:lnTo>
                  <a:pt x="2871432" y="1525600"/>
                </a:lnTo>
                <a:lnTo>
                  <a:pt x="2858280" y="1552780"/>
                </a:lnTo>
                <a:lnTo>
                  <a:pt x="2843376" y="1578207"/>
                </a:lnTo>
                <a:lnTo>
                  <a:pt x="2827593" y="1604511"/>
                </a:lnTo>
                <a:lnTo>
                  <a:pt x="2813566" y="1630814"/>
                </a:lnTo>
                <a:lnTo>
                  <a:pt x="2799536" y="1657117"/>
                </a:lnTo>
                <a:lnTo>
                  <a:pt x="2789015" y="1682544"/>
                </a:lnTo>
                <a:lnTo>
                  <a:pt x="2782002" y="1709724"/>
                </a:lnTo>
                <a:lnTo>
                  <a:pt x="2778495" y="1736904"/>
                </a:lnTo>
                <a:lnTo>
                  <a:pt x="2778495" y="1765838"/>
                </a:lnTo>
                <a:lnTo>
                  <a:pt x="2780247" y="1795649"/>
                </a:lnTo>
                <a:lnTo>
                  <a:pt x="2783755" y="1825459"/>
                </a:lnTo>
                <a:lnTo>
                  <a:pt x="2788138" y="1855270"/>
                </a:lnTo>
                <a:lnTo>
                  <a:pt x="2791646" y="1885081"/>
                </a:lnTo>
                <a:lnTo>
                  <a:pt x="2794276" y="1914891"/>
                </a:lnTo>
                <a:lnTo>
                  <a:pt x="2793399" y="1942948"/>
                </a:lnTo>
                <a:lnTo>
                  <a:pt x="2789892" y="1970129"/>
                </a:lnTo>
                <a:lnTo>
                  <a:pt x="2782002" y="1996432"/>
                </a:lnTo>
                <a:lnTo>
                  <a:pt x="2770603" y="2018351"/>
                </a:lnTo>
                <a:lnTo>
                  <a:pt x="2755698" y="2039394"/>
                </a:lnTo>
                <a:lnTo>
                  <a:pt x="2738161" y="2057807"/>
                </a:lnTo>
                <a:lnTo>
                  <a:pt x="2717996" y="2076218"/>
                </a:lnTo>
                <a:lnTo>
                  <a:pt x="2696954" y="2092878"/>
                </a:lnTo>
                <a:lnTo>
                  <a:pt x="2675035" y="2109537"/>
                </a:lnTo>
                <a:lnTo>
                  <a:pt x="2652239" y="2126196"/>
                </a:lnTo>
                <a:lnTo>
                  <a:pt x="2631196" y="2142854"/>
                </a:lnTo>
                <a:lnTo>
                  <a:pt x="2611030" y="2160389"/>
                </a:lnTo>
                <a:lnTo>
                  <a:pt x="2593495" y="2180556"/>
                </a:lnTo>
                <a:lnTo>
                  <a:pt x="2577714" y="2199845"/>
                </a:lnTo>
                <a:lnTo>
                  <a:pt x="2565438" y="2221764"/>
                </a:lnTo>
                <a:lnTo>
                  <a:pt x="2554917" y="2245437"/>
                </a:lnTo>
                <a:lnTo>
                  <a:pt x="2546149" y="2270864"/>
                </a:lnTo>
                <a:lnTo>
                  <a:pt x="2538259" y="2297168"/>
                </a:lnTo>
                <a:lnTo>
                  <a:pt x="2531245" y="2323472"/>
                </a:lnTo>
                <a:lnTo>
                  <a:pt x="2524229" y="2350652"/>
                </a:lnTo>
                <a:lnTo>
                  <a:pt x="2516339" y="2376078"/>
                </a:lnTo>
                <a:lnTo>
                  <a:pt x="2507571" y="2401504"/>
                </a:lnTo>
                <a:lnTo>
                  <a:pt x="2497050" y="2425177"/>
                </a:lnTo>
                <a:lnTo>
                  <a:pt x="2483898" y="2446221"/>
                </a:lnTo>
                <a:lnTo>
                  <a:pt x="2468117" y="2465510"/>
                </a:lnTo>
                <a:lnTo>
                  <a:pt x="2448828" y="2481291"/>
                </a:lnTo>
                <a:lnTo>
                  <a:pt x="2427785" y="2494443"/>
                </a:lnTo>
                <a:lnTo>
                  <a:pt x="2404111" y="2504965"/>
                </a:lnTo>
                <a:lnTo>
                  <a:pt x="2378686" y="2513732"/>
                </a:lnTo>
                <a:lnTo>
                  <a:pt x="2353259" y="2521623"/>
                </a:lnTo>
                <a:lnTo>
                  <a:pt x="2326079" y="2528638"/>
                </a:lnTo>
                <a:lnTo>
                  <a:pt x="2299776" y="2535652"/>
                </a:lnTo>
                <a:lnTo>
                  <a:pt x="2273473" y="2543543"/>
                </a:lnTo>
                <a:lnTo>
                  <a:pt x="2248047" y="2552312"/>
                </a:lnTo>
                <a:lnTo>
                  <a:pt x="2224374" y="2562833"/>
                </a:lnTo>
                <a:lnTo>
                  <a:pt x="2202455" y="2575107"/>
                </a:lnTo>
                <a:lnTo>
                  <a:pt x="2183166" y="2590889"/>
                </a:lnTo>
                <a:lnTo>
                  <a:pt x="2163000" y="2608426"/>
                </a:lnTo>
                <a:lnTo>
                  <a:pt x="2145463" y="2628592"/>
                </a:lnTo>
                <a:lnTo>
                  <a:pt x="2128805" y="2649634"/>
                </a:lnTo>
                <a:lnTo>
                  <a:pt x="2112147" y="2671553"/>
                </a:lnTo>
                <a:lnTo>
                  <a:pt x="2095489" y="2693473"/>
                </a:lnTo>
                <a:lnTo>
                  <a:pt x="2078829" y="2714516"/>
                </a:lnTo>
                <a:lnTo>
                  <a:pt x="2060417" y="2734681"/>
                </a:lnTo>
                <a:lnTo>
                  <a:pt x="2042004" y="2752217"/>
                </a:lnTo>
                <a:lnTo>
                  <a:pt x="2020963" y="2767122"/>
                </a:lnTo>
                <a:lnTo>
                  <a:pt x="1999043" y="2778521"/>
                </a:lnTo>
                <a:lnTo>
                  <a:pt x="1972740" y="2786411"/>
                </a:lnTo>
                <a:lnTo>
                  <a:pt x="1945560" y="2789919"/>
                </a:lnTo>
                <a:lnTo>
                  <a:pt x="1917504" y="2790796"/>
                </a:lnTo>
                <a:lnTo>
                  <a:pt x="1887693" y="2788165"/>
                </a:lnTo>
                <a:lnTo>
                  <a:pt x="1857883" y="2784659"/>
                </a:lnTo>
                <a:lnTo>
                  <a:pt x="1828072" y="2780274"/>
                </a:lnTo>
                <a:lnTo>
                  <a:pt x="1798262" y="2776767"/>
                </a:lnTo>
                <a:lnTo>
                  <a:pt x="1768452" y="2775013"/>
                </a:lnTo>
                <a:lnTo>
                  <a:pt x="1739518" y="2775013"/>
                </a:lnTo>
                <a:lnTo>
                  <a:pt x="1712338" y="2778521"/>
                </a:lnTo>
                <a:lnTo>
                  <a:pt x="1684282" y="2785535"/>
                </a:lnTo>
                <a:lnTo>
                  <a:pt x="1658855" y="2796057"/>
                </a:lnTo>
                <a:lnTo>
                  <a:pt x="1632552" y="2810085"/>
                </a:lnTo>
                <a:lnTo>
                  <a:pt x="1606250" y="2824114"/>
                </a:lnTo>
                <a:lnTo>
                  <a:pt x="1579946" y="2839896"/>
                </a:lnTo>
                <a:lnTo>
                  <a:pt x="1554518" y="2854801"/>
                </a:lnTo>
                <a:lnTo>
                  <a:pt x="1527340" y="2867952"/>
                </a:lnTo>
                <a:lnTo>
                  <a:pt x="1501036" y="2878474"/>
                </a:lnTo>
                <a:lnTo>
                  <a:pt x="1473855" y="2885488"/>
                </a:lnTo>
                <a:lnTo>
                  <a:pt x="1445800" y="2888118"/>
                </a:lnTo>
                <a:lnTo>
                  <a:pt x="1417743" y="2885488"/>
                </a:lnTo>
                <a:lnTo>
                  <a:pt x="1390563" y="2878474"/>
                </a:lnTo>
                <a:lnTo>
                  <a:pt x="1364260" y="2867952"/>
                </a:lnTo>
                <a:lnTo>
                  <a:pt x="1337080" y="2854801"/>
                </a:lnTo>
                <a:lnTo>
                  <a:pt x="1311653" y="2839896"/>
                </a:lnTo>
                <a:lnTo>
                  <a:pt x="1285350" y="2824114"/>
                </a:lnTo>
                <a:lnTo>
                  <a:pt x="1259047" y="2810085"/>
                </a:lnTo>
                <a:lnTo>
                  <a:pt x="1232744" y="2796057"/>
                </a:lnTo>
                <a:lnTo>
                  <a:pt x="1206441" y="2785535"/>
                </a:lnTo>
                <a:lnTo>
                  <a:pt x="1179261" y="2778521"/>
                </a:lnTo>
                <a:lnTo>
                  <a:pt x="1152081" y="2775013"/>
                </a:lnTo>
                <a:lnTo>
                  <a:pt x="1123147" y="2775013"/>
                </a:lnTo>
                <a:lnTo>
                  <a:pt x="1093337" y="2776767"/>
                </a:lnTo>
                <a:lnTo>
                  <a:pt x="1063527" y="2780274"/>
                </a:lnTo>
                <a:lnTo>
                  <a:pt x="1033716" y="2784659"/>
                </a:lnTo>
                <a:lnTo>
                  <a:pt x="1003905" y="2788165"/>
                </a:lnTo>
                <a:lnTo>
                  <a:pt x="974095" y="2790796"/>
                </a:lnTo>
                <a:lnTo>
                  <a:pt x="946040" y="2789919"/>
                </a:lnTo>
                <a:lnTo>
                  <a:pt x="918859" y="2786411"/>
                </a:lnTo>
                <a:lnTo>
                  <a:pt x="892556" y="2778521"/>
                </a:lnTo>
                <a:lnTo>
                  <a:pt x="870636" y="2767122"/>
                </a:lnTo>
                <a:lnTo>
                  <a:pt x="849593" y="2752217"/>
                </a:lnTo>
                <a:lnTo>
                  <a:pt x="831181" y="2734681"/>
                </a:lnTo>
                <a:lnTo>
                  <a:pt x="812769" y="2714516"/>
                </a:lnTo>
                <a:lnTo>
                  <a:pt x="796111" y="2693473"/>
                </a:lnTo>
                <a:lnTo>
                  <a:pt x="779451" y="2671553"/>
                </a:lnTo>
                <a:lnTo>
                  <a:pt x="762793" y="2649634"/>
                </a:lnTo>
                <a:lnTo>
                  <a:pt x="746135" y="2628592"/>
                </a:lnTo>
                <a:lnTo>
                  <a:pt x="728599" y="2608426"/>
                </a:lnTo>
                <a:lnTo>
                  <a:pt x="708433" y="2590889"/>
                </a:lnTo>
                <a:lnTo>
                  <a:pt x="689144" y="2575107"/>
                </a:lnTo>
                <a:lnTo>
                  <a:pt x="667225" y="2562833"/>
                </a:lnTo>
                <a:lnTo>
                  <a:pt x="643552" y="2552312"/>
                </a:lnTo>
                <a:lnTo>
                  <a:pt x="618126" y="2543543"/>
                </a:lnTo>
                <a:lnTo>
                  <a:pt x="591822" y="2535652"/>
                </a:lnTo>
                <a:lnTo>
                  <a:pt x="565519" y="2528638"/>
                </a:lnTo>
                <a:lnTo>
                  <a:pt x="538339" y="2521623"/>
                </a:lnTo>
                <a:lnTo>
                  <a:pt x="512913" y="2513732"/>
                </a:lnTo>
                <a:lnTo>
                  <a:pt x="487486" y="2504965"/>
                </a:lnTo>
                <a:lnTo>
                  <a:pt x="463814" y="2494443"/>
                </a:lnTo>
                <a:lnTo>
                  <a:pt x="442771" y="2481291"/>
                </a:lnTo>
                <a:lnTo>
                  <a:pt x="423481" y="2465510"/>
                </a:lnTo>
                <a:lnTo>
                  <a:pt x="407701" y="2446221"/>
                </a:lnTo>
                <a:lnTo>
                  <a:pt x="394549" y="2425177"/>
                </a:lnTo>
                <a:lnTo>
                  <a:pt x="384027" y="2401504"/>
                </a:lnTo>
                <a:lnTo>
                  <a:pt x="375260" y="2376078"/>
                </a:lnTo>
                <a:lnTo>
                  <a:pt x="367369" y="2350652"/>
                </a:lnTo>
                <a:lnTo>
                  <a:pt x="360355" y="2323472"/>
                </a:lnTo>
                <a:lnTo>
                  <a:pt x="353341" y="2297168"/>
                </a:lnTo>
                <a:lnTo>
                  <a:pt x="345449" y="2270864"/>
                </a:lnTo>
                <a:lnTo>
                  <a:pt x="336681" y="2245437"/>
                </a:lnTo>
                <a:lnTo>
                  <a:pt x="326160" y="2221764"/>
                </a:lnTo>
                <a:lnTo>
                  <a:pt x="313886" y="2199845"/>
                </a:lnTo>
                <a:lnTo>
                  <a:pt x="298104" y="2180556"/>
                </a:lnTo>
                <a:lnTo>
                  <a:pt x="280568" y="2160389"/>
                </a:lnTo>
                <a:lnTo>
                  <a:pt x="260402" y="2142854"/>
                </a:lnTo>
                <a:lnTo>
                  <a:pt x="238482" y="2126196"/>
                </a:lnTo>
                <a:lnTo>
                  <a:pt x="216563" y="2109537"/>
                </a:lnTo>
                <a:lnTo>
                  <a:pt x="194645" y="2092878"/>
                </a:lnTo>
                <a:lnTo>
                  <a:pt x="173602" y="2076218"/>
                </a:lnTo>
                <a:lnTo>
                  <a:pt x="153436" y="2057807"/>
                </a:lnTo>
                <a:lnTo>
                  <a:pt x="135901" y="2039394"/>
                </a:lnTo>
                <a:lnTo>
                  <a:pt x="120996" y="2018351"/>
                </a:lnTo>
                <a:lnTo>
                  <a:pt x="109598" y="1996432"/>
                </a:lnTo>
                <a:lnTo>
                  <a:pt x="101707" y="1970129"/>
                </a:lnTo>
                <a:lnTo>
                  <a:pt x="98199" y="1942948"/>
                </a:lnTo>
                <a:lnTo>
                  <a:pt x="97322" y="1914891"/>
                </a:lnTo>
                <a:lnTo>
                  <a:pt x="99953" y="1885081"/>
                </a:lnTo>
                <a:lnTo>
                  <a:pt x="103460" y="1855270"/>
                </a:lnTo>
                <a:lnTo>
                  <a:pt x="107843" y="1825459"/>
                </a:lnTo>
                <a:lnTo>
                  <a:pt x="111351" y="1795649"/>
                </a:lnTo>
                <a:lnTo>
                  <a:pt x="113105" y="1765838"/>
                </a:lnTo>
                <a:lnTo>
                  <a:pt x="113105" y="1736904"/>
                </a:lnTo>
                <a:lnTo>
                  <a:pt x="109598" y="1709724"/>
                </a:lnTo>
                <a:lnTo>
                  <a:pt x="102584" y="1682544"/>
                </a:lnTo>
                <a:lnTo>
                  <a:pt x="92062" y="1657117"/>
                </a:lnTo>
                <a:lnTo>
                  <a:pt x="78910" y="1630814"/>
                </a:lnTo>
                <a:lnTo>
                  <a:pt x="64005" y="1604511"/>
                </a:lnTo>
                <a:lnTo>
                  <a:pt x="48224" y="1578207"/>
                </a:lnTo>
                <a:lnTo>
                  <a:pt x="33319" y="1552780"/>
                </a:lnTo>
                <a:lnTo>
                  <a:pt x="20166" y="1525600"/>
                </a:lnTo>
                <a:lnTo>
                  <a:pt x="9645" y="1499297"/>
                </a:lnTo>
                <a:lnTo>
                  <a:pt x="2631" y="1472116"/>
                </a:lnTo>
                <a:lnTo>
                  <a:pt x="0" y="1444059"/>
                </a:lnTo>
                <a:lnTo>
                  <a:pt x="2631" y="1416003"/>
                </a:lnTo>
                <a:lnTo>
                  <a:pt x="9645" y="1388823"/>
                </a:lnTo>
                <a:lnTo>
                  <a:pt x="20166" y="1362518"/>
                </a:lnTo>
                <a:lnTo>
                  <a:pt x="33319" y="1335339"/>
                </a:lnTo>
                <a:lnTo>
                  <a:pt x="48224" y="1309912"/>
                </a:lnTo>
                <a:lnTo>
                  <a:pt x="64005" y="1283608"/>
                </a:lnTo>
                <a:lnTo>
                  <a:pt x="78910" y="1257305"/>
                </a:lnTo>
                <a:lnTo>
                  <a:pt x="92062" y="1231002"/>
                </a:lnTo>
                <a:lnTo>
                  <a:pt x="102584" y="1205574"/>
                </a:lnTo>
                <a:lnTo>
                  <a:pt x="109598" y="1178394"/>
                </a:lnTo>
                <a:lnTo>
                  <a:pt x="113105" y="1151214"/>
                </a:lnTo>
                <a:lnTo>
                  <a:pt x="113105" y="1122281"/>
                </a:lnTo>
                <a:lnTo>
                  <a:pt x="111351" y="1092470"/>
                </a:lnTo>
                <a:lnTo>
                  <a:pt x="107843" y="1062659"/>
                </a:lnTo>
                <a:lnTo>
                  <a:pt x="103460" y="1032848"/>
                </a:lnTo>
                <a:lnTo>
                  <a:pt x="99953" y="1003038"/>
                </a:lnTo>
                <a:lnTo>
                  <a:pt x="97322" y="973229"/>
                </a:lnTo>
                <a:lnTo>
                  <a:pt x="98199" y="945171"/>
                </a:lnTo>
                <a:lnTo>
                  <a:pt x="101707" y="917991"/>
                </a:lnTo>
                <a:lnTo>
                  <a:pt x="109598" y="891687"/>
                </a:lnTo>
                <a:lnTo>
                  <a:pt x="120996" y="869768"/>
                </a:lnTo>
                <a:lnTo>
                  <a:pt x="135901" y="848725"/>
                </a:lnTo>
                <a:lnTo>
                  <a:pt x="153436" y="830313"/>
                </a:lnTo>
                <a:lnTo>
                  <a:pt x="173602" y="811900"/>
                </a:lnTo>
                <a:lnTo>
                  <a:pt x="194645" y="795241"/>
                </a:lnTo>
                <a:lnTo>
                  <a:pt x="216563" y="778582"/>
                </a:lnTo>
                <a:lnTo>
                  <a:pt x="238482" y="761923"/>
                </a:lnTo>
                <a:lnTo>
                  <a:pt x="260402" y="745264"/>
                </a:lnTo>
                <a:lnTo>
                  <a:pt x="280568" y="727729"/>
                </a:lnTo>
                <a:lnTo>
                  <a:pt x="298104" y="707564"/>
                </a:lnTo>
                <a:lnTo>
                  <a:pt x="313886" y="688273"/>
                </a:lnTo>
                <a:lnTo>
                  <a:pt x="326160" y="666354"/>
                </a:lnTo>
                <a:lnTo>
                  <a:pt x="336681" y="642682"/>
                </a:lnTo>
                <a:lnTo>
                  <a:pt x="345449" y="617254"/>
                </a:lnTo>
                <a:lnTo>
                  <a:pt x="353341" y="590950"/>
                </a:lnTo>
                <a:lnTo>
                  <a:pt x="360355" y="564648"/>
                </a:lnTo>
                <a:lnTo>
                  <a:pt x="367369" y="537467"/>
                </a:lnTo>
                <a:lnTo>
                  <a:pt x="375260" y="512041"/>
                </a:lnTo>
                <a:lnTo>
                  <a:pt x="384027" y="486613"/>
                </a:lnTo>
                <a:lnTo>
                  <a:pt x="394549" y="462941"/>
                </a:lnTo>
                <a:lnTo>
                  <a:pt x="407701" y="441899"/>
                </a:lnTo>
                <a:lnTo>
                  <a:pt x="423481" y="422609"/>
                </a:lnTo>
                <a:lnTo>
                  <a:pt x="442771" y="406827"/>
                </a:lnTo>
                <a:lnTo>
                  <a:pt x="463814" y="393675"/>
                </a:lnTo>
                <a:lnTo>
                  <a:pt x="487486" y="383153"/>
                </a:lnTo>
                <a:lnTo>
                  <a:pt x="512913" y="374386"/>
                </a:lnTo>
                <a:lnTo>
                  <a:pt x="538339" y="366495"/>
                </a:lnTo>
                <a:lnTo>
                  <a:pt x="565519" y="359480"/>
                </a:lnTo>
                <a:lnTo>
                  <a:pt x="591822" y="352466"/>
                </a:lnTo>
                <a:lnTo>
                  <a:pt x="618126" y="344575"/>
                </a:lnTo>
                <a:lnTo>
                  <a:pt x="643552" y="335808"/>
                </a:lnTo>
                <a:lnTo>
                  <a:pt x="667225" y="325286"/>
                </a:lnTo>
                <a:lnTo>
                  <a:pt x="689144" y="313012"/>
                </a:lnTo>
                <a:lnTo>
                  <a:pt x="708433" y="297229"/>
                </a:lnTo>
                <a:lnTo>
                  <a:pt x="728599" y="279693"/>
                </a:lnTo>
                <a:lnTo>
                  <a:pt x="746135" y="259528"/>
                </a:lnTo>
                <a:lnTo>
                  <a:pt x="762793" y="238484"/>
                </a:lnTo>
                <a:lnTo>
                  <a:pt x="779451" y="216565"/>
                </a:lnTo>
                <a:lnTo>
                  <a:pt x="796111" y="194645"/>
                </a:lnTo>
                <a:lnTo>
                  <a:pt x="812769" y="173603"/>
                </a:lnTo>
                <a:lnTo>
                  <a:pt x="831181" y="153437"/>
                </a:lnTo>
                <a:lnTo>
                  <a:pt x="849593" y="135902"/>
                </a:lnTo>
                <a:lnTo>
                  <a:pt x="870636" y="120996"/>
                </a:lnTo>
                <a:lnTo>
                  <a:pt x="892556" y="109598"/>
                </a:lnTo>
                <a:lnTo>
                  <a:pt x="918859" y="101707"/>
                </a:lnTo>
                <a:lnTo>
                  <a:pt x="946040" y="98199"/>
                </a:lnTo>
                <a:lnTo>
                  <a:pt x="974095" y="97323"/>
                </a:lnTo>
                <a:lnTo>
                  <a:pt x="1003905" y="99954"/>
                </a:lnTo>
                <a:lnTo>
                  <a:pt x="1033716" y="103461"/>
                </a:lnTo>
                <a:lnTo>
                  <a:pt x="1063527" y="107844"/>
                </a:lnTo>
                <a:lnTo>
                  <a:pt x="1093337" y="111352"/>
                </a:lnTo>
                <a:lnTo>
                  <a:pt x="1123147" y="113105"/>
                </a:lnTo>
                <a:lnTo>
                  <a:pt x="1152081" y="113105"/>
                </a:lnTo>
                <a:lnTo>
                  <a:pt x="1179261" y="109598"/>
                </a:lnTo>
                <a:lnTo>
                  <a:pt x="1206441" y="102583"/>
                </a:lnTo>
                <a:lnTo>
                  <a:pt x="1232744" y="92063"/>
                </a:lnTo>
                <a:lnTo>
                  <a:pt x="1259047" y="78033"/>
                </a:lnTo>
                <a:lnTo>
                  <a:pt x="1285350" y="64005"/>
                </a:lnTo>
                <a:lnTo>
                  <a:pt x="1311653" y="48224"/>
                </a:lnTo>
                <a:lnTo>
                  <a:pt x="1337080" y="33318"/>
                </a:lnTo>
                <a:lnTo>
                  <a:pt x="1364260" y="20166"/>
                </a:lnTo>
                <a:lnTo>
                  <a:pt x="1390563" y="9644"/>
                </a:lnTo>
                <a:lnTo>
                  <a:pt x="1417743" y="2630"/>
                </a:lnTo>
                <a:close/>
              </a:path>
            </a:pathLst>
          </a:custGeom>
          <a:noFill/>
          <a:ln>
            <a:noFill/>
          </a:ln>
        </p:spPr>
      </p:pic>
      <p:pic>
        <p:nvPicPr>
          <p:cNvPr id="8" name="Google Shape;1165;p101" descr="Une image contenant plancher, intérieur&#10;&#10;Description générée automatiquement">
            <a:extLst>
              <a:ext uri="{FF2B5EF4-FFF2-40B4-BE49-F238E27FC236}">
                <a16:creationId xmlns:a16="http://schemas.microsoft.com/office/drawing/2014/main" id="{D029CFBA-5BC7-3482-E3B8-ACE9E7A7CBB2}"/>
              </a:ext>
            </a:extLst>
          </p:cNvPr>
          <p:cNvPicPr preferRelativeResize="0"/>
          <p:nvPr/>
        </p:nvPicPr>
        <p:blipFill rotWithShape="1">
          <a:blip r:embed="rId7">
            <a:alphaModFix/>
          </a:blip>
          <a:srcRect t="23989" r="22965" b="20191"/>
          <a:stretch/>
        </p:blipFill>
        <p:spPr>
          <a:xfrm>
            <a:off x="9234088" y="860825"/>
            <a:ext cx="2957912" cy="2530020"/>
          </a:xfrm>
          <a:custGeom>
            <a:avLst/>
            <a:gdLst/>
            <a:ahLst/>
            <a:cxnLst/>
            <a:rect l="l" t="t" r="r" b="b"/>
            <a:pathLst>
              <a:path w="4060358" h="3613359" extrusionOk="0">
                <a:moveTo>
                  <a:pt x="297325" y="0"/>
                </a:moveTo>
                <a:lnTo>
                  <a:pt x="4060358" y="0"/>
                </a:lnTo>
                <a:lnTo>
                  <a:pt x="4060358" y="2985163"/>
                </a:lnTo>
                <a:lnTo>
                  <a:pt x="4053581" y="2986912"/>
                </a:lnTo>
                <a:lnTo>
                  <a:pt x="4007741" y="2999136"/>
                </a:lnTo>
                <a:lnTo>
                  <a:pt x="3961906" y="3012890"/>
                </a:lnTo>
                <a:lnTo>
                  <a:pt x="3917596" y="3028168"/>
                </a:lnTo>
                <a:lnTo>
                  <a:pt x="3876343" y="3046504"/>
                </a:lnTo>
                <a:lnTo>
                  <a:pt x="3838144" y="3067894"/>
                </a:lnTo>
                <a:lnTo>
                  <a:pt x="3804530" y="3095396"/>
                </a:lnTo>
                <a:lnTo>
                  <a:pt x="3769387" y="3125955"/>
                </a:lnTo>
                <a:lnTo>
                  <a:pt x="3738828" y="3161096"/>
                </a:lnTo>
                <a:lnTo>
                  <a:pt x="3709798" y="3197767"/>
                </a:lnTo>
                <a:lnTo>
                  <a:pt x="3680766" y="3235963"/>
                </a:lnTo>
                <a:lnTo>
                  <a:pt x="3651737" y="3274161"/>
                </a:lnTo>
                <a:lnTo>
                  <a:pt x="3622708" y="3310832"/>
                </a:lnTo>
                <a:lnTo>
                  <a:pt x="3590619" y="3345973"/>
                </a:lnTo>
                <a:lnTo>
                  <a:pt x="3558532" y="3376533"/>
                </a:lnTo>
                <a:lnTo>
                  <a:pt x="3521864" y="3402507"/>
                </a:lnTo>
                <a:lnTo>
                  <a:pt x="3483666" y="3422370"/>
                </a:lnTo>
                <a:lnTo>
                  <a:pt x="3437828" y="3436121"/>
                </a:lnTo>
                <a:lnTo>
                  <a:pt x="3390460" y="3442233"/>
                </a:lnTo>
                <a:lnTo>
                  <a:pt x="3341568" y="3443760"/>
                </a:lnTo>
                <a:lnTo>
                  <a:pt x="3289619" y="3439178"/>
                </a:lnTo>
                <a:lnTo>
                  <a:pt x="3237670" y="3433066"/>
                </a:lnTo>
                <a:lnTo>
                  <a:pt x="3185720" y="3425425"/>
                </a:lnTo>
                <a:lnTo>
                  <a:pt x="3133771" y="3419315"/>
                </a:lnTo>
                <a:lnTo>
                  <a:pt x="3081822" y="3416258"/>
                </a:lnTo>
                <a:lnTo>
                  <a:pt x="3031400" y="3416258"/>
                </a:lnTo>
                <a:lnTo>
                  <a:pt x="2984035" y="3422370"/>
                </a:lnTo>
                <a:lnTo>
                  <a:pt x="2935140" y="3434594"/>
                </a:lnTo>
                <a:lnTo>
                  <a:pt x="2890830" y="3452929"/>
                </a:lnTo>
                <a:lnTo>
                  <a:pt x="2844995" y="3477377"/>
                </a:lnTo>
                <a:lnTo>
                  <a:pt x="2799158" y="3501824"/>
                </a:lnTo>
                <a:lnTo>
                  <a:pt x="2753318" y="3529323"/>
                </a:lnTo>
                <a:lnTo>
                  <a:pt x="2709007" y="3555301"/>
                </a:lnTo>
                <a:lnTo>
                  <a:pt x="2661642" y="3578218"/>
                </a:lnTo>
                <a:lnTo>
                  <a:pt x="2615805" y="3596554"/>
                </a:lnTo>
                <a:lnTo>
                  <a:pt x="2568440" y="3608777"/>
                </a:lnTo>
                <a:lnTo>
                  <a:pt x="2519548" y="3613359"/>
                </a:lnTo>
                <a:lnTo>
                  <a:pt x="2470654" y="3608777"/>
                </a:lnTo>
                <a:lnTo>
                  <a:pt x="2423286" y="3596554"/>
                </a:lnTo>
                <a:lnTo>
                  <a:pt x="2377451" y="3578218"/>
                </a:lnTo>
                <a:lnTo>
                  <a:pt x="2330084" y="3555301"/>
                </a:lnTo>
                <a:lnTo>
                  <a:pt x="2285774" y="3529323"/>
                </a:lnTo>
                <a:lnTo>
                  <a:pt x="2239936" y="3501824"/>
                </a:lnTo>
                <a:lnTo>
                  <a:pt x="2194098" y="3477377"/>
                </a:lnTo>
                <a:lnTo>
                  <a:pt x="2148261" y="3452929"/>
                </a:lnTo>
                <a:lnTo>
                  <a:pt x="2102426" y="3434594"/>
                </a:lnTo>
                <a:lnTo>
                  <a:pt x="2055059" y="3422370"/>
                </a:lnTo>
                <a:lnTo>
                  <a:pt x="2007691" y="3416258"/>
                </a:lnTo>
                <a:lnTo>
                  <a:pt x="1957269" y="3416258"/>
                </a:lnTo>
                <a:lnTo>
                  <a:pt x="1905320" y="3419315"/>
                </a:lnTo>
                <a:lnTo>
                  <a:pt x="1853373" y="3425425"/>
                </a:lnTo>
                <a:lnTo>
                  <a:pt x="1801421" y="3433066"/>
                </a:lnTo>
                <a:lnTo>
                  <a:pt x="1749472" y="3439178"/>
                </a:lnTo>
                <a:lnTo>
                  <a:pt x="1697522" y="3443760"/>
                </a:lnTo>
                <a:lnTo>
                  <a:pt x="1648630" y="3442233"/>
                </a:lnTo>
                <a:lnTo>
                  <a:pt x="1601266" y="3436121"/>
                </a:lnTo>
                <a:lnTo>
                  <a:pt x="1555428" y="3422370"/>
                </a:lnTo>
                <a:lnTo>
                  <a:pt x="1517230" y="3402507"/>
                </a:lnTo>
                <a:lnTo>
                  <a:pt x="1480559" y="3376533"/>
                </a:lnTo>
                <a:lnTo>
                  <a:pt x="1448472" y="3345973"/>
                </a:lnTo>
                <a:lnTo>
                  <a:pt x="1416386" y="3310832"/>
                </a:lnTo>
                <a:lnTo>
                  <a:pt x="1387354" y="3274161"/>
                </a:lnTo>
                <a:lnTo>
                  <a:pt x="1358324" y="3235963"/>
                </a:lnTo>
                <a:lnTo>
                  <a:pt x="1329295" y="3197767"/>
                </a:lnTo>
                <a:lnTo>
                  <a:pt x="1300263" y="3161096"/>
                </a:lnTo>
                <a:lnTo>
                  <a:pt x="1269704" y="3125955"/>
                </a:lnTo>
                <a:lnTo>
                  <a:pt x="1234563" y="3095396"/>
                </a:lnTo>
                <a:lnTo>
                  <a:pt x="1200949" y="3067894"/>
                </a:lnTo>
                <a:lnTo>
                  <a:pt x="1162751" y="3046504"/>
                </a:lnTo>
                <a:lnTo>
                  <a:pt x="1121495" y="3028168"/>
                </a:lnTo>
                <a:lnTo>
                  <a:pt x="1077188" y="3012890"/>
                </a:lnTo>
                <a:lnTo>
                  <a:pt x="1031348" y="2999136"/>
                </a:lnTo>
                <a:lnTo>
                  <a:pt x="985513" y="2986912"/>
                </a:lnTo>
                <a:lnTo>
                  <a:pt x="938145" y="2974689"/>
                </a:lnTo>
                <a:lnTo>
                  <a:pt x="893838" y="2960938"/>
                </a:lnTo>
                <a:lnTo>
                  <a:pt x="849525" y="2945659"/>
                </a:lnTo>
                <a:lnTo>
                  <a:pt x="808275" y="2927324"/>
                </a:lnTo>
                <a:lnTo>
                  <a:pt x="771601" y="2904404"/>
                </a:lnTo>
                <a:lnTo>
                  <a:pt x="737987" y="2876902"/>
                </a:lnTo>
                <a:lnTo>
                  <a:pt x="710485" y="2843288"/>
                </a:lnTo>
                <a:lnTo>
                  <a:pt x="687568" y="2806617"/>
                </a:lnTo>
                <a:lnTo>
                  <a:pt x="669232" y="2765364"/>
                </a:lnTo>
                <a:lnTo>
                  <a:pt x="653954" y="2721054"/>
                </a:lnTo>
                <a:lnTo>
                  <a:pt x="640203" y="2676746"/>
                </a:lnTo>
                <a:lnTo>
                  <a:pt x="627979" y="2629379"/>
                </a:lnTo>
                <a:lnTo>
                  <a:pt x="615753" y="2583544"/>
                </a:lnTo>
                <a:lnTo>
                  <a:pt x="602002" y="2537704"/>
                </a:lnTo>
                <a:lnTo>
                  <a:pt x="586724" y="2493394"/>
                </a:lnTo>
                <a:lnTo>
                  <a:pt x="568388" y="2452141"/>
                </a:lnTo>
                <a:lnTo>
                  <a:pt x="546998" y="2413942"/>
                </a:lnTo>
                <a:lnTo>
                  <a:pt x="519496" y="2380328"/>
                </a:lnTo>
                <a:lnTo>
                  <a:pt x="488937" y="2345185"/>
                </a:lnTo>
                <a:lnTo>
                  <a:pt x="453796" y="2314628"/>
                </a:lnTo>
                <a:lnTo>
                  <a:pt x="415595" y="2285599"/>
                </a:lnTo>
                <a:lnTo>
                  <a:pt x="377399" y="2256567"/>
                </a:lnTo>
                <a:lnTo>
                  <a:pt x="339201" y="2227538"/>
                </a:lnTo>
                <a:lnTo>
                  <a:pt x="302530" y="2198506"/>
                </a:lnTo>
                <a:lnTo>
                  <a:pt x="267388" y="2166419"/>
                </a:lnTo>
                <a:lnTo>
                  <a:pt x="236829" y="2134335"/>
                </a:lnTo>
                <a:lnTo>
                  <a:pt x="210855" y="2097664"/>
                </a:lnTo>
                <a:lnTo>
                  <a:pt x="190992" y="2059466"/>
                </a:lnTo>
                <a:lnTo>
                  <a:pt x="177241" y="2013628"/>
                </a:lnTo>
                <a:lnTo>
                  <a:pt x="171129" y="1966264"/>
                </a:lnTo>
                <a:lnTo>
                  <a:pt x="169599" y="1917369"/>
                </a:lnTo>
                <a:lnTo>
                  <a:pt x="174184" y="1865419"/>
                </a:lnTo>
                <a:lnTo>
                  <a:pt x="180296" y="1813470"/>
                </a:lnTo>
                <a:lnTo>
                  <a:pt x="187935" y="1761521"/>
                </a:lnTo>
                <a:lnTo>
                  <a:pt x="194049" y="1709571"/>
                </a:lnTo>
                <a:lnTo>
                  <a:pt x="197104" y="1657622"/>
                </a:lnTo>
                <a:lnTo>
                  <a:pt x="197104" y="1607200"/>
                </a:lnTo>
                <a:lnTo>
                  <a:pt x="190992" y="1559838"/>
                </a:lnTo>
                <a:lnTo>
                  <a:pt x="178768" y="1512470"/>
                </a:lnTo>
                <a:lnTo>
                  <a:pt x="160433" y="1468160"/>
                </a:lnTo>
                <a:lnTo>
                  <a:pt x="137515" y="1422323"/>
                </a:lnTo>
                <a:lnTo>
                  <a:pt x="111538" y="1376488"/>
                </a:lnTo>
                <a:lnTo>
                  <a:pt x="84039" y="1330648"/>
                </a:lnTo>
                <a:lnTo>
                  <a:pt x="58064" y="1286337"/>
                </a:lnTo>
                <a:lnTo>
                  <a:pt x="35144" y="1238973"/>
                </a:lnTo>
                <a:lnTo>
                  <a:pt x="16808" y="1193135"/>
                </a:lnTo>
                <a:lnTo>
                  <a:pt x="4585" y="1145768"/>
                </a:lnTo>
                <a:lnTo>
                  <a:pt x="0" y="1096876"/>
                </a:lnTo>
                <a:lnTo>
                  <a:pt x="4585" y="1047984"/>
                </a:lnTo>
                <a:lnTo>
                  <a:pt x="16808" y="1000619"/>
                </a:lnTo>
                <a:lnTo>
                  <a:pt x="35144" y="954779"/>
                </a:lnTo>
                <a:lnTo>
                  <a:pt x="58064" y="907414"/>
                </a:lnTo>
                <a:lnTo>
                  <a:pt x="84039" y="863104"/>
                </a:lnTo>
                <a:lnTo>
                  <a:pt x="111538" y="817269"/>
                </a:lnTo>
                <a:lnTo>
                  <a:pt x="137515" y="771429"/>
                </a:lnTo>
                <a:lnTo>
                  <a:pt x="160433" y="725591"/>
                </a:lnTo>
                <a:lnTo>
                  <a:pt x="178768" y="681281"/>
                </a:lnTo>
                <a:lnTo>
                  <a:pt x="190992" y="633916"/>
                </a:lnTo>
                <a:lnTo>
                  <a:pt x="197104" y="586551"/>
                </a:lnTo>
                <a:lnTo>
                  <a:pt x="197104" y="536129"/>
                </a:lnTo>
                <a:lnTo>
                  <a:pt x="194049" y="484180"/>
                </a:lnTo>
                <a:lnTo>
                  <a:pt x="187935" y="432230"/>
                </a:lnTo>
                <a:lnTo>
                  <a:pt x="180296" y="380281"/>
                </a:lnTo>
                <a:lnTo>
                  <a:pt x="174184" y="328332"/>
                </a:lnTo>
                <a:lnTo>
                  <a:pt x="169599" y="276382"/>
                </a:lnTo>
                <a:lnTo>
                  <a:pt x="171129" y="227490"/>
                </a:lnTo>
                <a:lnTo>
                  <a:pt x="177241" y="180126"/>
                </a:lnTo>
                <a:lnTo>
                  <a:pt x="190992" y="134285"/>
                </a:lnTo>
                <a:lnTo>
                  <a:pt x="210855" y="96090"/>
                </a:lnTo>
                <a:lnTo>
                  <a:pt x="236829" y="59419"/>
                </a:lnTo>
                <a:lnTo>
                  <a:pt x="267388" y="27332"/>
                </a:lnTo>
                <a:close/>
              </a:path>
            </a:pathLst>
          </a:custGeom>
          <a:noFill/>
          <a:ln>
            <a:noFill/>
          </a:ln>
        </p:spPr>
      </p:pic>
      <p:pic>
        <p:nvPicPr>
          <p:cNvPr id="9" name="Google Shape;1166;p101" descr="Une image contenant chaussures, habits, personne, sol&#10;&#10;Description générée automatiquement">
            <a:extLst>
              <a:ext uri="{FF2B5EF4-FFF2-40B4-BE49-F238E27FC236}">
                <a16:creationId xmlns:a16="http://schemas.microsoft.com/office/drawing/2014/main" id="{65C70B8D-F80B-5C45-B2FA-9BEF8F045294}"/>
              </a:ext>
            </a:extLst>
          </p:cNvPr>
          <p:cNvPicPr preferRelativeResize="0"/>
          <p:nvPr/>
        </p:nvPicPr>
        <p:blipFill rotWithShape="1">
          <a:blip r:embed="rId8">
            <a:alphaModFix/>
          </a:blip>
          <a:srcRect l="8431" r="5319" b="4"/>
          <a:stretch/>
        </p:blipFill>
        <p:spPr>
          <a:xfrm>
            <a:off x="9002527" y="4037889"/>
            <a:ext cx="3249530" cy="2825596"/>
          </a:xfrm>
          <a:custGeom>
            <a:avLst/>
            <a:gdLst/>
            <a:ahLst/>
            <a:cxnLst/>
            <a:rect l="l" t="t" r="r" b="b"/>
            <a:pathLst>
              <a:path w="3249530" h="2825596" extrusionOk="0">
                <a:moveTo>
                  <a:pt x="1914327" y="0"/>
                </a:moveTo>
                <a:lnTo>
                  <a:pt x="1951475" y="3481"/>
                </a:lnTo>
                <a:lnTo>
                  <a:pt x="1987462" y="12769"/>
                </a:lnTo>
                <a:lnTo>
                  <a:pt x="2022289" y="26700"/>
                </a:lnTo>
                <a:lnTo>
                  <a:pt x="2058276" y="44114"/>
                </a:lnTo>
                <a:lnTo>
                  <a:pt x="2091943" y="63850"/>
                </a:lnTo>
                <a:lnTo>
                  <a:pt x="2126772" y="84745"/>
                </a:lnTo>
                <a:lnTo>
                  <a:pt x="2161598" y="103320"/>
                </a:lnTo>
                <a:lnTo>
                  <a:pt x="2196423" y="121895"/>
                </a:lnTo>
                <a:lnTo>
                  <a:pt x="2230090" y="135824"/>
                </a:lnTo>
                <a:lnTo>
                  <a:pt x="2267239" y="145112"/>
                </a:lnTo>
                <a:lnTo>
                  <a:pt x="2303227" y="149755"/>
                </a:lnTo>
                <a:lnTo>
                  <a:pt x="2341537" y="149755"/>
                </a:lnTo>
                <a:lnTo>
                  <a:pt x="2381007" y="147435"/>
                </a:lnTo>
                <a:lnTo>
                  <a:pt x="2420478" y="142791"/>
                </a:lnTo>
                <a:lnTo>
                  <a:pt x="2459948" y="136987"/>
                </a:lnTo>
                <a:lnTo>
                  <a:pt x="2499419" y="132343"/>
                </a:lnTo>
                <a:lnTo>
                  <a:pt x="2538890" y="128860"/>
                </a:lnTo>
                <a:lnTo>
                  <a:pt x="2576038" y="130020"/>
                </a:lnTo>
                <a:lnTo>
                  <a:pt x="2612027" y="134664"/>
                </a:lnTo>
                <a:lnTo>
                  <a:pt x="2646854" y="145112"/>
                </a:lnTo>
                <a:lnTo>
                  <a:pt x="2675876" y="160203"/>
                </a:lnTo>
                <a:lnTo>
                  <a:pt x="2703736" y="179941"/>
                </a:lnTo>
                <a:lnTo>
                  <a:pt x="2728116" y="203157"/>
                </a:lnTo>
                <a:lnTo>
                  <a:pt x="2752496" y="229857"/>
                </a:lnTo>
                <a:lnTo>
                  <a:pt x="2774553" y="257719"/>
                </a:lnTo>
                <a:lnTo>
                  <a:pt x="2796609" y="286742"/>
                </a:lnTo>
                <a:lnTo>
                  <a:pt x="2818667" y="315765"/>
                </a:lnTo>
                <a:lnTo>
                  <a:pt x="2840723" y="343625"/>
                </a:lnTo>
                <a:lnTo>
                  <a:pt x="2863942" y="370325"/>
                </a:lnTo>
                <a:lnTo>
                  <a:pt x="2890644" y="393546"/>
                </a:lnTo>
                <a:lnTo>
                  <a:pt x="2916183" y="414441"/>
                </a:lnTo>
                <a:lnTo>
                  <a:pt x="2945206" y="430693"/>
                </a:lnTo>
                <a:lnTo>
                  <a:pt x="2976549" y="444624"/>
                </a:lnTo>
                <a:lnTo>
                  <a:pt x="3010216" y="456233"/>
                </a:lnTo>
                <a:lnTo>
                  <a:pt x="3045040" y="466681"/>
                </a:lnTo>
                <a:lnTo>
                  <a:pt x="3079870" y="475968"/>
                </a:lnTo>
                <a:lnTo>
                  <a:pt x="3115857" y="485255"/>
                </a:lnTo>
                <a:lnTo>
                  <a:pt x="3149523" y="495703"/>
                </a:lnTo>
                <a:lnTo>
                  <a:pt x="3183190" y="507312"/>
                </a:lnTo>
                <a:lnTo>
                  <a:pt x="3214533" y="521245"/>
                </a:lnTo>
                <a:lnTo>
                  <a:pt x="3242396" y="538657"/>
                </a:lnTo>
                <a:lnTo>
                  <a:pt x="3249530" y="544494"/>
                </a:lnTo>
                <a:lnTo>
                  <a:pt x="3249530" y="2825596"/>
                </a:lnTo>
                <a:lnTo>
                  <a:pt x="329475" y="2825596"/>
                </a:lnTo>
                <a:lnTo>
                  <a:pt x="315765" y="2815178"/>
                </a:lnTo>
                <a:lnTo>
                  <a:pt x="286744" y="2793119"/>
                </a:lnTo>
                <a:lnTo>
                  <a:pt x="257721" y="2771063"/>
                </a:lnTo>
                <a:lnTo>
                  <a:pt x="229859" y="2749005"/>
                </a:lnTo>
                <a:lnTo>
                  <a:pt x="203159" y="2724626"/>
                </a:lnTo>
                <a:lnTo>
                  <a:pt x="179940" y="2700249"/>
                </a:lnTo>
                <a:lnTo>
                  <a:pt x="160205" y="2672387"/>
                </a:lnTo>
                <a:lnTo>
                  <a:pt x="145114" y="2643364"/>
                </a:lnTo>
                <a:lnTo>
                  <a:pt x="134666" y="2608537"/>
                </a:lnTo>
                <a:lnTo>
                  <a:pt x="130022" y="2572550"/>
                </a:lnTo>
                <a:lnTo>
                  <a:pt x="128860" y="2535400"/>
                </a:lnTo>
                <a:lnTo>
                  <a:pt x="132343" y="2495930"/>
                </a:lnTo>
                <a:lnTo>
                  <a:pt x="136987" y="2456459"/>
                </a:lnTo>
                <a:lnTo>
                  <a:pt x="142791" y="2416989"/>
                </a:lnTo>
                <a:lnTo>
                  <a:pt x="147436" y="2377518"/>
                </a:lnTo>
                <a:lnTo>
                  <a:pt x="149757" y="2338047"/>
                </a:lnTo>
                <a:lnTo>
                  <a:pt x="149757" y="2299737"/>
                </a:lnTo>
                <a:lnTo>
                  <a:pt x="145114" y="2263752"/>
                </a:lnTo>
                <a:lnTo>
                  <a:pt x="135826" y="2227763"/>
                </a:lnTo>
                <a:lnTo>
                  <a:pt x="121895" y="2194096"/>
                </a:lnTo>
                <a:lnTo>
                  <a:pt x="104483" y="2159269"/>
                </a:lnTo>
                <a:lnTo>
                  <a:pt x="84745" y="2124445"/>
                </a:lnTo>
                <a:lnTo>
                  <a:pt x="63852" y="2089616"/>
                </a:lnTo>
                <a:lnTo>
                  <a:pt x="44116" y="2055949"/>
                </a:lnTo>
                <a:lnTo>
                  <a:pt x="26702" y="2019962"/>
                </a:lnTo>
                <a:lnTo>
                  <a:pt x="12771" y="1985135"/>
                </a:lnTo>
                <a:lnTo>
                  <a:pt x="3483" y="1949146"/>
                </a:lnTo>
                <a:lnTo>
                  <a:pt x="0" y="1911998"/>
                </a:lnTo>
                <a:lnTo>
                  <a:pt x="3483" y="1874850"/>
                </a:lnTo>
                <a:lnTo>
                  <a:pt x="12771" y="1838863"/>
                </a:lnTo>
                <a:lnTo>
                  <a:pt x="26702" y="1804034"/>
                </a:lnTo>
                <a:lnTo>
                  <a:pt x="44116" y="1768047"/>
                </a:lnTo>
                <a:lnTo>
                  <a:pt x="63852" y="1734381"/>
                </a:lnTo>
                <a:lnTo>
                  <a:pt x="84745" y="1699556"/>
                </a:lnTo>
                <a:lnTo>
                  <a:pt x="104483" y="1664727"/>
                </a:lnTo>
                <a:lnTo>
                  <a:pt x="121895" y="1629900"/>
                </a:lnTo>
                <a:lnTo>
                  <a:pt x="135826" y="1596234"/>
                </a:lnTo>
                <a:lnTo>
                  <a:pt x="145114" y="1560246"/>
                </a:lnTo>
                <a:lnTo>
                  <a:pt x="149757" y="1524259"/>
                </a:lnTo>
                <a:lnTo>
                  <a:pt x="149757" y="1485949"/>
                </a:lnTo>
                <a:lnTo>
                  <a:pt x="147436" y="1446478"/>
                </a:lnTo>
                <a:lnTo>
                  <a:pt x="142791" y="1407008"/>
                </a:lnTo>
                <a:lnTo>
                  <a:pt x="136987" y="1367537"/>
                </a:lnTo>
                <a:lnTo>
                  <a:pt x="132343" y="1328067"/>
                </a:lnTo>
                <a:lnTo>
                  <a:pt x="128860" y="1288596"/>
                </a:lnTo>
                <a:lnTo>
                  <a:pt x="130022" y="1251448"/>
                </a:lnTo>
                <a:lnTo>
                  <a:pt x="134666" y="1215461"/>
                </a:lnTo>
                <a:lnTo>
                  <a:pt x="145114" y="1180632"/>
                </a:lnTo>
                <a:lnTo>
                  <a:pt x="160205" y="1151611"/>
                </a:lnTo>
                <a:lnTo>
                  <a:pt x="179940" y="1123749"/>
                </a:lnTo>
                <a:lnTo>
                  <a:pt x="203159" y="1099370"/>
                </a:lnTo>
                <a:lnTo>
                  <a:pt x="229859" y="1074993"/>
                </a:lnTo>
                <a:lnTo>
                  <a:pt x="257721" y="1052933"/>
                </a:lnTo>
                <a:lnTo>
                  <a:pt x="286744" y="1030877"/>
                </a:lnTo>
                <a:lnTo>
                  <a:pt x="315765" y="1008821"/>
                </a:lnTo>
                <a:lnTo>
                  <a:pt x="344789" y="986763"/>
                </a:lnTo>
                <a:lnTo>
                  <a:pt x="371489" y="963546"/>
                </a:lnTo>
                <a:lnTo>
                  <a:pt x="394708" y="936846"/>
                </a:lnTo>
                <a:lnTo>
                  <a:pt x="415603" y="911305"/>
                </a:lnTo>
                <a:lnTo>
                  <a:pt x="431856" y="882284"/>
                </a:lnTo>
                <a:lnTo>
                  <a:pt x="445787" y="850938"/>
                </a:lnTo>
                <a:lnTo>
                  <a:pt x="457395" y="817272"/>
                </a:lnTo>
                <a:lnTo>
                  <a:pt x="467843" y="782445"/>
                </a:lnTo>
                <a:lnTo>
                  <a:pt x="477132" y="747618"/>
                </a:lnTo>
                <a:lnTo>
                  <a:pt x="486420" y="711631"/>
                </a:lnTo>
                <a:lnTo>
                  <a:pt x="496868" y="677965"/>
                </a:lnTo>
                <a:lnTo>
                  <a:pt x="508476" y="644298"/>
                </a:lnTo>
                <a:lnTo>
                  <a:pt x="522407" y="612955"/>
                </a:lnTo>
                <a:lnTo>
                  <a:pt x="539819" y="585092"/>
                </a:lnTo>
                <a:lnTo>
                  <a:pt x="560715" y="559553"/>
                </a:lnTo>
                <a:lnTo>
                  <a:pt x="586254" y="538657"/>
                </a:lnTo>
                <a:lnTo>
                  <a:pt x="614119" y="521245"/>
                </a:lnTo>
                <a:lnTo>
                  <a:pt x="645460" y="507312"/>
                </a:lnTo>
                <a:lnTo>
                  <a:pt x="679129" y="495703"/>
                </a:lnTo>
                <a:lnTo>
                  <a:pt x="712793" y="485255"/>
                </a:lnTo>
                <a:lnTo>
                  <a:pt x="748782" y="475968"/>
                </a:lnTo>
                <a:lnTo>
                  <a:pt x="783607" y="466681"/>
                </a:lnTo>
                <a:lnTo>
                  <a:pt x="818436" y="456233"/>
                </a:lnTo>
                <a:lnTo>
                  <a:pt x="852101" y="444624"/>
                </a:lnTo>
                <a:lnTo>
                  <a:pt x="883446" y="430693"/>
                </a:lnTo>
                <a:lnTo>
                  <a:pt x="912469" y="414441"/>
                </a:lnTo>
                <a:lnTo>
                  <a:pt x="938008" y="393546"/>
                </a:lnTo>
                <a:lnTo>
                  <a:pt x="964708" y="370325"/>
                </a:lnTo>
                <a:lnTo>
                  <a:pt x="987927" y="343625"/>
                </a:lnTo>
                <a:lnTo>
                  <a:pt x="1009985" y="315765"/>
                </a:lnTo>
                <a:lnTo>
                  <a:pt x="1032041" y="286742"/>
                </a:lnTo>
                <a:lnTo>
                  <a:pt x="1054097" y="257719"/>
                </a:lnTo>
                <a:lnTo>
                  <a:pt x="1076156" y="229857"/>
                </a:lnTo>
                <a:lnTo>
                  <a:pt x="1100534" y="203157"/>
                </a:lnTo>
                <a:lnTo>
                  <a:pt x="1124914" y="179941"/>
                </a:lnTo>
                <a:lnTo>
                  <a:pt x="1152776" y="160203"/>
                </a:lnTo>
                <a:lnTo>
                  <a:pt x="1181798" y="145112"/>
                </a:lnTo>
                <a:lnTo>
                  <a:pt x="1216625" y="134664"/>
                </a:lnTo>
                <a:lnTo>
                  <a:pt x="1252613" y="130020"/>
                </a:lnTo>
                <a:lnTo>
                  <a:pt x="1289760" y="128860"/>
                </a:lnTo>
                <a:lnTo>
                  <a:pt x="1329231" y="132343"/>
                </a:lnTo>
                <a:lnTo>
                  <a:pt x="1368702" y="136987"/>
                </a:lnTo>
                <a:lnTo>
                  <a:pt x="1408174" y="142791"/>
                </a:lnTo>
                <a:lnTo>
                  <a:pt x="1447643" y="147435"/>
                </a:lnTo>
                <a:lnTo>
                  <a:pt x="1487113" y="149755"/>
                </a:lnTo>
                <a:lnTo>
                  <a:pt x="1525423" y="149755"/>
                </a:lnTo>
                <a:lnTo>
                  <a:pt x="1561413" y="145112"/>
                </a:lnTo>
                <a:lnTo>
                  <a:pt x="1597402" y="135824"/>
                </a:lnTo>
                <a:lnTo>
                  <a:pt x="1632227" y="121895"/>
                </a:lnTo>
                <a:lnTo>
                  <a:pt x="1667054" y="103320"/>
                </a:lnTo>
                <a:lnTo>
                  <a:pt x="1701880" y="84745"/>
                </a:lnTo>
                <a:lnTo>
                  <a:pt x="1736707" y="63850"/>
                </a:lnTo>
                <a:lnTo>
                  <a:pt x="1770374" y="44114"/>
                </a:lnTo>
                <a:lnTo>
                  <a:pt x="1806363" y="26700"/>
                </a:lnTo>
                <a:lnTo>
                  <a:pt x="1841188" y="12769"/>
                </a:lnTo>
                <a:lnTo>
                  <a:pt x="1877177" y="3481"/>
                </a:lnTo>
                <a:close/>
              </a:path>
            </a:pathLst>
          </a:custGeom>
          <a:noFill/>
          <a:ln>
            <a:noFill/>
          </a:ln>
        </p:spPr>
      </p:pic>
    </p:spTree>
    <p:extLst>
      <p:ext uri="{BB962C8B-B14F-4D97-AF65-F5344CB8AC3E}">
        <p14:creationId xmlns:p14="http://schemas.microsoft.com/office/powerpoint/2010/main" val="1373796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أنشطة ترفيهية؛  يمكن استثمارها  في مجموعات صغيرة؛</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تساهم في تثبيت التعلمات وتيسير استرجاعها عبر تحديات فردية وجماعية.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5" name="Google Shape;1163;p101" descr="Une image contenant dessin au trait&#10;&#10;Description générée automatiquement">
            <a:extLst>
              <a:ext uri="{FF2B5EF4-FFF2-40B4-BE49-F238E27FC236}">
                <a16:creationId xmlns:a16="http://schemas.microsoft.com/office/drawing/2014/main" id="{1C61BBB2-B0E9-223F-BFC8-99AC94654747}"/>
              </a:ext>
            </a:extLst>
          </p:cNvPr>
          <p:cNvPicPr preferRelativeResize="0"/>
          <p:nvPr/>
        </p:nvPicPr>
        <p:blipFill rotWithShape="1">
          <a:blip r:embed="rId4">
            <a:clrChange>
              <a:clrFrom>
                <a:srgbClr val="FFFDFE"/>
              </a:clrFrom>
              <a:clrTo>
                <a:srgbClr val="FFFDFE">
                  <a:alpha val="0"/>
                </a:srgbClr>
              </a:clrTo>
            </a:clrChange>
            <a:alphaModFix/>
          </a:blip>
          <a:srcRect l="3796" t="1" r="-1416" b="-4"/>
          <a:stretch/>
        </p:blipFill>
        <p:spPr>
          <a:xfrm>
            <a:off x="381588" y="2822339"/>
            <a:ext cx="2400976" cy="1977488"/>
          </a:xfrm>
          <a:custGeom>
            <a:avLst/>
            <a:gdLst/>
            <a:ahLst/>
            <a:cxnLst/>
            <a:rect l="l" t="t" r="r" b="b"/>
            <a:pathLst>
              <a:path w="1930108" h="1927762" extrusionOk="0">
                <a:moveTo>
                  <a:pt x="965055" y="0"/>
                </a:moveTo>
                <a:lnTo>
                  <a:pt x="983782" y="1755"/>
                </a:lnTo>
                <a:lnTo>
                  <a:pt x="1001924" y="6437"/>
                </a:lnTo>
                <a:lnTo>
                  <a:pt x="1019481" y="13460"/>
                </a:lnTo>
                <a:lnTo>
                  <a:pt x="1037623" y="22239"/>
                </a:lnTo>
                <a:lnTo>
                  <a:pt x="1054595" y="32188"/>
                </a:lnTo>
                <a:lnTo>
                  <a:pt x="1072153" y="42722"/>
                </a:lnTo>
                <a:lnTo>
                  <a:pt x="1089710" y="52086"/>
                </a:lnTo>
                <a:lnTo>
                  <a:pt x="1107266" y="61450"/>
                </a:lnTo>
                <a:lnTo>
                  <a:pt x="1124238" y="68472"/>
                </a:lnTo>
                <a:lnTo>
                  <a:pt x="1142966" y="73154"/>
                </a:lnTo>
                <a:lnTo>
                  <a:pt x="1161108" y="75495"/>
                </a:lnTo>
                <a:lnTo>
                  <a:pt x="1180421" y="75495"/>
                </a:lnTo>
                <a:lnTo>
                  <a:pt x="1200319" y="74325"/>
                </a:lnTo>
                <a:lnTo>
                  <a:pt x="1220217" y="71984"/>
                </a:lnTo>
                <a:lnTo>
                  <a:pt x="1240115" y="69058"/>
                </a:lnTo>
                <a:lnTo>
                  <a:pt x="1260013" y="66717"/>
                </a:lnTo>
                <a:lnTo>
                  <a:pt x="1279911" y="64961"/>
                </a:lnTo>
                <a:lnTo>
                  <a:pt x="1298638" y="65546"/>
                </a:lnTo>
                <a:lnTo>
                  <a:pt x="1316781" y="67887"/>
                </a:lnTo>
                <a:lnTo>
                  <a:pt x="1334338" y="73154"/>
                </a:lnTo>
                <a:lnTo>
                  <a:pt x="1348969" y="80762"/>
                </a:lnTo>
                <a:lnTo>
                  <a:pt x="1363014" y="90712"/>
                </a:lnTo>
                <a:lnTo>
                  <a:pt x="1375304" y="102416"/>
                </a:lnTo>
                <a:lnTo>
                  <a:pt x="1387595" y="115876"/>
                </a:lnTo>
                <a:lnTo>
                  <a:pt x="1398714" y="129922"/>
                </a:lnTo>
                <a:lnTo>
                  <a:pt x="1409833" y="144553"/>
                </a:lnTo>
                <a:lnTo>
                  <a:pt x="1420953" y="159184"/>
                </a:lnTo>
                <a:lnTo>
                  <a:pt x="1432072" y="173229"/>
                </a:lnTo>
                <a:lnTo>
                  <a:pt x="1443777" y="186689"/>
                </a:lnTo>
                <a:lnTo>
                  <a:pt x="1457238" y="198395"/>
                </a:lnTo>
                <a:lnTo>
                  <a:pt x="1470113" y="208929"/>
                </a:lnTo>
                <a:lnTo>
                  <a:pt x="1484744" y="217122"/>
                </a:lnTo>
                <a:lnTo>
                  <a:pt x="1500545" y="224145"/>
                </a:lnTo>
                <a:lnTo>
                  <a:pt x="1517517" y="229997"/>
                </a:lnTo>
                <a:lnTo>
                  <a:pt x="1535073" y="235264"/>
                </a:lnTo>
                <a:lnTo>
                  <a:pt x="1552631" y="239946"/>
                </a:lnTo>
                <a:lnTo>
                  <a:pt x="1570773" y="244628"/>
                </a:lnTo>
                <a:lnTo>
                  <a:pt x="1587745" y="249895"/>
                </a:lnTo>
                <a:lnTo>
                  <a:pt x="1604717" y="255747"/>
                </a:lnTo>
                <a:lnTo>
                  <a:pt x="1620518" y="262771"/>
                </a:lnTo>
                <a:lnTo>
                  <a:pt x="1634564" y="271549"/>
                </a:lnTo>
                <a:lnTo>
                  <a:pt x="1647440" y="282083"/>
                </a:lnTo>
                <a:lnTo>
                  <a:pt x="1657973" y="294958"/>
                </a:lnTo>
                <a:lnTo>
                  <a:pt x="1666752" y="309004"/>
                </a:lnTo>
                <a:lnTo>
                  <a:pt x="1673775" y="324805"/>
                </a:lnTo>
                <a:lnTo>
                  <a:pt x="1679627" y="341777"/>
                </a:lnTo>
                <a:lnTo>
                  <a:pt x="1684894" y="358749"/>
                </a:lnTo>
                <a:lnTo>
                  <a:pt x="1689576" y="376891"/>
                </a:lnTo>
                <a:lnTo>
                  <a:pt x="1694258" y="394448"/>
                </a:lnTo>
                <a:lnTo>
                  <a:pt x="1699525" y="412005"/>
                </a:lnTo>
                <a:lnTo>
                  <a:pt x="1705377" y="428977"/>
                </a:lnTo>
                <a:lnTo>
                  <a:pt x="1712400" y="444779"/>
                </a:lnTo>
                <a:lnTo>
                  <a:pt x="1720594" y="459409"/>
                </a:lnTo>
                <a:lnTo>
                  <a:pt x="1731128" y="472285"/>
                </a:lnTo>
                <a:lnTo>
                  <a:pt x="1742833" y="485745"/>
                </a:lnTo>
                <a:lnTo>
                  <a:pt x="1756293" y="497449"/>
                </a:lnTo>
                <a:lnTo>
                  <a:pt x="1770339" y="508569"/>
                </a:lnTo>
                <a:lnTo>
                  <a:pt x="1785555" y="519688"/>
                </a:lnTo>
                <a:lnTo>
                  <a:pt x="1800186" y="530807"/>
                </a:lnTo>
                <a:lnTo>
                  <a:pt x="1814232" y="541928"/>
                </a:lnTo>
                <a:lnTo>
                  <a:pt x="1827691" y="554217"/>
                </a:lnTo>
                <a:lnTo>
                  <a:pt x="1839397" y="566507"/>
                </a:lnTo>
                <a:lnTo>
                  <a:pt x="1849346" y="580553"/>
                </a:lnTo>
                <a:lnTo>
                  <a:pt x="1856954" y="595183"/>
                </a:lnTo>
                <a:lnTo>
                  <a:pt x="1862221" y="612741"/>
                </a:lnTo>
                <a:lnTo>
                  <a:pt x="1864562" y="630883"/>
                </a:lnTo>
                <a:lnTo>
                  <a:pt x="1865147" y="649610"/>
                </a:lnTo>
                <a:lnTo>
                  <a:pt x="1863391" y="669508"/>
                </a:lnTo>
                <a:lnTo>
                  <a:pt x="1861050" y="689406"/>
                </a:lnTo>
                <a:lnTo>
                  <a:pt x="1858124" y="709304"/>
                </a:lnTo>
                <a:lnTo>
                  <a:pt x="1855783" y="729202"/>
                </a:lnTo>
                <a:lnTo>
                  <a:pt x="1854613" y="749100"/>
                </a:lnTo>
                <a:lnTo>
                  <a:pt x="1854613" y="768413"/>
                </a:lnTo>
                <a:lnTo>
                  <a:pt x="1856954" y="786555"/>
                </a:lnTo>
                <a:lnTo>
                  <a:pt x="1861635" y="804697"/>
                </a:lnTo>
                <a:lnTo>
                  <a:pt x="1868658" y="821669"/>
                </a:lnTo>
                <a:lnTo>
                  <a:pt x="1878023" y="839226"/>
                </a:lnTo>
                <a:lnTo>
                  <a:pt x="1887386" y="856784"/>
                </a:lnTo>
                <a:lnTo>
                  <a:pt x="1897920" y="874340"/>
                </a:lnTo>
                <a:lnTo>
                  <a:pt x="1907869" y="891312"/>
                </a:lnTo>
                <a:lnTo>
                  <a:pt x="1916648" y="909454"/>
                </a:lnTo>
                <a:lnTo>
                  <a:pt x="1923670" y="927012"/>
                </a:lnTo>
                <a:lnTo>
                  <a:pt x="1928352" y="945154"/>
                </a:lnTo>
                <a:lnTo>
                  <a:pt x="1930108" y="963881"/>
                </a:lnTo>
                <a:lnTo>
                  <a:pt x="1928352" y="982608"/>
                </a:lnTo>
                <a:lnTo>
                  <a:pt x="1923670" y="1000751"/>
                </a:lnTo>
                <a:lnTo>
                  <a:pt x="1916648" y="1018308"/>
                </a:lnTo>
                <a:lnTo>
                  <a:pt x="1907869" y="1036450"/>
                </a:lnTo>
                <a:lnTo>
                  <a:pt x="1897920" y="1053422"/>
                </a:lnTo>
                <a:lnTo>
                  <a:pt x="1887386" y="1070980"/>
                </a:lnTo>
                <a:lnTo>
                  <a:pt x="1878023" y="1088536"/>
                </a:lnTo>
                <a:lnTo>
                  <a:pt x="1868658" y="1106093"/>
                </a:lnTo>
                <a:lnTo>
                  <a:pt x="1861635" y="1123065"/>
                </a:lnTo>
                <a:lnTo>
                  <a:pt x="1856954" y="1141208"/>
                </a:lnTo>
                <a:lnTo>
                  <a:pt x="1854613" y="1159349"/>
                </a:lnTo>
                <a:lnTo>
                  <a:pt x="1854613" y="1178662"/>
                </a:lnTo>
                <a:lnTo>
                  <a:pt x="1855783" y="1198560"/>
                </a:lnTo>
                <a:lnTo>
                  <a:pt x="1858124" y="1218458"/>
                </a:lnTo>
                <a:lnTo>
                  <a:pt x="1861050" y="1238356"/>
                </a:lnTo>
                <a:lnTo>
                  <a:pt x="1863391" y="1258254"/>
                </a:lnTo>
                <a:lnTo>
                  <a:pt x="1865147" y="1278152"/>
                </a:lnTo>
                <a:lnTo>
                  <a:pt x="1864562" y="1296880"/>
                </a:lnTo>
                <a:lnTo>
                  <a:pt x="1862221" y="1315022"/>
                </a:lnTo>
                <a:lnTo>
                  <a:pt x="1856954" y="1332579"/>
                </a:lnTo>
                <a:lnTo>
                  <a:pt x="1849346" y="1347210"/>
                </a:lnTo>
                <a:lnTo>
                  <a:pt x="1839397" y="1361256"/>
                </a:lnTo>
                <a:lnTo>
                  <a:pt x="1827691" y="1373545"/>
                </a:lnTo>
                <a:lnTo>
                  <a:pt x="1814232" y="1385835"/>
                </a:lnTo>
                <a:lnTo>
                  <a:pt x="1800186" y="1396955"/>
                </a:lnTo>
                <a:lnTo>
                  <a:pt x="1785555" y="1408074"/>
                </a:lnTo>
                <a:lnTo>
                  <a:pt x="1770339" y="1419194"/>
                </a:lnTo>
                <a:lnTo>
                  <a:pt x="1756293" y="1430313"/>
                </a:lnTo>
                <a:lnTo>
                  <a:pt x="1742833" y="1442017"/>
                </a:lnTo>
                <a:lnTo>
                  <a:pt x="1731128" y="1455478"/>
                </a:lnTo>
                <a:lnTo>
                  <a:pt x="1720594" y="1468353"/>
                </a:lnTo>
                <a:lnTo>
                  <a:pt x="1712400" y="1482984"/>
                </a:lnTo>
                <a:lnTo>
                  <a:pt x="1705377" y="1498785"/>
                </a:lnTo>
                <a:lnTo>
                  <a:pt x="1699525" y="1515757"/>
                </a:lnTo>
                <a:lnTo>
                  <a:pt x="1694258" y="1533315"/>
                </a:lnTo>
                <a:lnTo>
                  <a:pt x="1689576" y="1550871"/>
                </a:lnTo>
                <a:lnTo>
                  <a:pt x="1684894" y="1569014"/>
                </a:lnTo>
                <a:lnTo>
                  <a:pt x="1679627" y="1585985"/>
                </a:lnTo>
                <a:lnTo>
                  <a:pt x="1673775" y="1602957"/>
                </a:lnTo>
                <a:lnTo>
                  <a:pt x="1666752" y="1618758"/>
                </a:lnTo>
                <a:lnTo>
                  <a:pt x="1657973" y="1632804"/>
                </a:lnTo>
                <a:lnTo>
                  <a:pt x="1647440" y="1645679"/>
                </a:lnTo>
                <a:lnTo>
                  <a:pt x="1634564" y="1656213"/>
                </a:lnTo>
                <a:lnTo>
                  <a:pt x="1620518" y="1664992"/>
                </a:lnTo>
                <a:lnTo>
                  <a:pt x="1604717" y="1672015"/>
                </a:lnTo>
                <a:lnTo>
                  <a:pt x="1587745" y="1677867"/>
                </a:lnTo>
                <a:lnTo>
                  <a:pt x="1570773" y="1683134"/>
                </a:lnTo>
                <a:lnTo>
                  <a:pt x="1552631" y="1687816"/>
                </a:lnTo>
                <a:lnTo>
                  <a:pt x="1535073" y="1692498"/>
                </a:lnTo>
                <a:lnTo>
                  <a:pt x="1517517" y="1697766"/>
                </a:lnTo>
                <a:lnTo>
                  <a:pt x="1500545" y="1703618"/>
                </a:lnTo>
                <a:lnTo>
                  <a:pt x="1484744" y="1710641"/>
                </a:lnTo>
                <a:lnTo>
                  <a:pt x="1470113" y="1718834"/>
                </a:lnTo>
                <a:lnTo>
                  <a:pt x="1457238" y="1729368"/>
                </a:lnTo>
                <a:lnTo>
                  <a:pt x="1443777" y="1741073"/>
                </a:lnTo>
                <a:lnTo>
                  <a:pt x="1432072" y="1754533"/>
                </a:lnTo>
                <a:lnTo>
                  <a:pt x="1420953" y="1768579"/>
                </a:lnTo>
                <a:lnTo>
                  <a:pt x="1409833" y="1783209"/>
                </a:lnTo>
                <a:lnTo>
                  <a:pt x="1398714" y="1797840"/>
                </a:lnTo>
                <a:lnTo>
                  <a:pt x="1387595" y="1811886"/>
                </a:lnTo>
                <a:lnTo>
                  <a:pt x="1375304" y="1825346"/>
                </a:lnTo>
                <a:lnTo>
                  <a:pt x="1363014" y="1837051"/>
                </a:lnTo>
                <a:lnTo>
                  <a:pt x="1348969" y="1847000"/>
                </a:lnTo>
                <a:lnTo>
                  <a:pt x="1334338" y="1854608"/>
                </a:lnTo>
                <a:lnTo>
                  <a:pt x="1316781" y="1859875"/>
                </a:lnTo>
                <a:lnTo>
                  <a:pt x="1298638" y="1862216"/>
                </a:lnTo>
                <a:lnTo>
                  <a:pt x="1279911" y="1862801"/>
                </a:lnTo>
                <a:lnTo>
                  <a:pt x="1260013" y="1861046"/>
                </a:lnTo>
                <a:lnTo>
                  <a:pt x="1240115" y="1858705"/>
                </a:lnTo>
                <a:lnTo>
                  <a:pt x="1220217" y="1855778"/>
                </a:lnTo>
                <a:lnTo>
                  <a:pt x="1200319" y="1853438"/>
                </a:lnTo>
                <a:lnTo>
                  <a:pt x="1180421" y="1852267"/>
                </a:lnTo>
                <a:lnTo>
                  <a:pt x="1161108" y="1852267"/>
                </a:lnTo>
                <a:lnTo>
                  <a:pt x="1142966" y="1854608"/>
                </a:lnTo>
                <a:lnTo>
                  <a:pt x="1124238" y="1859290"/>
                </a:lnTo>
                <a:lnTo>
                  <a:pt x="1107266" y="1866313"/>
                </a:lnTo>
                <a:lnTo>
                  <a:pt x="1089710" y="1875677"/>
                </a:lnTo>
                <a:lnTo>
                  <a:pt x="1072153" y="1885041"/>
                </a:lnTo>
                <a:lnTo>
                  <a:pt x="1054595" y="1895574"/>
                </a:lnTo>
                <a:lnTo>
                  <a:pt x="1037623" y="1905524"/>
                </a:lnTo>
                <a:lnTo>
                  <a:pt x="1019481" y="1914302"/>
                </a:lnTo>
                <a:lnTo>
                  <a:pt x="1001924" y="1921325"/>
                </a:lnTo>
                <a:lnTo>
                  <a:pt x="983782" y="1926007"/>
                </a:lnTo>
                <a:lnTo>
                  <a:pt x="965055" y="1927762"/>
                </a:lnTo>
                <a:lnTo>
                  <a:pt x="946327" y="1926007"/>
                </a:lnTo>
                <a:lnTo>
                  <a:pt x="928184" y="1921325"/>
                </a:lnTo>
                <a:lnTo>
                  <a:pt x="910628" y="1914302"/>
                </a:lnTo>
                <a:lnTo>
                  <a:pt x="892485" y="1905524"/>
                </a:lnTo>
                <a:lnTo>
                  <a:pt x="875513" y="1895574"/>
                </a:lnTo>
                <a:lnTo>
                  <a:pt x="857956" y="1885041"/>
                </a:lnTo>
                <a:lnTo>
                  <a:pt x="840399" y="1875677"/>
                </a:lnTo>
                <a:lnTo>
                  <a:pt x="822842" y="1866313"/>
                </a:lnTo>
                <a:lnTo>
                  <a:pt x="805286" y="1859290"/>
                </a:lnTo>
                <a:lnTo>
                  <a:pt x="787143" y="1854608"/>
                </a:lnTo>
                <a:lnTo>
                  <a:pt x="769000" y="1852267"/>
                </a:lnTo>
                <a:lnTo>
                  <a:pt x="749687" y="1852267"/>
                </a:lnTo>
                <a:lnTo>
                  <a:pt x="729789" y="1853438"/>
                </a:lnTo>
                <a:lnTo>
                  <a:pt x="709892" y="1855778"/>
                </a:lnTo>
                <a:lnTo>
                  <a:pt x="689993" y="1858705"/>
                </a:lnTo>
                <a:lnTo>
                  <a:pt x="670095" y="1861046"/>
                </a:lnTo>
                <a:lnTo>
                  <a:pt x="650197" y="1862801"/>
                </a:lnTo>
                <a:lnTo>
                  <a:pt x="631470" y="1862216"/>
                </a:lnTo>
                <a:lnTo>
                  <a:pt x="613328" y="1859875"/>
                </a:lnTo>
                <a:lnTo>
                  <a:pt x="595771" y="1854608"/>
                </a:lnTo>
                <a:lnTo>
                  <a:pt x="581140" y="1847000"/>
                </a:lnTo>
                <a:lnTo>
                  <a:pt x="567094" y="1837051"/>
                </a:lnTo>
                <a:lnTo>
                  <a:pt x="554804" y="1825346"/>
                </a:lnTo>
                <a:lnTo>
                  <a:pt x="542514" y="1811886"/>
                </a:lnTo>
                <a:lnTo>
                  <a:pt x="531394" y="1797840"/>
                </a:lnTo>
                <a:lnTo>
                  <a:pt x="520275" y="1783209"/>
                </a:lnTo>
                <a:lnTo>
                  <a:pt x="509156" y="1768579"/>
                </a:lnTo>
                <a:lnTo>
                  <a:pt x="498036" y="1754533"/>
                </a:lnTo>
                <a:lnTo>
                  <a:pt x="486331" y="1741073"/>
                </a:lnTo>
                <a:lnTo>
                  <a:pt x="472871" y="1729368"/>
                </a:lnTo>
                <a:lnTo>
                  <a:pt x="459996" y="1718834"/>
                </a:lnTo>
                <a:lnTo>
                  <a:pt x="445365" y="1710641"/>
                </a:lnTo>
                <a:lnTo>
                  <a:pt x="429563" y="1703618"/>
                </a:lnTo>
                <a:lnTo>
                  <a:pt x="412592" y="1697766"/>
                </a:lnTo>
                <a:lnTo>
                  <a:pt x="395034" y="1692498"/>
                </a:lnTo>
                <a:lnTo>
                  <a:pt x="377478" y="1687816"/>
                </a:lnTo>
                <a:lnTo>
                  <a:pt x="359335" y="1683134"/>
                </a:lnTo>
                <a:lnTo>
                  <a:pt x="342364" y="1677867"/>
                </a:lnTo>
                <a:lnTo>
                  <a:pt x="325391" y="1672015"/>
                </a:lnTo>
                <a:lnTo>
                  <a:pt x="309591" y="1664992"/>
                </a:lnTo>
                <a:lnTo>
                  <a:pt x="295544" y="1656213"/>
                </a:lnTo>
                <a:lnTo>
                  <a:pt x="282669" y="1645679"/>
                </a:lnTo>
                <a:lnTo>
                  <a:pt x="272135" y="1632804"/>
                </a:lnTo>
                <a:lnTo>
                  <a:pt x="263357" y="1618758"/>
                </a:lnTo>
                <a:lnTo>
                  <a:pt x="256334" y="1602957"/>
                </a:lnTo>
                <a:lnTo>
                  <a:pt x="250482" y="1585985"/>
                </a:lnTo>
                <a:lnTo>
                  <a:pt x="245215" y="1569014"/>
                </a:lnTo>
                <a:lnTo>
                  <a:pt x="240533" y="1550871"/>
                </a:lnTo>
                <a:lnTo>
                  <a:pt x="235850" y="1533315"/>
                </a:lnTo>
                <a:lnTo>
                  <a:pt x="230583" y="1515757"/>
                </a:lnTo>
                <a:lnTo>
                  <a:pt x="224731" y="1498785"/>
                </a:lnTo>
                <a:lnTo>
                  <a:pt x="217708" y="1482984"/>
                </a:lnTo>
                <a:lnTo>
                  <a:pt x="209515" y="1468353"/>
                </a:lnTo>
                <a:lnTo>
                  <a:pt x="198981" y="1455478"/>
                </a:lnTo>
                <a:lnTo>
                  <a:pt x="187276" y="1442017"/>
                </a:lnTo>
                <a:lnTo>
                  <a:pt x="173816" y="1430313"/>
                </a:lnTo>
                <a:lnTo>
                  <a:pt x="159184" y="1419194"/>
                </a:lnTo>
                <a:lnTo>
                  <a:pt x="144554" y="1408074"/>
                </a:lnTo>
                <a:lnTo>
                  <a:pt x="129923" y="1396955"/>
                </a:lnTo>
                <a:lnTo>
                  <a:pt x="115877" y="1385835"/>
                </a:lnTo>
                <a:lnTo>
                  <a:pt x="102417" y="1373545"/>
                </a:lnTo>
                <a:lnTo>
                  <a:pt x="90712" y="1361256"/>
                </a:lnTo>
                <a:lnTo>
                  <a:pt x="80763" y="1347210"/>
                </a:lnTo>
                <a:lnTo>
                  <a:pt x="73155" y="1332579"/>
                </a:lnTo>
                <a:lnTo>
                  <a:pt x="67888" y="1315022"/>
                </a:lnTo>
                <a:lnTo>
                  <a:pt x="65547" y="1296880"/>
                </a:lnTo>
                <a:lnTo>
                  <a:pt x="64961" y="1278152"/>
                </a:lnTo>
                <a:lnTo>
                  <a:pt x="66717" y="1258254"/>
                </a:lnTo>
                <a:lnTo>
                  <a:pt x="69058" y="1238356"/>
                </a:lnTo>
                <a:lnTo>
                  <a:pt x="71984" y="1218458"/>
                </a:lnTo>
                <a:lnTo>
                  <a:pt x="74326" y="1198560"/>
                </a:lnTo>
                <a:lnTo>
                  <a:pt x="75496" y="1178662"/>
                </a:lnTo>
                <a:lnTo>
                  <a:pt x="75496" y="1159349"/>
                </a:lnTo>
                <a:lnTo>
                  <a:pt x="73155" y="1141208"/>
                </a:lnTo>
                <a:lnTo>
                  <a:pt x="68473" y="1123065"/>
                </a:lnTo>
                <a:lnTo>
                  <a:pt x="61450" y="1106093"/>
                </a:lnTo>
                <a:lnTo>
                  <a:pt x="52672" y="1088536"/>
                </a:lnTo>
                <a:lnTo>
                  <a:pt x="42722" y="1070980"/>
                </a:lnTo>
                <a:lnTo>
                  <a:pt x="32189" y="1053422"/>
                </a:lnTo>
                <a:lnTo>
                  <a:pt x="22240" y="1036450"/>
                </a:lnTo>
                <a:lnTo>
                  <a:pt x="13461" y="1018308"/>
                </a:lnTo>
                <a:lnTo>
                  <a:pt x="6438" y="1000751"/>
                </a:lnTo>
                <a:lnTo>
                  <a:pt x="1756" y="982608"/>
                </a:lnTo>
                <a:lnTo>
                  <a:pt x="0" y="963881"/>
                </a:lnTo>
                <a:lnTo>
                  <a:pt x="1756" y="945154"/>
                </a:lnTo>
                <a:lnTo>
                  <a:pt x="6438" y="927012"/>
                </a:lnTo>
                <a:lnTo>
                  <a:pt x="13461" y="909454"/>
                </a:lnTo>
                <a:lnTo>
                  <a:pt x="22240" y="891312"/>
                </a:lnTo>
                <a:lnTo>
                  <a:pt x="32189" y="874340"/>
                </a:lnTo>
                <a:lnTo>
                  <a:pt x="42722" y="856784"/>
                </a:lnTo>
                <a:lnTo>
                  <a:pt x="52672" y="839226"/>
                </a:lnTo>
                <a:lnTo>
                  <a:pt x="61450" y="821669"/>
                </a:lnTo>
                <a:lnTo>
                  <a:pt x="68473" y="804697"/>
                </a:lnTo>
                <a:lnTo>
                  <a:pt x="73155" y="786555"/>
                </a:lnTo>
                <a:lnTo>
                  <a:pt x="75496" y="768413"/>
                </a:lnTo>
                <a:lnTo>
                  <a:pt x="75496" y="749100"/>
                </a:lnTo>
                <a:lnTo>
                  <a:pt x="74326" y="729202"/>
                </a:lnTo>
                <a:lnTo>
                  <a:pt x="71984" y="709304"/>
                </a:lnTo>
                <a:lnTo>
                  <a:pt x="69058" y="689406"/>
                </a:lnTo>
                <a:lnTo>
                  <a:pt x="66717" y="669508"/>
                </a:lnTo>
                <a:lnTo>
                  <a:pt x="64961" y="649610"/>
                </a:lnTo>
                <a:lnTo>
                  <a:pt x="65547" y="630883"/>
                </a:lnTo>
                <a:lnTo>
                  <a:pt x="67888" y="612741"/>
                </a:lnTo>
                <a:lnTo>
                  <a:pt x="73155" y="595183"/>
                </a:lnTo>
                <a:lnTo>
                  <a:pt x="80763" y="580553"/>
                </a:lnTo>
                <a:lnTo>
                  <a:pt x="90712" y="566507"/>
                </a:lnTo>
                <a:lnTo>
                  <a:pt x="102417" y="554217"/>
                </a:lnTo>
                <a:lnTo>
                  <a:pt x="115877" y="541928"/>
                </a:lnTo>
                <a:lnTo>
                  <a:pt x="129923" y="530807"/>
                </a:lnTo>
                <a:lnTo>
                  <a:pt x="144554" y="519688"/>
                </a:lnTo>
                <a:lnTo>
                  <a:pt x="159184" y="508569"/>
                </a:lnTo>
                <a:lnTo>
                  <a:pt x="173816" y="497449"/>
                </a:lnTo>
                <a:lnTo>
                  <a:pt x="187276" y="485745"/>
                </a:lnTo>
                <a:lnTo>
                  <a:pt x="198981" y="472285"/>
                </a:lnTo>
                <a:lnTo>
                  <a:pt x="209515" y="459409"/>
                </a:lnTo>
                <a:lnTo>
                  <a:pt x="217708" y="444779"/>
                </a:lnTo>
                <a:lnTo>
                  <a:pt x="224731" y="428977"/>
                </a:lnTo>
                <a:lnTo>
                  <a:pt x="230583" y="412005"/>
                </a:lnTo>
                <a:lnTo>
                  <a:pt x="235850" y="394448"/>
                </a:lnTo>
                <a:lnTo>
                  <a:pt x="240533" y="376891"/>
                </a:lnTo>
                <a:lnTo>
                  <a:pt x="245215" y="358749"/>
                </a:lnTo>
                <a:lnTo>
                  <a:pt x="250482" y="341777"/>
                </a:lnTo>
                <a:lnTo>
                  <a:pt x="256334" y="324805"/>
                </a:lnTo>
                <a:lnTo>
                  <a:pt x="263357" y="309004"/>
                </a:lnTo>
                <a:lnTo>
                  <a:pt x="272135" y="294958"/>
                </a:lnTo>
                <a:lnTo>
                  <a:pt x="282669" y="282083"/>
                </a:lnTo>
                <a:lnTo>
                  <a:pt x="295544" y="271549"/>
                </a:lnTo>
                <a:lnTo>
                  <a:pt x="309591" y="262771"/>
                </a:lnTo>
                <a:lnTo>
                  <a:pt x="325391" y="255747"/>
                </a:lnTo>
                <a:lnTo>
                  <a:pt x="342364" y="249895"/>
                </a:lnTo>
                <a:lnTo>
                  <a:pt x="359335" y="244628"/>
                </a:lnTo>
                <a:lnTo>
                  <a:pt x="377478" y="239946"/>
                </a:lnTo>
                <a:lnTo>
                  <a:pt x="395034" y="235264"/>
                </a:lnTo>
                <a:lnTo>
                  <a:pt x="412592" y="229997"/>
                </a:lnTo>
                <a:lnTo>
                  <a:pt x="429563" y="224145"/>
                </a:lnTo>
                <a:lnTo>
                  <a:pt x="445365" y="217122"/>
                </a:lnTo>
                <a:lnTo>
                  <a:pt x="459996" y="208929"/>
                </a:lnTo>
                <a:lnTo>
                  <a:pt x="472871" y="198395"/>
                </a:lnTo>
                <a:lnTo>
                  <a:pt x="486331" y="186689"/>
                </a:lnTo>
                <a:lnTo>
                  <a:pt x="498036" y="173229"/>
                </a:lnTo>
                <a:lnTo>
                  <a:pt x="509156" y="159184"/>
                </a:lnTo>
                <a:lnTo>
                  <a:pt x="520275" y="144553"/>
                </a:lnTo>
                <a:lnTo>
                  <a:pt x="531394" y="129922"/>
                </a:lnTo>
                <a:lnTo>
                  <a:pt x="542514" y="115876"/>
                </a:lnTo>
                <a:lnTo>
                  <a:pt x="554804" y="102416"/>
                </a:lnTo>
                <a:lnTo>
                  <a:pt x="567094" y="90712"/>
                </a:lnTo>
                <a:lnTo>
                  <a:pt x="581140" y="80762"/>
                </a:lnTo>
                <a:lnTo>
                  <a:pt x="595771" y="73154"/>
                </a:lnTo>
                <a:lnTo>
                  <a:pt x="613328" y="67887"/>
                </a:lnTo>
                <a:lnTo>
                  <a:pt x="631470" y="65546"/>
                </a:lnTo>
                <a:lnTo>
                  <a:pt x="650197" y="64961"/>
                </a:lnTo>
                <a:lnTo>
                  <a:pt x="670095" y="66717"/>
                </a:lnTo>
                <a:lnTo>
                  <a:pt x="689993" y="69058"/>
                </a:lnTo>
                <a:lnTo>
                  <a:pt x="709892" y="71984"/>
                </a:lnTo>
                <a:lnTo>
                  <a:pt x="729789" y="74325"/>
                </a:lnTo>
                <a:lnTo>
                  <a:pt x="749687" y="75495"/>
                </a:lnTo>
                <a:lnTo>
                  <a:pt x="769000" y="75495"/>
                </a:lnTo>
                <a:lnTo>
                  <a:pt x="787143" y="73154"/>
                </a:lnTo>
                <a:lnTo>
                  <a:pt x="805286" y="68472"/>
                </a:lnTo>
                <a:lnTo>
                  <a:pt x="822842" y="61450"/>
                </a:lnTo>
                <a:lnTo>
                  <a:pt x="840399" y="52086"/>
                </a:lnTo>
                <a:lnTo>
                  <a:pt x="857956" y="42722"/>
                </a:lnTo>
                <a:lnTo>
                  <a:pt x="875513" y="32188"/>
                </a:lnTo>
                <a:lnTo>
                  <a:pt x="892485" y="22239"/>
                </a:lnTo>
                <a:lnTo>
                  <a:pt x="910628" y="13460"/>
                </a:lnTo>
                <a:lnTo>
                  <a:pt x="928184" y="6437"/>
                </a:lnTo>
                <a:lnTo>
                  <a:pt x="946327" y="1755"/>
                </a:lnTo>
                <a:close/>
              </a:path>
            </a:pathLst>
          </a:custGeom>
          <a:noFill/>
          <a:ln>
            <a:noFill/>
          </a:ln>
        </p:spPr>
      </p:pic>
    </p:spTree>
    <p:extLst>
      <p:ext uri="{BB962C8B-B14F-4D97-AF65-F5344CB8AC3E}">
        <p14:creationId xmlns:p14="http://schemas.microsoft.com/office/powerpoint/2010/main" val="15640975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021710" y="3963224"/>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تعزيز اكتساب المهارات الأساسية التي يتم الاشتغال عليها في كل لبنة؛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خلق بيئة ممتعة ومحفزة للتعلم.</a:t>
            </a:r>
          </a:p>
        </p:txBody>
      </p:sp>
      <p:sp>
        <p:nvSpPr>
          <p:cNvPr id="950" name="Google Shape;950;p62"/>
          <p:cNvSpPr txBox="1"/>
          <p:nvPr/>
        </p:nvSpPr>
        <p:spPr>
          <a:xfrm>
            <a:off x="1207352" y="1964120"/>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أنشطة ترفيهية؛  يمكن استثمارها  في مجموعات صغيرة؛</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تساهم في تثبيت التعلمات وتيسير استرجاعها عبر تحديات فردية وجماعية.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spTree>
    <p:extLst>
      <p:ext uri="{BB962C8B-B14F-4D97-AF65-F5344CB8AC3E}">
        <p14:creationId xmlns:p14="http://schemas.microsoft.com/office/powerpoint/2010/main" val="34888339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منشط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أحد</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في</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9078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9804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429562" y="3143027"/>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a:t>
            </a: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a:t>
            </a:r>
          </a:p>
        </p:txBody>
      </p:sp>
    </p:spTree>
    <p:extLst>
      <p:ext uri="{BB962C8B-B14F-4D97-AF65-F5344CB8AC3E}">
        <p14:creationId xmlns:p14="http://schemas.microsoft.com/office/powerpoint/2010/main" val="187369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931167" y="1021514"/>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يحضر الميسر سلة الحروف والمقاطع/ كلمات  (المقدمة خلال الحصص السابقة)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يعد فضاء القسم؛</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بالنتيجة المنتظرة من اللعبة: " ستساعدكم هذه اللعبة على تذكر الحروف وقراءة المقاطع ....</a:t>
            </a:r>
          </a:p>
        </p:txBody>
      </p:sp>
      <p:sp>
        <p:nvSpPr>
          <p:cNvPr id="993" name="Google Shape;993;p66"/>
          <p:cNvSpPr txBox="1"/>
          <p:nvPr/>
        </p:nvSpPr>
        <p:spPr>
          <a:xfrm>
            <a:off x="201368" y="1425807"/>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سلة الحروف </a:t>
            </a: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 </a:t>
            </a: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سير اللعبة </a:t>
            </a:r>
            <a:endParaRPr kumimoji="0"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59054" y="376412"/>
            <a:ext cx="1908579" cy="4352417"/>
          </a:xfrm>
          <a:prstGeom prst="rect">
            <a:avLst/>
          </a:prstGeom>
        </p:spPr>
      </p:pic>
    </p:spTree>
    <p:extLst>
      <p:ext uri="{BB962C8B-B14F-4D97-AF65-F5344CB8AC3E}">
        <p14:creationId xmlns:p14="http://schemas.microsoft.com/office/powerpoint/2010/main" val="272853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يضع الميسر بطاقات الحروف والمقاطع/ كلمات  التي تمت دراستها في سلة صغيرة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يقدم الميسر بطاقة الحروف والمقاطع / كلمات مع الإشارة إليها في لوحة المقاطع والحروف؛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يطلب الميسر من المتعلمين الجلوس على شكل حلقة؛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عند سماع موسيقى / إشارة صوتية، يقوم المتعلمون بتمرير السلة بينهم؛</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عند توقف الموسيقى/ الإشارة الصوتية، يقوم المتعلم الذي توقفت عنده السلة بسحب بطاقة؛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يقرأ المتعلم البطاقة ويطلب من المتعلمين قراءتها وتحديد الحرف أو المقطع/كلمة على لوحة المقاطع والحروف؛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تستمر اللعبة حتى تتم قراءة جميع البطاقات.</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spTree>
    <p:extLst>
      <p:ext uri="{BB962C8B-B14F-4D97-AF65-F5344CB8AC3E}">
        <p14:creationId xmlns:p14="http://schemas.microsoft.com/office/powerpoint/2010/main" val="36266835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04850" y="1285022"/>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كل مجموعة إعادة اللعبة باستعمال سلة بها بطاقات الحروف والمقاطع/ كلمات التي تم إعدادها مسبقا لهذا الغرض.</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التذكير بالحروف والمقاطع/ الكلمات التي تم ترويجها في هذه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بعض المتعلمين تركيب كلمات تتضمن الحروف والمقاطع/ جمل تتضمن الكلمات. </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
        <p:nvSpPr>
          <p:cNvPr id="2" name="Google Shape;1885;p143">
            <a:extLst>
              <a:ext uri="{FF2B5EF4-FFF2-40B4-BE49-F238E27FC236}">
                <a16:creationId xmlns:a16="http://schemas.microsoft.com/office/drawing/2014/main" id="{57695E73-8B4B-1CB2-A903-5C6A6DF73AC5}"/>
              </a:ext>
            </a:extLst>
          </p:cNvPr>
          <p:cNvSpPr txBox="1"/>
          <p:nvPr/>
        </p:nvSpPr>
        <p:spPr>
          <a:xfrm>
            <a:off x="88042" y="5957217"/>
            <a:ext cx="11399108" cy="369291"/>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90000"/>
              </a:lnSpc>
              <a:spcBef>
                <a:spcPts val="0"/>
              </a:spcBef>
              <a:spcAft>
                <a:spcPts val="0"/>
              </a:spcAft>
              <a:buClr>
                <a:srgbClr val="00B050"/>
              </a:buClr>
              <a:buSzPts val="2000"/>
              <a:buFont typeface="Gill Sans"/>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Gill Sans"/>
              </a:rPr>
              <a:t>ملاحظة : يمكن استثمار هذا النشاط في جميع المسارات.</a:t>
            </a:r>
          </a:p>
        </p:txBody>
      </p:sp>
    </p:spTree>
    <p:extLst>
      <p:ext uri="{BB962C8B-B14F-4D97-AF65-F5344CB8AC3E}">
        <p14:creationId xmlns:p14="http://schemas.microsoft.com/office/powerpoint/2010/main" val="9752113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429562" y="3143027"/>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a:t>
            </a: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البطاقات المقلوبة </a:t>
            </a:r>
          </a:p>
        </p:txBody>
      </p:sp>
    </p:spTree>
    <p:extLst>
      <p:ext uri="{BB962C8B-B14F-4D97-AF65-F5344CB8AC3E}">
        <p14:creationId xmlns:p14="http://schemas.microsoft.com/office/powerpoint/2010/main" val="294115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410851" y="1558946"/>
            <a:ext cx="10089821" cy="5171638"/>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14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1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سير اللعبة </a:t>
            </a:r>
            <a:r>
              <a:rPr kumimoji="0" lang="ar-MA" sz="14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يقلب الميسر تسع بطاقات حروف/ مقاطع / كلمات على ظهرها؛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يجلس متعلمان أو أربعة حول البطاقات؛</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يشير الميسر إلى أحد الحروف على لوحة المقاطع والحروف (بدون النطق به) / مقطع / كلمة ثم يطالب أحد المتعلمين بتقليب البطاقات قصد إيجاد الحرف / المقطع / الكلمة المشار إليه/ها؛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يقلب المتعلم(ة) بطاقة، ويظهرها للميسر وزملاءه، ثم يسمي الحرف / المقطع / الكلمة المكتوب(ة) على البطاقة.</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يسأل الميسر المتعلمين/</a:t>
            </a:r>
            <a:r>
              <a:rPr kumimoji="0" lang="ar-MA" sz="1400" b="0" i="0" u="none" strike="noStrike" kern="1200" cap="none" spc="0" normalizeH="0" baseline="0" noProof="0" dirty="0" err="1">
                <a:ln>
                  <a:noFill/>
                </a:ln>
                <a:solidFill>
                  <a:srgbClr val="000000"/>
                </a:solidFill>
                <a:effectLst/>
                <a:uLnTx/>
                <a:uFillTx/>
                <a:latin typeface="MadaniArabic-Light" pitchFamily="2" charset="-78"/>
                <a:ea typeface="Sakkal Majalla"/>
                <a:cs typeface="MadaniArabic-Light" pitchFamily="2" charset="-78"/>
                <a:sym typeface="Sakkal Majalla"/>
              </a:rPr>
              <a:t>ات</a:t>
            </a: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"هل هذا صحيح؟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إذا كانت البطاقة المرفوعة غير صحيحة، يقول الميسر: "ما الحرف/ المقطع / الكلمة الذي/التي نريد العثور عليه/ها؟ ما الحرف/ المقطع / الكلمة الموجود(ة) على هذه البطاقة؟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إعادة البطاقة غير الصحيحة إلى مكانها. لدى المتعلم ثلاث فرص على الأقل لاختيار البطاقة الصحيحة؛</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إذا لم يجد المتعلم(ة) البطاقة المطلوبة، يقوم متعلم آخر لمساعدته وتجريب حظه؛</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بمجرد العثور على البطاقة الصحيحة والتعرف على الحرف/ المقطع / الكلمة، يتم إرجاعها إلى مكانها؛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14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يظهر الميسر بعد ذلك حرفا / مقطعا / كلمة آخر/  أخرى على لوحة المقاطع والحروف ويختار متعلما آخر للعثور على البطاقة الصحيحة.</a:t>
            </a:r>
          </a:p>
        </p:txBody>
      </p:sp>
      <p:sp>
        <p:nvSpPr>
          <p:cNvPr id="993" name="Google Shape;993;p66"/>
          <p:cNvSpPr txBox="1"/>
          <p:nvPr/>
        </p:nvSpPr>
        <p:spPr>
          <a:xfrm>
            <a:off x="-216359" y="1335865"/>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البطاقات المقلوبة</a:t>
            </a:r>
            <a:endParaRPr kumimoji="0"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59054" y="376412"/>
            <a:ext cx="1908579" cy="4352417"/>
          </a:xfrm>
          <a:prstGeom prst="rect">
            <a:avLst/>
          </a:prstGeom>
        </p:spPr>
      </p:pic>
    </p:spTree>
    <p:extLst>
      <p:ext uri="{BB962C8B-B14F-4D97-AF65-F5344CB8AC3E}">
        <p14:creationId xmlns:p14="http://schemas.microsoft.com/office/powerpoint/2010/main" val="1013274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869430" y="1041846"/>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سير اللعبة: </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على غرار اللعبة المشهورة </a:t>
            </a:r>
            <a:r>
              <a:rPr kumimoji="0" lang="en-GB"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x/o:</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en-GB"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يعد الميسر 9 خانات، ويختار بطاقتين لحرفين متقاربين: د/ذ مثلا، ويشرح التعليمة: سألعب أنا وزميلكم ....، لعبة تيك/ تاك أو </a:t>
            </a:r>
            <a:r>
              <a:rPr kumimoji="0" lang="en-GB"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X /O، </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بحرفي: الدال والذال؛ على كل لاعب أن ينطق بالحرف ويضعه في خانة من الخانات التسع، اللاعب الرابح هو الذي يستطيع ملء 3 خانات أفقية أو عمودية أو قطرية بنفس الحرف؛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يكرر الميسر اللعبة مع متعلمين، إلى حين </a:t>
            </a:r>
            <a:r>
              <a:rPr kumimoji="0" lang="ar-MA" sz="20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انهاء</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الحروف المقترحة للحصة؛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يوجه الميسر المتعلمين إلى أن اللعبة، يمكن ان تستهدف مقاطع بدل الحروف، كما أنها يمكن أن تستهدف تركيب كلمات تتكون من ثلاثة مقاطع؛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يوضح ذلك من خلال أمثلة.</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graphicFrame>
        <p:nvGraphicFramePr>
          <p:cNvPr id="5" name="Google Shape;1369;p120">
            <a:extLst>
              <a:ext uri="{FF2B5EF4-FFF2-40B4-BE49-F238E27FC236}">
                <a16:creationId xmlns:a16="http://schemas.microsoft.com/office/drawing/2014/main" id="{D649F8F0-9C3C-B9EA-378C-C6D78DE863D6}"/>
              </a:ext>
            </a:extLst>
          </p:cNvPr>
          <p:cNvGraphicFramePr/>
          <p:nvPr/>
        </p:nvGraphicFramePr>
        <p:xfrm>
          <a:off x="3568730" y="5320683"/>
          <a:ext cx="1576729" cy="1206150"/>
        </p:xfrm>
        <a:graphic>
          <a:graphicData uri="http://schemas.openxmlformats.org/drawingml/2006/table">
            <a:tbl>
              <a:tblPr>
                <a:noFill/>
              </a:tblPr>
              <a:tblGrid>
                <a:gridCol w="526059">
                  <a:extLst>
                    <a:ext uri="{9D8B030D-6E8A-4147-A177-3AD203B41FA5}">
                      <a16:colId xmlns:a16="http://schemas.microsoft.com/office/drawing/2014/main" val="20000"/>
                    </a:ext>
                  </a:extLst>
                </a:gridCol>
                <a:gridCol w="525335">
                  <a:extLst>
                    <a:ext uri="{9D8B030D-6E8A-4147-A177-3AD203B41FA5}">
                      <a16:colId xmlns:a16="http://schemas.microsoft.com/office/drawing/2014/main" val="20001"/>
                    </a:ext>
                  </a:extLst>
                </a:gridCol>
                <a:gridCol w="525335">
                  <a:extLst>
                    <a:ext uri="{9D8B030D-6E8A-4147-A177-3AD203B41FA5}">
                      <a16:colId xmlns:a16="http://schemas.microsoft.com/office/drawing/2014/main" val="20002"/>
                    </a:ext>
                  </a:extLst>
                </a:gridCol>
              </a:tblGrid>
              <a:tr h="393749">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د</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a:solidFill>
                            <a:srgbClr val="C00000"/>
                          </a:solidFill>
                          <a:latin typeface="Calibri"/>
                          <a:ea typeface="Calibri"/>
                          <a:cs typeface="Calibri"/>
                          <a:sym typeface="Calibri"/>
                        </a:rPr>
                        <a:t>م</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dirty="0">
                          <a:solidFill>
                            <a:srgbClr val="C00000"/>
                          </a:solidFill>
                          <a:latin typeface="Calibri"/>
                          <a:ea typeface="Calibri"/>
                          <a:cs typeface="Calibri"/>
                          <a:sym typeface="Calibri"/>
                        </a:rPr>
                        <a:t>م</a:t>
                      </a:r>
                      <a:endParaRPr sz="1100" u="none" strike="noStrike" cap="none" dirty="0">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0449">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 </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د</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dirty="0">
                          <a:latin typeface="Calibri"/>
                          <a:ea typeface="Calibri"/>
                          <a:cs typeface="Calibri"/>
                          <a:sym typeface="Calibri"/>
                        </a:rPr>
                        <a:t> </a:t>
                      </a:r>
                      <a:endParaRPr sz="1100" u="none" strike="noStrike" cap="none" dirty="0">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31952">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 </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a:latin typeface="Calibri"/>
                          <a:ea typeface="Calibri"/>
                          <a:cs typeface="Calibri"/>
                          <a:sym typeface="Calibri"/>
                        </a:rPr>
                        <a:t> </a:t>
                      </a:r>
                      <a:endParaRPr sz="1100" u="none" strike="noStrike" cap="none">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0" algn="ctr" rtl="1">
                        <a:lnSpc>
                          <a:spcPct val="107000"/>
                        </a:lnSpc>
                        <a:spcBef>
                          <a:spcPts val="0"/>
                        </a:spcBef>
                        <a:spcAft>
                          <a:spcPts val="0"/>
                        </a:spcAft>
                        <a:buNone/>
                      </a:pPr>
                      <a:r>
                        <a:rPr lang="ar-MA" sz="1400" b="1" u="none" strike="noStrike" cap="none" dirty="0">
                          <a:latin typeface="Calibri"/>
                          <a:ea typeface="Calibri"/>
                          <a:cs typeface="Calibri"/>
                          <a:sym typeface="Calibri"/>
                        </a:rPr>
                        <a:t>د</a:t>
                      </a:r>
                      <a:endParaRPr sz="1100" u="none" strike="noStrike" cap="none" dirty="0">
                        <a:latin typeface="Calibri"/>
                        <a:ea typeface="Calibri"/>
                        <a:cs typeface="Calibri"/>
                        <a:sym typeface="Calibri"/>
                      </a:endParaRPr>
                    </a:p>
                  </a:txBody>
                  <a:tcPr marL="68575" marR="68575" marT="0" marB="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8" name="ZoneTexte 7">
            <a:extLst>
              <a:ext uri="{FF2B5EF4-FFF2-40B4-BE49-F238E27FC236}">
                <a16:creationId xmlns:a16="http://schemas.microsoft.com/office/drawing/2014/main" id="{3F94D0D1-AFFD-3EE7-6E7C-C4D0B3E785CB}"/>
              </a:ext>
            </a:extLst>
          </p:cNvPr>
          <p:cNvSpPr txBox="1"/>
          <p:nvPr/>
        </p:nvSpPr>
        <p:spPr>
          <a:xfrm>
            <a:off x="2884358" y="1410646"/>
            <a:ext cx="6423284" cy="5909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تيك تاك تو </a:t>
            </a:r>
            <a:endPar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20288499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754505" y="978377"/>
            <a:ext cx="10782300"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p>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المتعلمين الى رسم شبكات من 9 خانات بين كل متعلمين وتقدم لكل منهما ثلاث بطاقات تضم حروفا أو مقاطع متشابهة أو متكاملة / كلمات؛</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يتناوب اللاعبان على وضع البطاقات داخل الخانات وتحريكها لتشكيل صف مستقيم عمودي أو أفقي أو قطري؛</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يعتبر فائزا اللاعب الذي قام بترصيف البطاقات أولا؛</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المتعلمان الحروف أو المقاطع/ الكلمات  قبل الشروع في اللعب؛</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تلعب اللعبة وفق ثلاثة مستويات:</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المستوى الأدنى: "لعبة الحروف" (وضع ثلاثة حروف متشابهة)</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المستوى المتوسط: "لعبة المقاطع" (وضع ثلاثة مقاطع متشابهة)</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المستوى المتقدم: "لعبة مقاطع الكلمة" (تشكيل كلمة من ثلاثة مقاطع)</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
        <p:nvSpPr>
          <p:cNvPr id="2" name="Google Shape;1885;p143">
            <a:extLst>
              <a:ext uri="{FF2B5EF4-FFF2-40B4-BE49-F238E27FC236}">
                <a16:creationId xmlns:a16="http://schemas.microsoft.com/office/drawing/2014/main" id="{57695E73-8B4B-1CB2-A903-5C6A6DF73AC5}"/>
              </a:ext>
            </a:extLst>
          </p:cNvPr>
          <p:cNvSpPr txBox="1"/>
          <p:nvPr/>
        </p:nvSpPr>
        <p:spPr>
          <a:xfrm>
            <a:off x="88042" y="5957217"/>
            <a:ext cx="11399108" cy="369291"/>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90000"/>
              </a:lnSpc>
              <a:spcBef>
                <a:spcPts val="0"/>
              </a:spcBef>
              <a:spcAft>
                <a:spcPts val="0"/>
              </a:spcAft>
              <a:buClr>
                <a:srgbClr val="00B050"/>
              </a:buClr>
              <a:buSzPts val="2000"/>
              <a:buFont typeface="Gill Sans"/>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Gill Sans"/>
              </a:rPr>
              <a:t>ملاحظة : يمكن استثمار هذا النشاط في جميع المسارات.</a:t>
            </a:r>
          </a:p>
        </p:txBody>
      </p:sp>
      <p:sp>
        <p:nvSpPr>
          <p:cNvPr id="5" name="ZoneTexte 4">
            <a:extLst>
              <a:ext uri="{FF2B5EF4-FFF2-40B4-BE49-F238E27FC236}">
                <a16:creationId xmlns:a16="http://schemas.microsoft.com/office/drawing/2014/main" id="{E6DCDF41-0A79-AB9A-C42D-8DB6A0436E4B}"/>
              </a:ext>
            </a:extLst>
          </p:cNvPr>
          <p:cNvSpPr txBox="1"/>
          <p:nvPr/>
        </p:nvSpPr>
        <p:spPr>
          <a:xfrm>
            <a:off x="2884358" y="1410646"/>
            <a:ext cx="6423284" cy="5909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تيك تاك تو </a:t>
            </a:r>
            <a:endPar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31555000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290200" y="1650711"/>
            <a:ext cx="11611599" cy="5267162"/>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1800" b="1" i="0" u="none" strike="noStrike" kern="1200" cap="none" spc="0" normalizeH="0" baseline="0" noProof="0" dirty="0">
                <a:ln>
                  <a:noFill/>
                </a:ln>
                <a:solidFill>
                  <a:srgbClr val="2E75B5"/>
                </a:solidFill>
                <a:effectLst/>
                <a:uLnTx/>
                <a:uFillTx/>
                <a:latin typeface="Calibri"/>
                <a:ea typeface="Calibri"/>
                <a:cs typeface="Calibri"/>
                <a:sym typeface="Calibri"/>
              </a:rPr>
              <a:t> </a:t>
            </a: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سير اللعبة: </a:t>
            </a: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يلعب الميسر لعبة القفز/ والتموضع أمام التلاميذ بعد شد انتباههم؛</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يقدم الميسر التعليمة ويظهر أنه استوعبها وينجز المطلوب متلفظا بما يقوم به كالاتي: " اقترب من الشبكة، ثم يقترب الميسر من الشبكة؛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"ألقي نظرة على ما يوجد داخل خاناتها، ثم يجول الميسر ببصره على الحروف والمقاطع؛</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اقفز على حرف "اللام : ل " مثلا ، ثم يقفز الميسر على الحرف المطلوب؛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"أقرأ الحرف الذي قفزت عليه، ثم يقرأ الميسر الحرف؛</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يغير الميسر التعليمة بعد إضافة المدود إلى الشبكة؛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اقفز على خانتين للحصول على مقطع "</a:t>
            </a:r>
            <a:r>
              <a:rPr kumimoji="0" lang="ar-MA" sz="18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ب+ا</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 </a:t>
            </a:r>
            <a:r>
              <a:rPr kumimoji="0" lang="ar-MA" sz="18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م+و</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 </a:t>
            </a:r>
            <a:r>
              <a:rPr kumimoji="0" lang="ar-MA" sz="18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ن+ي</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 ثم يقفز الميسر ويتلفظ بالمقاطع التي شكلها؛</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يستمر الميسر في إعطاء نماذج مشخصة للعبة إلى أن يتأكد من استيعاب المتعلمين لقواعد اللعبة؛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يتيح الميسر للمتعلمين فرصة القيام باللعبة، مع تتبع كيفية أدائهم وتقديم التعليمات والتصويبات اللازمة. </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sp>
        <p:nvSpPr>
          <p:cNvPr id="4" name="ZoneTexte 3">
            <a:extLst>
              <a:ext uri="{FF2B5EF4-FFF2-40B4-BE49-F238E27FC236}">
                <a16:creationId xmlns:a16="http://schemas.microsoft.com/office/drawing/2014/main" id="{B4AD2636-817C-18C2-B74D-FA69D38B5815}"/>
              </a:ext>
            </a:extLst>
          </p:cNvPr>
          <p:cNvSpPr txBox="1"/>
          <p:nvPr/>
        </p:nvSpPr>
        <p:spPr>
          <a:xfrm>
            <a:off x="2884358" y="1410646"/>
            <a:ext cx="6423284" cy="5909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القفز على الحروف</a:t>
            </a:r>
            <a:endParaRPr kumimoji="0" lang="ar-MA" sz="3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42426433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290200" y="1650711"/>
            <a:ext cx="11611599" cy="5267162"/>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1800" b="1" i="0" u="none" strike="noStrike" kern="1200" cap="none" spc="0" normalizeH="0" baseline="0" noProof="0" dirty="0">
                <a:ln>
                  <a:noFill/>
                </a:ln>
                <a:solidFill>
                  <a:srgbClr val="2E75B5"/>
                </a:solidFill>
                <a:effectLst/>
                <a:uLnTx/>
                <a:uFillTx/>
                <a:latin typeface="Calibri"/>
                <a:ea typeface="Calibri"/>
                <a:cs typeface="Calibri"/>
                <a:sym typeface="Calibri"/>
              </a:rPr>
              <a:t> </a:t>
            </a: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سير اللعبة: </a:t>
            </a: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يتيح الميسر لجميع التلاميذ فرصة القيام باللعبة، مع تتبع كيفية أداء بعضهم وتقديم التعليمات والتصويبات اللازمة مثل:</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إلقاء نظرة على الحروف/ المقاطع الموجودة بالشبكة؛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الحرص على أن يتلفظ المتعلم بالحرف أو المقطع الذي يتم القفز أو الوقوف عليه؛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تمكين التلاميذ من تنبيه اللاعب عند اختياره للخانة الخاطئة؛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تجنب الإيحاء باختيار الخانة المناسبة قبل اتخاذ قرار القفز أو الوقوف على الخانة من طرف اللاعب؛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يكلف الميسر أحد المتمكنين بتتبع الإنجاز تحت إشرافه؛</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يفوض الميسر للتلاميذ عملية اللعب فيما بينهم وينسحب تدريجيا ويراقب من بعيد. </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843933" y="804673"/>
            <a:ext cx="2439423" cy="5562980"/>
          </a:xfrm>
          <a:prstGeom prst="rect">
            <a:avLst/>
          </a:prstGeom>
        </p:spPr>
      </p:pic>
      <p:sp>
        <p:nvSpPr>
          <p:cNvPr id="4" name="ZoneTexte 3">
            <a:extLst>
              <a:ext uri="{FF2B5EF4-FFF2-40B4-BE49-F238E27FC236}">
                <a16:creationId xmlns:a16="http://schemas.microsoft.com/office/drawing/2014/main" id="{B4AD2636-817C-18C2-B74D-FA69D38B5815}"/>
              </a:ext>
            </a:extLst>
          </p:cNvPr>
          <p:cNvSpPr txBox="1"/>
          <p:nvPr/>
        </p:nvSpPr>
        <p:spPr>
          <a:xfrm>
            <a:off x="2884358" y="1410646"/>
            <a:ext cx="6423284" cy="480131"/>
          </a:xfrm>
          <a:prstGeom prst="rect">
            <a:avLst/>
          </a:prstGeom>
          <a:noFill/>
        </p:spPr>
        <p:txBody>
          <a:bodyPr wrap="square">
            <a:sp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2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لعبة العنكبوت</a:t>
            </a:r>
            <a:endParaRPr kumimoji="0" lang="ar-MA" sz="2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endParaRPr>
          </a:p>
        </p:txBody>
      </p:sp>
    </p:spTree>
    <p:extLst>
      <p:ext uri="{BB962C8B-B14F-4D97-AF65-F5344CB8AC3E}">
        <p14:creationId xmlns:p14="http://schemas.microsoft.com/office/powerpoint/2010/main" val="36469720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11771DD2-B5F9-D455-3F36-779C71306F3E}"/>
              </a:ext>
            </a:extLst>
          </p:cNvPr>
          <p:cNvSpPr>
            <a:spLocks noGrp="1"/>
          </p:cNvSpPr>
          <p:nvPr>
            <p:ph type="title"/>
          </p:nvPr>
        </p:nvSpPr>
        <p:spPr>
          <a:xfrm>
            <a:off x="0" y="2074862"/>
            <a:ext cx="7607373" cy="3810144"/>
          </a:xfrm>
        </p:spPr>
        <p:txBody>
          <a:bodyPr vert="horz" lIns="91440" tIns="45720" rIns="91440" bIns="45720" rtlCol="0" anchor="ctr">
            <a:noAutofit/>
          </a:bodyPr>
          <a:lstStyle/>
          <a:p>
            <a:pPr algn="r" rtl="1">
              <a:lnSpc>
                <a:spcPct val="150000"/>
              </a:lnSpc>
            </a:pP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1. تقديم عام لأنشطة لبنة فقرة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2. أنشطة الطقوس الاعتيادية الخاصة بلبنة فقرة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3. محاكاة أنشطة رئيسية للبنة فقرة:</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قراءة وفهم الفقرات البسيطة؛</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الخريطة الذهنية؛ </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تصحيح الخطأ؛</a:t>
            </a:r>
            <a:b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br>
            <a:r>
              <a:rPr lang="ar-MA" sz="2400" dirty="0">
                <a:solidFill>
                  <a:schemeClr val="accent1">
                    <a:lumMod val="50000"/>
                  </a:schemeClr>
                </a:solidFill>
                <a:latin typeface="29LT Bukra Bold" pitchFamily="34" charset="-78"/>
                <a:ea typeface="Calibri" panose="020F0502020204030204" pitchFamily="34" charset="0"/>
                <a:cs typeface="29LT Bukra Bold" pitchFamily="34" charset="-78"/>
              </a:rPr>
              <a:t>. حلقة الأسئلة؛ </a:t>
            </a:r>
            <a:endParaRPr lang="en-US" sz="2400" kern="1200" dirty="0">
              <a:solidFill>
                <a:schemeClr val="bg1">
                  <a:lumMod val="50000"/>
                </a:schemeClr>
              </a:solidFill>
              <a:latin typeface="29LT Bukra Bold" pitchFamily="34" charset="-78"/>
              <a:ea typeface="Calibri" panose="020F0502020204030204" pitchFamily="34" charset="0"/>
              <a:cs typeface="29LT Bukra Bold" pitchFamily="34" charset="-78"/>
            </a:endParaRPr>
          </a:p>
        </p:txBody>
      </p:sp>
      <p:pic>
        <p:nvPicPr>
          <p:cNvPr id="8" name="Picture 7">
            <a:extLst>
              <a:ext uri="{FF2B5EF4-FFF2-40B4-BE49-F238E27FC236}">
                <a16:creationId xmlns:a16="http://schemas.microsoft.com/office/drawing/2014/main" id="{1CD209BE-F63F-73B8-5001-31BECF701FA2}"/>
              </a:ext>
            </a:extLst>
          </p:cNvPr>
          <p:cNvPicPr>
            <a:picLocks noChangeAspect="1"/>
          </p:cNvPicPr>
          <p:nvPr/>
        </p:nvPicPr>
        <p:blipFill>
          <a:blip r:embed="rId4"/>
          <a:stretch>
            <a:fillRect/>
          </a:stretch>
        </p:blipFill>
        <p:spPr>
          <a:xfrm rot="1725406">
            <a:off x="7612719" y="2152245"/>
            <a:ext cx="198713" cy="377275"/>
          </a:xfrm>
          <a:prstGeom prst="rect">
            <a:avLst/>
          </a:prstGeom>
        </p:spPr>
      </p:pic>
      <p:sp>
        <p:nvSpPr>
          <p:cNvPr id="16" name="TextBox 15">
            <a:extLst>
              <a:ext uri="{FF2B5EF4-FFF2-40B4-BE49-F238E27FC236}">
                <a16:creationId xmlns:a16="http://schemas.microsoft.com/office/drawing/2014/main" id="{6CAEE5A0-6F6B-71D6-C9DC-F9D8F3D95C06}"/>
              </a:ext>
            </a:extLst>
          </p:cNvPr>
          <p:cNvSpPr txBox="1"/>
          <p:nvPr/>
        </p:nvSpPr>
        <p:spPr>
          <a:xfrm>
            <a:off x="9233026" y="1306350"/>
            <a:ext cx="801823"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4400" b="0" i="0" u="none" strike="noStrike" kern="1200" cap="none" spc="0" normalizeH="0" baseline="0" noProof="0" dirty="0">
                <a:ln>
                  <a:noFill/>
                </a:ln>
                <a:solidFill>
                  <a:srgbClr val="C5D229">
                    <a:alpha val="18672"/>
                  </a:srgbClr>
                </a:solidFill>
                <a:effectLst/>
                <a:uLnTx/>
                <a:uFillTx/>
                <a:latin typeface="MadaniArabic-Medium" pitchFamily="2" charset="-78"/>
                <a:ea typeface="+mn-ea"/>
                <a:cs typeface="MadaniArabic-Medium" pitchFamily="2" charset="-78"/>
              </a:rPr>
              <a:t>3</a:t>
            </a:r>
            <a:endParaRPr kumimoji="0" lang="fr-FR" sz="34400" b="0" i="0" u="none" strike="noStrike" kern="1200" cap="none" spc="0" normalizeH="0" baseline="0" noProof="0" dirty="0">
              <a:ln>
                <a:noFill/>
              </a:ln>
              <a:solidFill>
                <a:srgbClr val="C5D229">
                  <a:alpha val="18672"/>
                </a:srgbClr>
              </a:solidFill>
              <a:effectLst/>
              <a:uLnTx/>
              <a:uFillTx/>
              <a:latin typeface="MadaniArabic-Medium" pitchFamily="2" charset="-78"/>
              <a:ea typeface="+mn-ea"/>
              <a:cs typeface="MadaniArabic-Medium" pitchFamily="2" charset="-78"/>
            </a:endParaRPr>
          </a:p>
        </p:txBody>
      </p:sp>
      <p:sp>
        <p:nvSpPr>
          <p:cNvPr id="3" name="TextBox 2">
            <a:extLst>
              <a:ext uri="{FF2B5EF4-FFF2-40B4-BE49-F238E27FC236}">
                <a16:creationId xmlns:a16="http://schemas.microsoft.com/office/drawing/2014/main" id="{CA626CA8-9546-4A94-6384-812C60866D6C}"/>
              </a:ext>
            </a:extLst>
          </p:cNvPr>
          <p:cNvSpPr txBox="1"/>
          <p:nvPr/>
        </p:nvSpPr>
        <p:spPr>
          <a:xfrm>
            <a:off x="7562311" y="3099980"/>
            <a:ext cx="4762500" cy="1292662"/>
          </a:xfrm>
          <a:prstGeom prst="rect">
            <a:avLst/>
          </a:prstGeom>
          <a:noFill/>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ED7D31">
                    <a:lumMod val="75000"/>
                  </a:srgbClr>
                </a:solidFill>
                <a:effectLst/>
                <a:uLnTx/>
                <a:uFillTx/>
                <a:latin typeface="29LT Bukra Bold" pitchFamily="34" charset="-78"/>
                <a:ea typeface="Calibri" panose="020F0502020204030204" pitchFamily="34" charset="0"/>
                <a:cs typeface="29LT Bukra Bold" pitchFamily="34" charset="-78"/>
              </a:rPr>
              <a:t>الورشة الثالثة:  </a:t>
            </a:r>
            <a:endParaRPr kumimoji="0" lang="en-US" sz="3600" b="0" i="0" u="none" strike="noStrike" kern="1200" cap="none" spc="0" normalizeH="0" baseline="0" noProof="0" dirty="0">
              <a:ln>
                <a:noFill/>
              </a:ln>
              <a:solidFill>
                <a:srgbClr val="ED7D31">
                  <a:lumMod val="75000"/>
                </a:srgbClr>
              </a:solidFill>
              <a:effectLst/>
              <a:uLnTx/>
              <a:uFillTx/>
              <a:latin typeface="29LT Bukra Bold" pitchFamily="34" charset="-78"/>
              <a:ea typeface="Calibri" panose="020F0502020204030204" pitchFamily="34" charset="0"/>
              <a:cs typeface="29LT Bukra Bold" pitchFamily="34"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أنشطة لبنة فقرة</a:t>
            </a:r>
            <a:endParaRPr kumimoji="0" lang="fr-FR"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8C860BB-6A6E-64C4-25D9-A23330BB1EF8}"/>
              </a:ext>
            </a:extLst>
          </p:cNvPr>
          <p:cNvPicPr>
            <a:picLocks noChangeAspect="1"/>
          </p:cNvPicPr>
          <p:nvPr/>
        </p:nvPicPr>
        <p:blipFill>
          <a:blip r:embed="rId4"/>
          <a:stretch>
            <a:fillRect/>
          </a:stretch>
        </p:blipFill>
        <p:spPr>
          <a:xfrm rot="1725406">
            <a:off x="7640151" y="2682597"/>
            <a:ext cx="198713" cy="377275"/>
          </a:xfrm>
          <a:prstGeom prst="rect">
            <a:avLst/>
          </a:prstGeom>
        </p:spPr>
      </p:pic>
      <p:pic>
        <p:nvPicPr>
          <p:cNvPr id="12" name="Picture 11">
            <a:extLst>
              <a:ext uri="{FF2B5EF4-FFF2-40B4-BE49-F238E27FC236}">
                <a16:creationId xmlns:a16="http://schemas.microsoft.com/office/drawing/2014/main" id="{84FD971A-3B3F-28BC-22CC-04F3D7444856}"/>
              </a:ext>
            </a:extLst>
          </p:cNvPr>
          <p:cNvPicPr>
            <a:picLocks noChangeAspect="1"/>
          </p:cNvPicPr>
          <p:nvPr/>
        </p:nvPicPr>
        <p:blipFill>
          <a:blip r:embed="rId4"/>
          <a:stretch>
            <a:fillRect/>
          </a:stretch>
        </p:blipFill>
        <p:spPr>
          <a:xfrm rot="1725406">
            <a:off x="7640151" y="3240381"/>
            <a:ext cx="198713" cy="377275"/>
          </a:xfrm>
          <a:prstGeom prst="rect">
            <a:avLst/>
          </a:prstGeom>
        </p:spPr>
      </p:pic>
      <p:pic>
        <p:nvPicPr>
          <p:cNvPr id="17" name="Google Shape;124;p18" descr="Ministère de l'Éducation nationale, du préscolaire &amp; des Sports">
            <a:extLst>
              <a:ext uri="{FF2B5EF4-FFF2-40B4-BE49-F238E27FC236}">
                <a16:creationId xmlns:a16="http://schemas.microsoft.com/office/drawing/2014/main" id="{5D14877B-EC7A-53B7-0CD7-AA1B0E187F29}"/>
              </a:ext>
            </a:extLst>
          </p:cNvPr>
          <p:cNvPicPr preferRelativeResize="0"/>
          <p:nvPr/>
        </p:nvPicPr>
        <p:blipFill rotWithShape="1">
          <a:blip r:embed="rId5">
            <a:alphaModFix/>
          </a:blip>
          <a:srcRect/>
          <a:stretch/>
        </p:blipFill>
        <p:spPr>
          <a:xfrm>
            <a:off x="5296047" y="6147155"/>
            <a:ext cx="2091808" cy="642793"/>
          </a:xfrm>
          <a:prstGeom prst="rect">
            <a:avLst/>
          </a:prstGeom>
          <a:noFill/>
          <a:ln>
            <a:noFill/>
          </a:ln>
        </p:spPr>
      </p:pic>
    </p:spTree>
    <p:extLst>
      <p:ext uri="{BB962C8B-B14F-4D97-AF65-F5344CB8AC3E}">
        <p14:creationId xmlns:p14="http://schemas.microsoft.com/office/powerpoint/2010/main" val="254937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D0B095-2AA9-7C36-86E9-8D8396392A76}"/>
              </a:ext>
            </a:extLst>
          </p:cNvPr>
          <p:cNvSpPr txBox="1"/>
          <p:nvPr/>
        </p:nvSpPr>
        <p:spPr>
          <a:xfrm>
            <a:off x="196089" y="2479542"/>
            <a:ext cx="11944295"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29LT Bukra Bold" pitchFamily="34" charset="-78"/>
                <a:ea typeface="Calibri" panose="020F0502020204030204" pitchFamily="34" charset="0"/>
                <a:cs typeface="29LT Bukra Bold" pitchFamily="34" charset="-78"/>
              </a:rPr>
              <a:t>1. تقديم عام لأنشطة لبنة فقرة</a:t>
            </a:r>
            <a:endParaRPr kumimoji="0" lang="fr-FR" sz="66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977710">
            <a:off x="10872626" y="5231373"/>
            <a:ext cx="645295" cy="1330922"/>
          </a:xfrm>
          <a:prstGeom prst="rect">
            <a:avLst/>
          </a:prstGeom>
        </p:spPr>
      </p:pic>
      <p:pic>
        <p:nvPicPr>
          <p:cNvPr id="7" name="Picture 6">
            <a:extLst>
              <a:ext uri="{FF2B5EF4-FFF2-40B4-BE49-F238E27FC236}">
                <a16:creationId xmlns:a16="http://schemas.microsoft.com/office/drawing/2014/main" id="{894AA0E4-62D8-01A0-B707-1D33C6726DD4}"/>
              </a:ext>
            </a:extLst>
          </p:cNvPr>
          <p:cNvPicPr>
            <a:picLocks noChangeAspect="1"/>
          </p:cNvPicPr>
          <p:nvPr/>
        </p:nvPicPr>
        <p:blipFill>
          <a:blip r:embed="rId3"/>
          <a:stretch>
            <a:fillRect/>
          </a:stretch>
        </p:blipFill>
        <p:spPr>
          <a:xfrm rot="18145867">
            <a:off x="653734" y="4593552"/>
            <a:ext cx="904706" cy="1865956"/>
          </a:xfrm>
          <a:prstGeom prst="rect">
            <a:avLst/>
          </a:prstGeom>
          <a:noFill/>
          <a:ln>
            <a:noFill/>
          </a:ln>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050094" y="5896834"/>
            <a:ext cx="2091808" cy="642793"/>
          </a:xfrm>
          <a:prstGeom prst="rect">
            <a:avLst/>
          </a:prstGeom>
          <a:noFill/>
          <a:ln>
            <a:noFill/>
          </a:ln>
        </p:spPr>
      </p:pic>
    </p:spTree>
    <p:extLst>
      <p:ext uri="{BB962C8B-B14F-4D97-AF65-F5344CB8AC3E}">
        <p14:creationId xmlns:p14="http://schemas.microsoft.com/office/powerpoint/2010/main" val="328323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23C0B4-215F-18BC-D55D-03A842741B21}"/>
              </a:ext>
            </a:extLst>
          </p:cNvPr>
          <p:cNvSpPr txBox="1"/>
          <p:nvPr/>
        </p:nvSpPr>
        <p:spPr>
          <a:xfrm>
            <a:off x="1180482" y="1542987"/>
            <a:ext cx="10192295" cy="1692771"/>
          </a:xfrm>
          <a:prstGeom prst="rect">
            <a:avLst/>
          </a:prstGeom>
          <a:noFill/>
        </p:spPr>
        <p:txBody>
          <a:bodyPr wrap="square">
            <a:spAutoFit/>
          </a:bodyPr>
          <a:lstStyle/>
          <a:p>
            <a:pPr marL="0" marR="0" lvl="0" indent="0" algn="ctr" defTabSz="914354"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الوضعية المنشودة : تحقيق</a:t>
            </a:r>
            <a:endParaRPr kumimoji="0" lang="en-US" sz="32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endParaRPr>
          </a:p>
          <a:p>
            <a:pPr marL="0" marR="0" lvl="0" indent="0" algn="ctr" defTabSz="914354" rtl="1" eaLnBrk="1" fontAlgn="auto" latinLnBrk="0" hangingPunct="1">
              <a:lnSpc>
                <a:spcPct val="100000"/>
              </a:lnSpc>
              <a:spcBef>
                <a:spcPts val="0"/>
              </a:spcBef>
              <a:spcAft>
                <a:spcPts val="0"/>
              </a:spcAft>
              <a:buClrTx/>
              <a:buSzTx/>
              <a:buFontTx/>
              <a:buNone/>
              <a:tabLst/>
              <a:defRPr/>
            </a:pPr>
            <a:r>
              <a:rPr kumimoji="0" lang="ar-MA" sz="60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 </a:t>
            </a:r>
            <a:r>
              <a:rPr kumimoji="0" lang="ar-MA" sz="7200" b="0" i="0" u="none" strike="noStrike" kern="1200" cap="none" spc="0" normalizeH="0" baseline="0" noProof="1">
                <a:ln>
                  <a:noFill/>
                </a:ln>
                <a:solidFill>
                  <a:srgbClr val="0097A7"/>
                </a:solidFill>
                <a:effectLst/>
                <a:uLnTx/>
                <a:uFillTx/>
                <a:latin typeface="MadaniArabic-Medium" pitchFamily="2" charset="-78"/>
                <a:ea typeface="+mn-ea"/>
                <a:cs typeface="MadaniArabic-Medium" pitchFamily="2" charset="-78"/>
              </a:rPr>
              <a:t>نسب تحكم تفوق</a:t>
            </a:r>
            <a:endParaRPr kumimoji="0" lang="en-US" sz="60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endParaRPr>
          </a:p>
        </p:txBody>
      </p:sp>
      <p:sp>
        <p:nvSpPr>
          <p:cNvPr id="4" name="TextBox 3">
            <a:extLst>
              <a:ext uri="{FF2B5EF4-FFF2-40B4-BE49-F238E27FC236}">
                <a16:creationId xmlns:a16="http://schemas.microsoft.com/office/drawing/2014/main" id="{DD7125F0-A451-4B40-F37E-05889EA6BBC6}"/>
              </a:ext>
            </a:extLst>
          </p:cNvPr>
          <p:cNvSpPr txBox="1"/>
          <p:nvPr/>
        </p:nvSpPr>
        <p:spPr>
          <a:xfrm>
            <a:off x="1598751" y="6027003"/>
            <a:ext cx="8994497"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1">
                <a:ln>
                  <a:noFill/>
                </a:ln>
                <a:solidFill>
                  <a:prstClr val="black"/>
                </a:solidFill>
                <a:effectLst/>
                <a:uLnTx/>
                <a:uFillTx/>
                <a:latin typeface="MadaniArabic-Medium" pitchFamily="2" charset="-78"/>
                <a:ea typeface="+mn-ea"/>
                <a:cs typeface="MadaniArabic-Medium" pitchFamily="2" charset="-78"/>
              </a:rPr>
              <a:t>من المتعلمين قادرين على </a:t>
            </a:r>
            <a:r>
              <a:rPr kumimoji="0" lang="ar-MA" sz="2400" b="0" i="0" u="none" strike="noStrike" kern="1200" cap="none" spc="0" normalizeH="0" baseline="0" noProof="1">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قراءة </a:t>
            </a:r>
            <a:r>
              <a:rPr kumimoji="0" lang="ar-MA" sz="2400" b="0" i="0" u="none" strike="noStrike" kern="1200" cap="none" spc="0" normalizeH="0" baseline="0" noProof="0" dirty="0">
                <a:ln>
                  <a:noFill/>
                </a:ln>
                <a:solidFill>
                  <a:srgbClr val="363F6F"/>
                </a:solidFill>
                <a:effectLst/>
                <a:uLnTx/>
                <a:uFillTx/>
                <a:latin typeface="MadaniArabic-Light" pitchFamily="2" charset="-78"/>
                <a:ea typeface="Calibri" panose="020F0502020204030204" pitchFamily="34" charset="0"/>
                <a:cs typeface="MadaniArabic-Light" pitchFamily="2" charset="-78"/>
              </a:rPr>
              <a:t>قادرين قراءة الفقرات البسيطة بطلاقة والإجابة بجمل تامة عن أسئلة فهم صريح.</a:t>
            </a:r>
            <a:r>
              <a:rPr kumimoji="0" lang="ar-MA" sz="2400" b="0" i="0" u="none" strike="noStrike" kern="1200" cap="none" spc="0" normalizeH="0" baseline="0" noProof="1">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 </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A4A0AC4-BDEA-3936-E674-2C75B99AA492}"/>
              </a:ext>
            </a:extLst>
          </p:cNvPr>
          <p:cNvSpPr txBox="1"/>
          <p:nvPr/>
        </p:nvSpPr>
        <p:spPr>
          <a:xfrm>
            <a:off x="3308311" y="2634342"/>
            <a:ext cx="6566221" cy="37702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23900" b="0" i="0" u="none" strike="noStrike" kern="1200" cap="none" spc="0" normalizeH="0" baseline="0" noProof="1">
                <a:ln>
                  <a:noFill/>
                </a:ln>
                <a:solidFill>
                  <a:srgbClr val="0097A7"/>
                </a:solidFill>
                <a:effectLst/>
                <a:uLnTx/>
                <a:uFillTx/>
                <a:latin typeface="MadaniArabic-Medium" pitchFamily="2" charset="-78"/>
                <a:ea typeface="+mn-ea"/>
                <a:cs typeface="MadaniArabic-Medium" pitchFamily="2" charset="-78"/>
              </a:rPr>
              <a:t>80</a:t>
            </a:r>
            <a:r>
              <a:rPr kumimoji="0" lang="en-US" sz="23900" b="0" i="0" u="none" strike="noStrike" kern="1200" cap="none" spc="0" normalizeH="0" baseline="0" noProof="1">
                <a:ln>
                  <a:noFill/>
                </a:ln>
                <a:solidFill>
                  <a:srgbClr val="0097A7"/>
                </a:solidFill>
                <a:effectLst/>
                <a:uLnTx/>
                <a:uFillTx/>
                <a:latin typeface="MadaniArabic-Medium" pitchFamily="2" charset="-78"/>
                <a:ea typeface="+mn-ea"/>
                <a:cs typeface="MadaniArabic-Medium" pitchFamily="2" charset="-78"/>
              </a:rPr>
              <a:t>%</a:t>
            </a:r>
            <a:endParaRPr kumimoji="0" lang="fr-FR" sz="23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4A1EF80-7156-D207-4546-D65ED1378AD5}"/>
              </a:ext>
            </a:extLst>
          </p:cNvPr>
          <p:cNvPicPr>
            <a:picLocks noChangeAspect="1"/>
          </p:cNvPicPr>
          <p:nvPr/>
        </p:nvPicPr>
        <p:blipFill>
          <a:blip r:embed="rId3">
            <a:alphaModFix amt="28000"/>
          </a:blip>
          <a:stretch>
            <a:fillRect/>
          </a:stretch>
        </p:blipFill>
        <p:spPr>
          <a:xfrm>
            <a:off x="-251279" y="2138224"/>
            <a:ext cx="3898900" cy="4762500"/>
          </a:xfrm>
          <a:prstGeom prst="rect">
            <a:avLst/>
          </a:prstGeom>
        </p:spPr>
      </p:pic>
    </p:spTree>
    <p:extLst>
      <p:ext uri="{BB962C8B-B14F-4D97-AF65-F5344CB8AC3E}">
        <p14:creationId xmlns:p14="http://schemas.microsoft.com/office/powerpoint/2010/main" val="199526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F53585-9E95-7BEE-A0BA-F37D4081ED06}"/>
              </a:ext>
            </a:extLst>
          </p:cNvPr>
          <p:cNvPicPr>
            <a:picLocks noChangeAspect="1"/>
          </p:cNvPicPr>
          <p:nvPr/>
        </p:nvPicPr>
        <p:blipFill>
          <a:blip r:embed="rId3">
            <a:alphaModFix amt="24000"/>
          </a:blip>
          <a:stretch>
            <a:fillRect/>
          </a:stretch>
        </p:blipFill>
        <p:spPr>
          <a:xfrm>
            <a:off x="8387022" y="1038135"/>
            <a:ext cx="3908619" cy="3908619"/>
          </a:xfrm>
          <a:prstGeom prst="rect">
            <a:avLst/>
          </a:prstGeom>
        </p:spPr>
      </p:pic>
      <p:pic>
        <p:nvPicPr>
          <p:cNvPr id="7" name="Google Shape;124;p18" descr="Ministère de l'Éducation nationale, du préscolaire &amp; des Sports">
            <a:extLst>
              <a:ext uri="{FF2B5EF4-FFF2-40B4-BE49-F238E27FC236}">
                <a16:creationId xmlns:a16="http://schemas.microsoft.com/office/drawing/2014/main" id="{C09E3FF0-CB27-EDA3-518E-D829C6CE2408}"/>
              </a:ext>
            </a:extLst>
          </p:cNvPr>
          <p:cNvPicPr preferRelativeResize="0"/>
          <p:nvPr/>
        </p:nvPicPr>
        <p:blipFill rotWithShape="1">
          <a:blip r:embed="rId4">
            <a:alphaModFix/>
          </a:blip>
          <a:srcRect/>
          <a:stretch/>
        </p:blipFill>
        <p:spPr>
          <a:xfrm>
            <a:off x="7846299" y="-1238542"/>
            <a:ext cx="2091808" cy="642793"/>
          </a:xfrm>
          <a:prstGeom prst="rect">
            <a:avLst/>
          </a:prstGeom>
          <a:noFill/>
          <a:ln>
            <a:noFill/>
          </a:ln>
        </p:spPr>
      </p:pic>
      <p:sp>
        <p:nvSpPr>
          <p:cNvPr id="4" name="Titre 1">
            <a:extLst>
              <a:ext uri="{FF2B5EF4-FFF2-40B4-BE49-F238E27FC236}">
                <a16:creationId xmlns:a16="http://schemas.microsoft.com/office/drawing/2014/main" id="{6AE53346-3F85-4D9C-99F3-9A0BDAD1F461}"/>
              </a:ext>
            </a:extLst>
          </p:cNvPr>
          <p:cNvSpPr txBox="1">
            <a:spLocks/>
          </p:cNvSpPr>
          <p:nvPr/>
        </p:nvSpPr>
        <p:spPr>
          <a:xfrm>
            <a:off x="0" y="1558977"/>
            <a:ext cx="9054059" cy="47431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التدرب على القراءة بطلاقة؛ وعلى طرح وصياغة إجابات تامة دالة على الفهم؛ </a:t>
            </a:r>
          </a:p>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إغناء الرصيد المعجمي: التدرب على بعض استراتيجيات المفردات؛</a:t>
            </a:r>
          </a:p>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التدرب على أنشطة التحدث والاستماع: حفظ أناشيد؛ مناقشة قصة مبنية على العبر، لعب أدوار، طرح أسئلة والإجابة عنها...</a:t>
            </a:r>
          </a:p>
          <a:p>
            <a:pPr marL="457200" marR="0" lvl="0" indent="-457200" algn="r" defTabSz="914400" rtl="1"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srgbClr val="4472C4">
                    <a:lumMod val="50000"/>
                  </a:srgbClr>
                </a:solidFill>
                <a:effectLst/>
                <a:uLnTx/>
                <a:uFillTx/>
                <a:latin typeface="MadaniArabic-Light" pitchFamily="2" charset="-78"/>
                <a:ea typeface="Calibri" panose="020F0502020204030204" pitchFamily="34" charset="0"/>
                <a:cs typeface="MadaniArabic-Light" pitchFamily="2" charset="-78"/>
              </a:rPr>
              <a:t>التدرب على أنشطة الكتابة: تحسين الخط، ضبط بعض قواعد الإملاء، إنتاج فقرات بسيطة والتدرب على مراجعة وتصحيح الأخطاء. </a:t>
            </a:r>
          </a:p>
        </p:txBody>
      </p:sp>
      <p:sp>
        <p:nvSpPr>
          <p:cNvPr id="39" name="TextBox 4">
            <a:extLst>
              <a:ext uri="{FF2B5EF4-FFF2-40B4-BE49-F238E27FC236}">
                <a16:creationId xmlns:a16="http://schemas.microsoft.com/office/drawing/2014/main" id="{658C4217-4B55-B4A4-3D7D-897420F29718}"/>
              </a:ext>
            </a:extLst>
          </p:cNvPr>
          <p:cNvSpPr txBox="1"/>
          <p:nvPr/>
        </p:nvSpPr>
        <p:spPr>
          <a:xfrm>
            <a:off x="8779984" y="2130673"/>
            <a:ext cx="2780557"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الأهداف العامة</a:t>
            </a:r>
            <a:endParaRPr kumimoji="0" lang="en-US" sz="54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472C4">
                    <a:lumMod val="50000"/>
                  </a:srgbClr>
                </a:solidFill>
                <a:effectLst/>
                <a:uLnTx/>
                <a:uFillTx/>
                <a:latin typeface="29LT Bukra Regular" pitchFamily="34" charset="-78"/>
                <a:ea typeface="Calibri" panose="020F0502020204030204" pitchFamily="34" charset="0"/>
                <a:cs typeface="29LT Bukra Regular" pitchFamily="34" charset="-78"/>
              </a:rPr>
              <a:t>للبنة فقرة</a:t>
            </a:r>
            <a:endParaRPr kumimoji="0" lang="fr-FR" sz="48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Tree>
    <p:extLst>
      <p:ext uri="{BB962C8B-B14F-4D97-AF65-F5344CB8AC3E}">
        <p14:creationId xmlns:p14="http://schemas.microsoft.com/office/powerpoint/2010/main" val="289410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 name="Nom1">
            <a:extLst>
              <a:ext uri="{FF2B5EF4-FFF2-40B4-BE49-F238E27FC236}">
                <a16:creationId xmlns:a16="http://schemas.microsoft.com/office/drawing/2014/main" id="{74FFE4B5-06D2-F6EF-5F56-C1BC1CF2B7BE}"/>
              </a:ext>
            </a:extLst>
          </p:cNvPr>
          <p:cNvSpPr/>
          <p:nvPr/>
        </p:nvSpPr>
        <p:spPr>
          <a:xfrm>
            <a:off x="4818183" y="2709000"/>
            <a:ext cx="2357959" cy="720000"/>
          </a:xfrm>
          <a:prstGeom prst="roundRect">
            <a:avLst/>
          </a:prstGeom>
          <a:solidFill>
            <a:srgbClr val="FCBF18"/>
          </a:solidFill>
          <a:ln w="2857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اللبنة 3 : </a:t>
            </a:r>
            <a:r>
              <a:rPr kumimoji="0" lang="ar-MA" sz="2800" b="1" i="0" u="none" strike="noStrike" kern="0" cap="none" spc="0" normalizeH="0" baseline="0" noProof="0" dirty="0">
                <a:ln>
                  <a:noFill/>
                </a:ln>
                <a:solidFill>
                  <a:srgbClr val="C00000"/>
                </a:solidFill>
                <a:effectLst/>
                <a:uLnTx/>
                <a:uFillTx/>
                <a:latin typeface="Calibri"/>
                <a:ea typeface="+mn-ea"/>
                <a:cs typeface="Arial" panose="020B0604020202020204" pitchFamily="34" charset="0"/>
              </a:rPr>
              <a:t>فقرة</a:t>
            </a:r>
            <a:r>
              <a:rPr kumimoji="0" lang="ar-MA" sz="2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 </a:t>
            </a:r>
            <a:endParaRPr kumimoji="0" lang="fr-FR" sz="2800" b="1" i="0" u="none" strike="noStrike" kern="0" cap="none" spc="0" normalizeH="0" baseline="0" noProof="0" dirty="0">
              <a:ln>
                <a:noFill/>
              </a:ln>
              <a:solidFill>
                <a:prstClr val="white"/>
              </a:solidFill>
              <a:effectLst/>
              <a:uLnTx/>
              <a:uFillTx/>
              <a:latin typeface="Calibri"/>
              <a:ea typeface="+mn-ea"/>
              <a:cs typeface="+mn-cs"/>
            </a:endParaRPr>
          </a:p>
        </p:txBody>
      </p:sp>
      <p:sp>
        <p:nvSpPr>
          <p:cNvPr id="25" name="Accolade fermante 24">
            <a:extLst>
              <a:ext uri="{FF2B5EF4-FFF2-40B4-BE49-F238E27FC236}">
                <a16:creationId xmlns:a16="http://schemas.microsoft.com/office/drawing/2014/main" id="{9F75FE72-D01C-0819-B1CD-11C1BE191F67}"/>
              </a:ext>
            </a:extLst>
          </p:cNvPr>
          <p:cNvSpPr/>
          <p:nvPr/>
        </p:nvSpPr>
        <p:spPr>
          <a:xfrm rot="16200000">
            <a:off x="5414275" y="-1743694"/>
            <a:ext cx="1286248" cy="11544328"/>
          </a:xfrm>
          <a:prstGeom prst="rightBrace">
            <a:avLst>
              <a:gd name="adj1" fmla="val 75683"/>
              <a:gd name="adj2" fmla="val 50000"/>
            </a:avLst>
          </a:prstGeom>
          <a:ln w="28575">
            <a:solidFill>
              <a:srgbClr val="4E939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Nom1">
            <a:extLst>
              <a:ext uri="{FF2B5EF4-FFF2-40B4-BE49-F238E27FC236}">
                <a16:creationId xmlns:a16="http://schemas.microsoft.com/office/drawing/2014/main" id="{E1498CC3-B4CA-F0E1-5117-813181B5B7F2}"/>
              </a:ext>
            </a:extLst>
          </p:cNvPr>
          <p:cNvSpPr/>
          <p:nvPr/>
        </p:nvSpPr>
        <p:spPr>
          <a:xfrm>
            <a:off x="8340469" y="4483556"/>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قراءة فقرة بسيطة والإجابة عن أسئلة فهم حول المقروء</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35" name="Nom1">
            <a:extLst>
              <a:ext uri="{FF2B5EF4-FFF2-40B4-BE49-F238E27FC236}">
                <a16:creationId xmlns:a16="http://schemas.microsoft.com/office/drawing/2014/main" id="{E160C2BE-FF3D-219A-3F68-8AAB2A646500}"/>
              </a:ext>
            </a:extLst>
          </p:cNvPr>
          <p:cNvSpPr/>
          <p:nvPr/>
        </p:nvSpPr>
        <p:spPr>
          <a:xfrm>
            <a:off x="4257398" y="4510004"/>
            <a:ext cx="3600000" cy="72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تركيب وإنتاج فقرات بسيطة </a:t>
            </a:r>
            <a:endParaRPr kumimoji="0" lang="fr-FR"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48" name="Nom1">
            <a:extLst>
              <a:ext uri="{FF2B5EF4-FFF2-40B4-BE49-F238E27FC236}">
                <a16:creationId xmlns:a16="http://schemas.microsoft.com/office/drawing/2014/main" id="{334DA529-EBC8-1A14-BC2A-F9BF02A1C6EF}"/>
              </a:ext>
            </a:extLst>
          </p:cNvPr>
          <p:cNvSpPr/>
          <p:nvPr/>
        </p:nvSpPr>
        <p:spPr>
          <a:xfrm>
            <a:off x="256104" y="4519310"/>
            <a:ext cx="3600000" cy="72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ملاحظة واستماع وتحدث: إغناء المعجم إنتاج شفوي </a:t>
            </a:r>
            <a:endParaRPr kumimoji="0" lang="fr-FR" sz="1400" b="1" i="0" u="none" strike="noStrike" kern="0" cap="none" spc="0" normalizeH="0" baseline="0" noProof="0" dirty="0">
              <a:ln>
                <a:noFill/>
              </a:ln>
              <a:solidFill>
                <a:prstClr val="white"/>
              </a:solidFill>
              <a:effectLst/>
              <a:uLnTx/>
              <a:uFillTx/>
              <a:latin typeface="Calibri"/>
              <a:ea typeface="+mn-ea"/>
              <a:cs typeface="+mn-cs"/>
            </a:endParaRPr>
          </a:p>
        </p:txBody>
      </p:sp>
      <p:sp>
        <p:nvSpPr>
          <p:cNvPr id="4" name="Titre 1">
            <a:extLst>
              <a:ext uri="{FF2B5EF4-FFF2-40B4-BE49-F238E27FC236}">
                <a16:creationId xmlns:a16="http://schemas.microsoft.com/office/drawing/2014/main" id="{3ADCAC99-282F-8462-6873-7BA83C05F4C4}"/>
              </a:ext>
            </a:extLst>
          </p:cNvPr>
          <p:cNvSpPr>
            <a:spLocks noGrp="1"/>
          </p:cNvSpPr>
          <p:nvPr>
            <p:ph type="title"/>
          </p:nvPr>
        </p:nvSpPr>
        <p:spPr>
          <a:xfrm>
            <a:off x="-46574" y="1324945"/>
            <a:ext cx="12192000" cy="1296468"/>
          </a:xfrm>
        </p:spPr>
        <p:txBody>
          <a:bodyPr vert="horz" lIns="91440" tIns="45720" rIns="91440" bIns="45720" rtlCol="0" anchor="ctr">
            <a:noAutofit/>
          </a:bodyPr>
          <a:lstStyle/>
          <a:p>
            <a:pPr algn="r" rtl="1">
              <a:lnSpc>
                <a:spcPct val="100000"/>
              </a:lnSpc>
            </a:pPr>
            <a:r>
              <a:rPr lang="ar-MA" sz="2800" b="1" dirty="0">
                <a:solidFill>
                  <a:schemeClr val="accent1">
                    <a:lumMod val="50000"/>
                  </a:schemeClr>
                </a:solidFill>
                <a:latin typeface="29LT Bukra Regular" pitchFamily="34" charset="-78"/>
                <a:ea typeface="Calibri" panose="020F0502020204030204" pitchFamily="34" charset="0"/>
                <a:cs typeface="29LT Bukra Regular" pitchFamily="34" charset="-78"/>
              </a:rPr>
              <a:t>مضامين تعلم لبنة فقرة: </a:t>
            </a:r>
            <a:endParaRPr lang="en-US" sz="2800" b="1" kern="1200" dirty="0">
              <a:solidFill>
                <a:schemeClr val="accent1">
                  <a:lumMod val="50000"/>
                </a:schemeClr>
              </a:solidFill>
              <a:latin typeface="29LT Bukra Regular" pitchFamily="34" charset="-78"/>
              <a:ea typeface="Calibri" panose="020F0502020204030204" pitchFamily="34" charset="0"/>
              <a:cs typeface="29LT Bukra Regular" pitchFamily="34" charset="-78"/>
            </a:endParaRPr>
          </a:p>
        </p:txBody>
      </p:sp>
    </p:spTree>
    <p:extLst>
      <p:ext uri="{BB962C8B-B14F-4D97-AF65-F5344CB8AC3E}">
        <p14:creationId xmlns:p14="http://schemas.microsoft.com/office/powerpoint/2010/main" val="13031964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E83661-EDD7-5339-B1C2-C71128EB5663}"/>
              </a:ext>
            </a:extLst>
          </p:cNvPr>
          <p:cNvPicPr>
            <a:picLocks noChangeAspect="1"/>
          </p:cNvPicPr>
          <p:nvPr/>
        </p:nvPicPr>
        <p:blipFill rotWithShape="1">
          <a:blip r:embed="rId4"/>
          <a:srcRect t="3067" b="13512"/>
          <a:stretch/>
        </p:blipFill>
        <p:spPr>
          <a:xfrm>
            <a:off x="0" y="-21865"/>
            <a:ext cx="12192000" cy="6879865"/>
          </a:xfrm>
          <a:prstGeom prst="rect">
            <a:avLst/>
          </a:prstGeom>
        </p:spPr>
      </p:pic>
      <p:graphicFrame>
        <p:nvGraphicFramePr>
          <p:cNvPr id="4" name="think-cell data - do not delete" hidden="1">
            <a:extLst>
              <a:ext uri="{FF2B5EF4-FFF2-40B4-BE49-F238E27FC236}">
                <a16:creationId xmlns:a16="http://schemas.microsoft.com/office/drawing/2014/main" id="{F306BE92-30FC-FBD4-3D38-510F7D4FA5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4" name="think-cell data - do not delete" hidden="1">
                        <a:extLst>
                          <a:ext uri="{FF2B5EF4-FFF2-40B4-BE49-F238E27FC236}">
                            <a16:creationId xmlns:a16="http://schemas.microsoft.com/office/drawing/2014/main" id="{F306BE92-30FC-FBD4-3D38-510F7D4FA5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44DD4A4C-62DE-1C0B-1307-E3141E1A812C}"/>
              </a:ext>
            </a:extLst>
          </p:cNvPr>
          <p:cNvSpPr/>
          <p:nvPr/>
        </p:nvSpPr>
        <p:spPr>
          <a:xfrm>
            <a:off x="4235549" y="60352"/>
            <a:ext cx="3752181" cy="118481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rPr>
              <a:t>الأنشطة الرئيسية </a:t>
            </a:r>
            <a:endParaRPr kumimoji="0" lang="fr-FR"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endParaRPr>
          </a:p>
        </p:txBody>
      </p:sp>
      <p:sp>
        <p:nvSpPr>
          <p:cNvPr id="16" name="Rectangle 15">
            <a:extLst>
              <a:ext uri="{FF2B5EF4-FFF2-40B4-BE49-F238E27FC236}">
                <a16:creationId xmlns:a16="http://schemas.microsoft.com/office/drawing/2014/main" id="{4587CFB5-98AE-B33F-D3A8-EA7FA683A652}"/>
              </a:ext>
            </a:extLst>
          </p:cNvPr>
          <p:cNvSpPr/>
          <p:nvPr/>
        </p:nvSpPr>
        <p:spPr>
          <a:xfrm>
            <a:off x="4235549" y="1222754"/>
            <a:ext cx="3752181" cy="5498721"/>
          </a:xfrm>
          <a:prstGeom prst="rect">
            <a:avLst/>
          </a:prstGeom>
          <a:solidFill>
            <a:srgbClr val="FFFFFF"/>
          </a:solidFill>
          <a:ln w="25400" cap="flat" cmpd="sng" algn="ctr">
            <a:solidFill>
              <a:srgbClr val="2B3568"/>
            </a:solidFill>
            <a:prstDash val="solid"/>
          </a:ln>
          <a:effectLst/>
        </p:spPr>
        <p:txBody>
          <a:bodyPr lIns="91440" tIns="45720" rIns="91440" bIns="4572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1</a:t>
            </a:r>
            <a:r>
              <a:rPr kumimoji="0" lang="ar-MA" sz="20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a:t>
            </a: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قراءة وفهم الفقرات البسيطة</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2. الخريطة الذهنية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3. تصحيح الخطأ</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4. قراءة الصورة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5. نقل وإملاء  </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endParaRPr kumimoji="0" lang="ar-MA" sz="20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Calibri"/>
              <a:cs typeface="Calibri"/>
              <a:sym typeface="Arial"/>
            </a:endParaRPr>
          </a:p>
        </p:txBody>
      </p:sp>
      <p:sp>
        <p:nvSpPr>
          <p:cNvPr id="17" name="Rectangle 16">
            <a:extLst>
              <a:ext uri="{FF2B5EF4-FFF2-40B4-BE49-F238E27FC236}">
                <a16:creationId xmlns:a16="http://schemas.microsoft.com/office/drawing/2014/main" id="{A6F12962-9EA0-E3D0-E594-7A83372C9B1E}"/>
              </a:ext>
            </a:extLst>
          </p:cNvPr>
          <p:cNvSpPr/>
          <p:nvPr/>
        </p:nvSpPr>
        <p:spPr>
          <a:xfrm>
            <a:off x="8124747" y="82761"/>
            <a:ext cx="3752181" cy="118481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rPr>
              <a:t>الطقوس الاعتيادية </a:t>
            </a:r>
          </a:p>
        </p:txBody>
      </p:sp>
      <p:sp>
        <p:nvSpPr>
          <p:cNvPr id="19" name="Rectangle 18">
            <a:extLst>
              <a:ext uri="{FF2B5EF4-FFF2-40B4-BE49-F238E27FC236}">
                <a16:creationId xmlns:a16="http://schemas.microsoft.com/office/drawing/2014/main" id="{42799621-F476-97A9-1AD5-95628419C547}"/>
              </a:ext>
            </a:extLst>
          </p:cNvPr>
          <p:cNvSpPr/>
          <p:nvPr/>
        </p:nvSpPr>
        <p:spPr>
          <a:xfrm>
            <a:off x="8124747" y="1222754"/>
            <a:ext cx="3752181" cy="5498721"/>
          </a:xfrm>
          <a:prstGeom prst="rect">
            <a:avLst/>
          </a:prstGeom>
          <a:solidFill>
            <a:srgbClr val="FFFFFF"/>
          </a:solidFill>
          <a:ln w="25400" cap="flat" cmpd="sng" algn="ctr">
            <a:solidFill>
              <a:srgbClr val="203864"/>
            </a:solidFill>
            <a:prstDash val="solid"/>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1.. الأنشودة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2. حلقة الأسئلة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3. القصص المبنية على العبر </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4. إملاء</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endPar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endParaRPr>
          </a:p>
          <a:p>
            <a:pPr marL="0" marR="0" lvl="0" indent="0" algn="r" defTabSz="1219170" rtl="1" eaLnBrk="1" fontAlgn="auto" latinLnBrk="0" hangingPunct="1">
              <a:lnSpc>
                <a:spcPct val="100000"/>
              </a:lnSpc>
              <a:spcBef>
                <a:spcPts val="0"/>
              </a:spcBef>
              <a:spcAft>
                <a:spcPts val="0"/>
              </a:spcAft>
              <a:buClr>
                <a:srgbClr val="000000"/>
              </a:buClr>
              <a:buSzTx/>
              <a:buFontTx/>
              <a:buNone/>
              <a:tabLst/>
              <a:defRPr/>
            </a:pPr>
            <a:endParaRPr kumimoji="0" lang="en-GB" sz="2000" b="0" i="0" u="none" strike="noStrike" kern="0" cap="none" spc="0" normalizeH="0" baseline="0" noProof="0" dirty="0">
              <a:ln>
                <a:noFill/>
              </a:ln>
              <a:solidFill>
                <a:srgbClr val="000000"/>
              </a:solidFill>
              <a:effectLst/>
              <a:uLnTx/>
              <a:uFillTx/>
              <a:latin typeface="MadaniArabic-Light" pitchFamily="2" charset="-78"/>
              <a:ea typeface="Calibri" panose="020F0502020204030204" pitchFamily="34" charset="0"/>
              <a:cs typeface="MadaniArabic-Light" pitchFamily="2" charset="-78"/>
              <a:sym typeface="Arial"/>
            </a:endParaRPr>
          </a:p>
        </p:txBody>
      </p:sp>
      <p:sp>
        <p:nvSpPr>
          <p:cNvPr id="28" name="Rectangle 27">
            <a:extLst>
              <a:ext uri="{FF2B5EF4-FFF2-40B4-BE49-F238E27FC236}">
                <a16:creationId xmlns:a16="http://schemas.microsoft.com/office/drawing/2014/main" id="{444C1AA5-4026-4790-9D08-D2CC2947AA3F}"/>
              </a:ext>
            </a:extLst>
          </p:cNvPr>
          <p:cNvSpPr/>
          <p:nvPr/>
        </p:nvSpPr>
        <p:spPr>
          <a:xfrm>
            <a:off x="336535" y="82760"/>
            <a:ext cx="3761997" cy="1139994"/>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solidFill>
                <a:effectLst/>
                <a:uLnTx/>
                <a:uFillTx/>
                <a:latin typeface="MadaniArabic-Medium" pitchFamily="2" charset="-78"/>
                <a:ea typeface="+mn-ea"/>
                <a:cs typeface="MadaniArabic-Medium" pitchFamily="2" charset="-78"/>
                <a:sym typeface="Arial"/>
              </a:rPr>
              <a:t>الألعاب </a:t>
            </a:r>
          </a:p>
        </p:txBody>
      </p:sp>
      <p:sp>
        <p:nvSpPr>
          <p:cNvPr id="30" name="Rectangle 29">
            <a:extLst>
              <a:ext uri="{FF2B5EF4-FFF2-40B4-BE49-F238E27FC236}">
                <a16:creationId xmlns:a16="http://schemas.microsoft.com/office/drawing/2014/main" id="{9BE95639-64CD-4203-98E6-3EF1DBCAEA85}"/>
              </a:ext>
            </a:extLst>
          </p:cNvPr>
          <p:cNvSpPr/>
          <p:nvPr/>
        </p:nvSpPr>
        <p:spPr>
          <a:xfrm>
            <a:off x="336535" y="1222754"/>
            <a:ext cx="3761997" cy="5498721"/>
          </a:xfrm>
          <a:prstGeom prst="rect">
            <a:avLst/>
          </a:prstGeom>
          <a:ln w="19050">
            <a:solidFill>
              <a:srgbClr val="2B3568"/>
            </a:solidFill>
          </a:ln>
        </p:spPr>
        <p:style>
          <a:lnRef idx="2">
            <a:schemeClr val="accent5"/>
          </a:lnRef>
          <a:fillRef idx="1">
            <a:schemeClr val="lt1"/>
          </a:fillRef>
          <a:effectRef idx="0">
            <a:schemeClr val="accent5"/>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تحديات الطلاقة</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ألغاز</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مسابقات المعجم</a:t>
            </a:r>
          </a:p>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2B3568"/>
                </a:solidFill>
                <a:effectLst/>
                <a:uLnTx/>
                <a:uFillTx/>
                <a:latin typeface="MadaniArabic-Light" pitchFamily="2" charset="-78"/>
                <a:ea typeface="Calibri" panose="020F0502020204030204" pitchFamily="34" charset="0"/>
                <a:cs typeface="MadaniArabic-Light" pitchFamily="2" charset="-78"/>
                <a:sym typeface="Arial"/>
              </a:rPr>
              <a:t>– القفز على المرادفات/ الضد ...</a:t>
            </a:r>
          </a:p>
        </p:txBody>
      </p:sp>
      <p:sp>
        <p:nvSpPr>
          <p:cNvPr id="2" name="Slide Number Placeholder 2">
            <a:extLst>
              <a:ext uri="{FF2B5EF4-FFF2-40B4-BE49-F238E27FC236}">
                <a16:creationId xmlns:a16="http://schemas.microsoft.com/office/drawing/2014/main" id="{710A1FCA-AC4A-1CE2-564C-C0ACCBA56C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1C2E1-4E06-4BD3-BFC2-D5C231E64CF2}" type="slidenum">
              <a:rPr kumimoji="0" lang="fr-FR"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fr-FR"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7893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687473">
            <a:off x="10964006" y="3073498"/>
            <a:ext cx="986395" cy="2034442"/>
          </a:xfrm>
          <a:prstGeom prst="rect">
            <a:avLst/>
          </a:prstGeom>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217459" y="5994538"/>
            <a:ext cx="2091808" cy="642793"/>
          </a:xfrm>
          <a:prstGeom prst="rect">
            <a:avLst/>
          </a:prstGeom>
          <a:noFill/>
          <a:ln>
            <a:noFill/>
          </a:ln>
        </p:spPr>
      </p:pic>
      <p:pic>
        <p:nvPicPr>
          <p:cNvPr id="3" name="Picture 2">
            <a:extLst>
              <a:ext uri="{FF2B5EF4-FFF2-40B4-BE49-F238E27FC236}">
                <a16:creationId xmlns:a16="http://schemas.microsoft.com/office/drawing/2014/main" id="{FF6A52AD-E6C9-8C65-E032-43D288C6062E}"/>
              </a:ext>
            </a:extLst>
          </p:cNvPr>
          <p:cNvPicPr>
            <a:picLocks noChangeAspect="1"/>
          </p:cNvPicPr>
          <p:nvPr/>
        </p:nvPicPr>
        <p:blipFill>
          <a:blip r:embed="rId5">
            <a:alphaModFix amt="73000"/>
          </a:blip>
          <a:stretch>
            <a:fillRect/>
          </a:stretch>
        </p:blipFill>
        <p:spPr>
          <a:xfrm>
            <a:off x="-251279" y="220669"/>
            <a:ext cx="5468738" cy="6680055"/>
          </a:xfrm>
          <a:prstGeom prst="rect">
            <a:avLst/>
          </a:prstGeom>
        </p:spPr>
      </p:pic>
      <p:sp>
        <p:nvSpPr>
          <p:cNvPr id="5" name="TextBox 4">
            <a:extLst>
              <a:ext uri="{FF2B5EF4-FFF2-40B4-BE49-F238E27FC236}">
                <a16:creationId xmlns:a16="http://schemas.microsoft.com/office/drawing/2014/main" id="{2AD0B095-2AA9-7C36-86E9-8D8396392A76}"/>
              </a:ext>
            </a:extLst>
          </p:cNvPr>
          <p:cNvSpPr txBox="1"/>
          <p:nvPr/>
        </p:nvSpPr>
        <p:spPr>
          <a:xfrm>
            <a:off x="3099529" y="3583541"/>
            <a:ext cx="8719277"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2. نمذجة أنشطة الطقوس الاعتيادية</a:t>
            </a:r>
            <a:endParaRPr kumimoji="0" lang="fr-FR" sz="88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spTree>
    <p:extLst>
      <p:ext uri="{BB962C8B-B14F-4D97-AF65-F5344CB8AC3E}">
        <p14:creationId xmlns:p14="http://schemas.microsoft.com/office/powerpoint/2010/main" val="241690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4698611" y="2268061"/>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حلقة الأسئلة </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sp>
        <p:nvSpPr>
          <p:cNvPr id="2" name="TextBox 1">
            <a:extLst>
              <a:ext uri="{FF2B5EF4-FFF2-40B4-BE49-F238E27FC236}">
                <a16:creationId xmlns:a16="http://schemas.microsoft.com/office/drawing/2014/main" id="{C552009E-674C-E110-6B44-8FDC807C296D}"/>
              </a:ext>
            </a:extLst>
          </p:cNvPr>
          <p:cNvSpPr txBox="1"/>
          <p:nvPr/>
        </p:nvSpPr>
        <p:spPr>
          <a:xfrm>
            <a:off x="742238" y="36994"/>
            <a:ext cx="1267609" cy="77251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49600" b="1" i="0" u="none" strike="noStrike" kern="1200" cap="none" spc="0" normalizeH="0" baseline="0" noProof="0" dirty="0">
                <a:ln>
                  <a:noFill/>
                </a:ln>
                <a:solidFill>
                  <a:srgbClr val="C5D229">
                    <a:alpha val="33625"/>
                  </a:srgbClr>
                </a:solidFill>
                <a:effectLst/>
                <a:uLnTx/>
                <a:uFillTx/>
                <a:latin typeface="MadaniArabic-Medium" pitchFamily="2" charset="-78"/>
                <a:ea typeface="Calibri" panose="020F0502020204030204" pitchFamily="34" charset="0"/>
                <a:cs typeface="MadaniArabic-Medium" pitchFamily="2" charset="-78"/>
              </a:rPr>
              <a:t>؟</a:t>
            </a:r>
            <a:endParaRPr kumimoji="0" lang="fr-FR" sz="19900" b="0" i="0" u="none" strike="noStrike" kern="1200" cap="none" spc="0" normalizeH="0" baseline="0" noProof="0" dirty="0">
              <a:ln>
                <a:noFill/>
              </a:ln>
              <a:solidFill>
                <a:srgbClr val="C5D229">
                  <a:alpha val="33625"/>
                </a:srgbClr>
              </a:solidFill>
              <a:effectLst/>
              <a:uLnTx/>
              <a:uFillTx/>
              <a:latin typeface="Calibri" panose="020F0502020204030204"/>
              <a:ea typeface="+mn-ea"/>
              <a:cs typeface="+mn-cs"/>
            </a:endParaRPr>
          </a:p>
        </p:txBody>
      </p:sp>
      <p:pic>
        <p:nvPicPr>
          <p:cNvPr id="5" name="Google Shape;544;p48">
            <a:extLst>
              <a:ext uri="{FF2B5EF4-FFF2-40B4-BE49-F238E27FC236}">
                <a16:creationId xmlns:a16="http://schemas.microsoft.com/office/drawing/2014/main" id="{532CDDB7-1A27-4AF5-EAE0-29EB7FC2719E}"/>
              </a:ext>
            </a:extLst>
          </p:cNvPr>
          <p:cNvPicPr preferRelativeResize="0"/>
          <p:nvPr/>
        </p:nvPicPr>
        <p:blipFill rotWithShape="1">
          <a:blip r:embed="rId5">
            <a:clrChange>
              <a:clrFrom>
                <a:srgbClr val="FEFEFE"/>
              </a:clrFrom>
              <a:clrTo>
                <a:srgbClr val="FEFEFE">
                  <a:alpha val="0"/>
                </a:srgbClr>
              </a:clrTo>
            </a:clrChange>
            <a:alphaModFix/>
          </a:blip>
          <a:srcRect/>
          <a:stretch/>
        </p:blipFill>
        <p:spPr>
          <a:xfrm>
            <a:off x="420773" y="3643586"/>
            <a:ext cx="4562294" cy="3046846"/>
          </a:xfrm>
          <a:prstGeom prst="rect">
            <a:avLst/>
          </a:prstGeom>
          <a:noFill/>
          <a:ln>
            <a:noFill/>
          </a:ln>
        </p:spPr>
      </p:pic>
    </p:spTree>
    <p:extLst>
      <p:ext uri="{BB962C8B-B14F-4D97-AF65-F5344CB8AC3E}">
        <p14:creationId xmlns:p14="http://schemas.microsoft.com/office/powerpoint/2010/main" val="143430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شفهي؛ يسير على شكل حلقة أسئلة تساعد المتعلمين على التدرب على طرح أسئلة بسيطة بماذا وأين ومتى وكيف وما ...والإجابة عنها بجمل تامة.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5 دقائق</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حلقة الأسئلة </a:t>
            </a:r>
            <a:endParaRPr kumimoji="0" sz="20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sp>
        <p:nvSpPr>
          <p:cNvPr id="3" name="TextBox 1">
            <a:extLst>
              <a:ext uri="{FF2B5EF4-FFF2-40B4-BE49-F238E27FC236}">
                <a16:creationId xmlns:a16="http://schemas.microsoft.com/office/drawing/2014/main" id="{5631F92A-233A-39BC-2CD1-9CA530ACBC10}"/>
              </a:ext>
            </a:extLst>
          </p:cNvPr>
          <p:cNvSpPr txBox="1"/>
          <p:nvPr/>
        </p:nvSpPr>
        <p:spPr>
          <a:xfrm>
            <a:off x="742238" y="36994"/>
            <a:ext cx="667099" cy="77251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49600" b="1" i="0" u="none" strike="noStrike" kern="1200" cap="none" spc="0" normalizeH="0" baseline="0" noProof="0" dirty="0">
                <a:ln>
                  <a:noFill/>
                </a:ln>
                <a:solidFill>
                  <a:srgbClr val="C5D229">
                    <a:alpha val="33625"/>
                  </a:srgbClr>
                </a:solidFill>
                <a:effectLst/>
                <a:uLnTx/>
                <a:uFillTx/>
                <a:latin typeface="MadaniArabic-Medium" pitchFamily="2" charset="-78"/>
                <a:ea typeface="Calibri" panose="020F0502020204030204" pitchFamily="34" charset="0"/>
                <a:cs typeface="MadaniArabic-Medium" pitchFamily="2" charset="-78"/>
              </a:rPr>
              <a:t>؟</a:t>
            </a:r>
            <a:endParaRPr kumimoji="0" lang="fr-FR" sz="19900" b="0" i="0" u="none" strike="noStrike" kern="1200" cap="none" spc="0" normalizeH="0" baseline="0" noProof="0" dirty="0">
              <a:ln>
                <a:noFill/>
              </a:ln>
              <a:solidFill>
                <a:srgbClr val="C5D229">
                  <a:alpha val="33625"/>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2799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طرح الأسئلة والإجابة عنها بجمل تامة. </a:t>
            </a: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لائحة الأسئلة </a:t>
            </a:r>
          </a:p>
        </p:txBody>
      </p:sp>
      <p:sp>
        <p:nvSpPr>
          <p:cNvPr id="951" name="Google Shape;951;p62"/>
          <p:cNvSpPr/>
          <p:nvPr/>
        </p:nvSpPr>
        <p:spPr>
          <a:xfrm>
            <a:off x="6238528" y="3373214"/>
            <a:ext cx="6424171"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حلقة الأسئلة</a:t>
            </a:r>
            <a:endParaRPr kumimoji="0" lang="ar-MA" sz="1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spTree>
    <p:extLst>
      <p:ext uri="{BB962C8B-B14F-4D97-AF65-F5344CB8AC3E}">
        <p14:creationId xmlns:p14="http://schemas.microsoft.com/office/powerpoint/2010/main" val="24672194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منشط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endPar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114300" marR="0" lvl="0" indent="0" algn="r" defTabSz="914400" rtl="1" eaLnBrk="1" fontAlgn="auto" latinLnBrk="0" hangingPunct="1">
              <a:lnSpc>
                <a:spcPct val="100000"/>
              </a:lnSpc>
              <a:spcBef>
                <a:spcPts val="0"/>
              </a:spcBef>
              <a:spcAft>
                <a:spcPts val="600"/>
              </a:spcAft>
              <a:buClr>
                <a:srgbClr val="1E4E79"/>
              </a:buClr>
              <a:buSzPts val="4800"/>
              <a:buFontTx/>
              <a:buNone/>
              <a:tabLst/>
              <a:defRPr/>
            </a:pPr>
            <a:r>
              <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a:t>
            </a:r>
            <a:r>
              <a:rPr kumimoji="0" lang="ar-MA" sz="2000" b="0" i="1"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أنا أسكن... وأنت، أين ...؟</a:t>
            </a:r>
          </a:p>
          <a:p>
            <a:pPr marL="114300" marR="0" lvl="0" indent="0" algn="r" defTabSz="914400" rtl="1" eaLnBrk="1" fontAlgn="auto" latinLnBrk="0" hangingPunct="1">
              <a:lnSpc>
                <a:spcPct val="100000"/>
              </a:lnSpc>
              <a:spcBef>
                <a:spcPts val="0"/>
              </a:spcBef>
              <a:spcAft>
                <a:spcPts val="600"/>
              </a:spcAft>
              <a:buClr>
                <a:srgbClr val="1E4E79"/>
              </a:buClr>
              <a:buSzPts val="4800"/>
              <a:buFontTx/>
              <a:buNone/>
              <a:tabLst/>
              <a:defRPr/>
            </a:pPr>
            <a:r>
              <a:rPr kumimoji="0" lang="ar-MA" sz="2000" b="0" i="1"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(أنا أحب الرسم وأنت ما هوايتك؟...) </a:t>
            </a:r>
          </a:p>
          <a:p>
            <a:pPr marL="114300" marR="0" lvl="0" indent="0" algn="r" defTabSz="914400" rtl="1" eaLnBrk="1" fontAlgn="auto" latinLnBrk="0" hangingPunct="1">
              <a:lnSpc>
                <a:spcPct val="100000"/>
              </a:lnSpc>
              <a:spcBef>
                <a:spcPts val="0"/>
              </a:spcBef>
              <a:spcAft>
                <a:spcPts val="600"/>
              </a:spcAft>
              <a:buClr>
                <a:srgbClr val="1E4E79"/>
              </a:buClr>
              <a:buSzPts val="4800"/>
              <a:buFontTx/>
              <a:buNone/>
              <a:tabLst/>
              <a:defRPr/>
            </a:pPr>
            <a:endParaRPr kumimoji="0" lang="en-US" sz="2000" b="0" i="1"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114300" marR="0" lvl="0" indent="0" algn="r" defTabSz="914400" rtl="1" eaLnBrk="1" fontAlgn="auto" latinLnBrk="0" hangingPunct="1">
              <a:lnSpc>
                <a:spcPct val="100000"/>
              </a:lnSpc>
              <a:spcBef>
                <a:spcPts val="0"/>
              </a:spcBef>
              <a:spcAft>
                <a:spcPts val="600"/>
              </a:spcAft>
              <a:buClr>
                <a:srgbClr val="1E4E79"/>
              </a:buClr>
              <a:buSzPts val="4800"/>
              <a:buFontTx/>
              <a:buNone/>
              <a:tabLst/>
              <a:defRPr/>
            </a:pPr>
            <a:r>
              <a:rPr kumimoji="0" lang="ar-MA"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2.</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أحد</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في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حلقة الأسئلة</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5702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075357" y="3571261"/>
            <a:ext cx="4380479"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حلقة الأسئلة</a:t>
            </a:r>
            <a:endParaRPr kumimoji="0" sz="2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7738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حلقة الأسئلة</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267825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يرحب الميسر بالمتعلمين (صباح الخير – مرحبا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بالنتائج المنتظرة من النشاط: </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«سيساعدكم هذا النشاط على التعرف على بعضكم البعض بشكل أفضل عبر طرح أسئلة والإجابة عنها.»</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من الأفضل أن يقدم النشاط في دائرة إما جلوسا أو وقوفا. </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Tx/>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حلقة الأسئلة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191306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520438" y="1373717"/>
            <a:ext cx="11151121" cy="3033391"/>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2-</a:t>
            </a: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100000"/>
              </a:lnSpc>
              <a:spcBef>
                <a:spcPts val="0"/>
              </a:spcBef>
              <a:spcAft>
                <a:spcPts val="0"/>
              </a:spcAft>
              <a:buClr>
                <a:prstClr val="black"/>
              </a:buClr>
              <a:buSzPts val="2800"/>
              <a:buFont typeface="Arial"/>
              <a:buNone/>
              <a:tabLst/>
              <a:defRPr/>
            </a:pP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سوف نلعب لعبة التعارف، سوف أقدم لكم معلومة عني وأسأل صديقكم بجانبي، كل واحد منكم يجيب عن السؤال بجملة تامة ثم يطرح السؤال على زميله الموالي؛ الكل سيشارك.</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endPar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أنا أسكن حي ..... وأنت، أين تسكن؟ </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يجيب المتعلم الذي طرح عليه السؤال، ثم يسأل بدوره زميله الموالي، وهكذا حتى نهاية الحلقة. </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يشرح الميسر أهمية وضوح الصوت وتوظيف نبرة السؤال؛</a:t>
            </a:r>
          </a:p>
          <a:p>
            <a:pPr marL="457200" marR="0" lvl="0" indent="-457200" algn="just" defTabSz="914400" rtl="1" eaLnBrk="1" fontAlgn="auto" latinLnBrk="0" hangingPunct="1">
              <a:lnSpc>
                <a:spcPct val="107000"/>
              </a:lnSpc>
              <a:spcBef>
                <a:spcPts val="0"/>
              </a:spcBef>
              <a:spcAft>
                <a:spcPts val="0"/>
              </a:spcAft>
              <a:buClr>
                <a:srgbClr val="000000"/>
              </a:buClr>
              <a:buSzPts val="2000"/>
              <a:buFont typeface="Noto Sans Symbols"/>
              <a:buChar char="❑"/>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يمكن أن يطرح في نهاية الحلقة بعض الأسئلة عن بعض المتعلمين ليتأكد ويحفز المتعلمين على متابعة إجابات أصدقائهم.</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
        <p:nvSpPr>
          <p:cNvPr id="2" name="Google Shape;1010;p68">
            <a:extLst>
              <a:ext uri="{FF2B5EF4-FFF2-40B4-BE49-F238E27FC236}">
                <a16:creationId xmlns:a16="http://schemas.microsoft.com/office/drawing/2014/main" id="{9BDEEA39-1408-C24A-5E1C-90F5351EAA9F}"/>
              </a:ext>
            </a:extLst>
          </p:cNvPr>
          <p:cNvSpPr/>
          <p:nvPr/>
        </p:nvSpPr>
        <p:spPr>
          <a:xfrm>
            <a:off x="889259" y="4287089"/>
            <a:ext cx="10782300" cy="2338855"/>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Tx/>
              <a:buNone/>
              <a:tabLst/>
              <a:defRPr/>
            </a:pP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a:t>
            </a: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موجَّهة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في نفس الجلسة، يمكن أن يبادر الأستاذ بسؤال جديد، حتى يعتاد المتعلمون على التمرين؛</a:t>
            </a:r>
          </a:p>
          <a:p>
            <a:pPr marL="0" marR="0" lvl="0" indent="0" algn="r" defTabSz="914400" rtl="1" eaLnBrk="1" fontAlgn="auto" latinLnBrk="0" hangingPunct="1">
              <a:lnSpc>
                <a:spcPct val="1070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في الحصص الموالية يتم الاشتغال على أدوات استفهام جديدة، بطرح أسئلة حول كم كيف متى ...</a:t>
            </a:r>
            <a:endParaRPr kumimoji="0"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100000"/>
              </a:lnSpc>
              <a:spcBef>
                <a:spcPts val="0"/>
              </a:spcBef>
              <a:spcAft>
                <a:spcPts val="0"/>
              </a:spcAft>
              <a:buClr>
                <a:srgbClr val="2E75B5"/>
              </a:buClr>
              <a:buSzPts val="2400"/>
              <a:buFontTx/>
              <a:buNone/>
              <a:tabLst/>
              <a:defRPr/>
            </a:pP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اختتام النشاط </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يشجع الميسر المتعلمين على تسجيل الأسئلة التي تم طرحها في الحلقة</a:t>
            </a: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a:t>
            </a:r>
            <a:endParaRPr kumimoji="0"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27453562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0F41D0-EFBC-0A82-5A7B-A70176AF9220}"/>
              </a:ext>
            </a:extLst>
          </p:cNvPr>
          <p:cNvPicPr>
            <a:picLocks noChangeAspect="1"/>
          </p:cNvPicPr>
          <p:nvPr/>
        </p:nvPicPr>
        <p:blipFill>
          <a:blip r:embed="rId3"/>
          <a:stretch>
            <a:fillRect/>
          </a:stretch>
        </p:blipFill>
        <p:spPr>
          <a:xfrm rot="1687473">
            <a:off x="10349408" y="2743714"/>
            <a:ext cx="986395" cy="2034442"/>
          </a:xfrm>
          <a:prstGeom prst="rect">
            <a:avLst/>
          </a:prstGeom>
        </p:spPr>
      </p:pic>
      <p:pic>
        <p:nvPicPr>
          <p:cNvPr id="8" name="Google Shape;124;p18" descr="Ministère de l'Éducation nationale, du préscolaire &amp; des Sports">
            <a:extLst>
              <a:ext uri="{FF2B5EF4-FFF2-40B4-BE49-F238E27FC236}">
                <a16:creationId xmlns:a16="http://schemas.microsoft.com/office/drawing/2014/main" id="{D6CA7011-1C32-A68E-0DC1-CD74D69C955C}"/>
              </a:ext>
            </a:extLst>
          </p:cNvPr>
          <p:cNvPicPr preferRelativeResize="0"/>
          <p:nvPr/>
        </p:nvPicPr>
        <p:blipFill rotWithShape="1">
          <a:blip r:embed="rId4">
            <a:alphaModFix/>
          </a:blip>
          <a:srcRect/>
          <a:stretch/>
        </p:blipFill>
        <p:spPr>
          <a:xfrm>
            <a:off x="5217459" y="5994538"/>
            <a:ext cx="2091808" cy="642793"/>
          </a:xfrm>
          <a:prstGeom prst="rect">
            <a:avLst/>
          </a:prstGeom>
          <a:noFill/>
          <a:ln>
            <a:noFill/>
          </a:ln>
        </p:spPr>
      </p:pic>
      <p:pic>
        <p:nvPicPr>
          <p:cNvPr id="3" name="Picture 2">
            <a:extLst>
              <a:ext uri="{FF2B5EF4-FFF2-40B4-BE49-F238E27FC236}">
                <a16:creationId xmlns:a16="http://schemas.microsoft.com/office/drawing/2014/main" id="{FF6A52AD-E6C9-8C65-E032-43D288C6062E}"/>
              </a:ext>
            </a:extLst>
          </p:cNvPr>
          <p:cNvPicPr>
            <a:picLocks noChangeAspect="1"/>
          </p:cNvPicPr>
          <p:nvPr/>
        </p:nvPicPr>
        <p:blipFill>
          <a:blip r:embed="rId5">
            <a:alphaModFix amt="73000"/>
          </a:blip>
          <a:stretch>
            <a:fillRect/>
          </a:stretch>
        </p:blipFill>
        <p:spPr>
          <a:xfrm>
            <a:off x="-251279" y="220669"/>
            <a:ext cx="5468738" cy="6680055"/>
          </a:xfrm>
          <a:prstGeom prst="rect">
            <a:avLst/>
          </a:prstGeom>
        </p:spPr>
      </p:pic>
      <p:sp>
        <p:nvSpPr>
          <p:cNvPr id="5" name="TextBox 4">
            <a:extLst>
              <a:ext uri="{FF2B5EF4-FFF2-40B4-BE49-F238E27FC236}">
                <a16:creationId xmlns:a16="http://schemas.microsoft.com/office/drawing/2014/main" id="{2AD0B095-2AA9-7C36-86E9-8D8396392A76}"/>
              </a:ext>
            </a:extLst>
          </p:cNvPr>
          <p:cNvSpPr txBox="1"/>
          <p:nvPr/>
        </p:nvSpPr>
        <p:spPr>
          <a:xfrm>
            <a:off x="3472723" y="3582409"/>
            <a:ext cx="8719277"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4472C4">
                    <a:lumMod val="50000"/>
                  </a:srgbClr>
                </a:solidFill>
                <a:effectLst/>
                <a:uLnTx/>
                <a:uFillTx/>
                <a:latin typeface="MadaniArabic-Medium" pitchFamily="2" charset="-78"/>
                <a:ea typeface="Calibri" panose="020F0502020204030204" pitchFamily="34" charset="0"/>
                <a:cs typeface="MadaniArabic-Medium" pitchFamily="2" charset="-78"/>
              </a:rPr>
              <a:t>3. نمذجة الأنشطة الرئيسة للبنة فقرة </a:t>
            </a:r>
            <a:endParaRPr kumimoji="0" lang="fr-FR" sz="8800" b="0" i="0" u="none" strike="noStrike" kern="1200" cap="none" spc="0" normalizeH="0" baseline="0" noProof="0" dirty="0">
              <a:ln>
                <a:noFill/>
              </a:ln>
              <a:solidFill>
                <a:prstClr val="black"/>
              </a:solidFill>
              <a:effectLst/>
              <a:uLnTx/>
              <a:uFillTx/>
              <a:latin typeface="MadaniArabic-Medium" pitchFamily="2" charset="-78"/>
              <a:ea typeface="+mn-ea"/>
              <a:cs typeface="MadaniArabic-Medium" pitchFamily="2" charset="-78"/>
            </a:endParaRPr>
          </a:p>
        </p:txBody>
      </p:sp>
    </p:spTree>
    <p:extLst>
      <p:ext uri="{BB962C8B-B14F-4D97-AF65-F5344CB8AC3E}">
        <p14:creationId xmlns:p14="http://schemas.microsoft.com/office/powerpoint/2010/main" val="412873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6805534" y="2226022"/>
            <a:ext cx="5386466"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0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60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قراءة وفهم الفقرات البسيطة</a:t>
            </a:r>
            <a:endParaRPr kumimoji="0" sz="24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4" name="Google Shape;1113;p76">
            <a:extLst>
              <a:ext uri="{FF2B5EF4-FFF2-40B4-BE49-F238E27FC236}">
                <a16:creationId xmlns:a16="http://schemas.microsoft.com/office/drawing/2014/main" id="{D8A2E0F1-01F2-5BA2-464A-300246CA85EE}"/>
              </a:ext>
            </a:extLst>
          </p:cNvPr>
          <p:cNvPicPr preferRelativeResize="0"/>
          <p:nvPr/>
        </p:nvPicPr>
        <p:blipFill rotWithShape="1">
          <a:blip r:embed="rId5">
            <a:alphaModFix/>
          </a:blip>
          <a:srcRect l="64458"/>
          <a:stretch/>
        </p:blipFill>
        <p:spPr>
          <a:xfrm>
            <a:off x="224853" y="1757306"/>
            <a:ext cx="6580681" cy="4211460"/>
          </a:xfrm>
          <a:prstGeom prst="rect">
            <a:avLst/>
          </a:prstGeom>
          <a:noFill/>
          <a:ln>
            <a:noFill/>
          </a:ln>
        </p:spPr>
      </p:pic>
    </p:spTree>
    <p:extLst>
      <p:ext uri="{BB962C8B-B14F-4D97-AF65-F5344CB8AC3E}">
        <p14:creationId xmlns:p14="http://schemas.microsoft.com/office/powerpoint/2010/main" val="377138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قرائي محوري في لبنة فقرة؛ تتم نمذجة قراءة الفقرة ثم يتدرب المتعلمون يوميا على قراءة فقرات جديدة؛ وطرح أسئلة والإجابة عنها. </a:t>
            </a: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 20 -30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وفهم الفقرات البسيطة</a:t>
            </a:r>
            <a:endParaRPr kumimoji="0" sz="20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2" name="Google Shape;1113;p76">
            <a:extLst>
              <a:ext uri="{FF2B5EF4-FFF2-40B4-BE49-F238E27FC236}">
                <a16:creationId xmlns:a16="http://schemas.microsoft.com/office/drawing/2014/main" id="{DCD63B6D-0C29-C532-CE5E-002AE3350A2F}"/>
              </a:ext>
            </a:extLst>
          </p:cNvPr>
          <p:cNvPicPr preferRelativeResize="0"/>
          <p:nvPr/>
        </p:nvPicPr>
        <p:blipFill rotWithShape="1">
          <a:blip r:embed="rId4">
            <a:alphaModFix/>
          </a:blip>
          <a:srcRect l="64584"/>
          <a:stretch/>
        </p:blipFill>
        <p:spPr>
          <a:xfrm rot="20196092">
            <a:off x="946513" y="2674909"/>
            <a:ext cx="2103674" cy="2049940"/>
          </a:xfrm>
          <a:prstGeom prst="rect">
            <a:avLst/>
          </a:prstGeom>
          <a:noFill/>
          <a:ln>
            <a:noFill/>
          </a:ln>
        </p:spPr>
      </p:pic>
    </p:spTree>
    <p:extLst>
      <p:ext uri="{BB962C8B-B14F-4D97-AF65-F5344CB8AC3E}">
        <p14:creationId xmlns:p14="http://schemas.microsoft.com/office/powerpoint/2010/main" val="16090539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959369" y="3818216"/>
            <a:ext cx="5464799"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القراءة بطلاقة؛ </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استخراج معلومات صريحة عبر الإجابة عن أسئلة مباشرة.</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كراسة المتعلم؛ قائمة الفقرات البسيطة؛</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وفهم الفقرات البسيطة</a:t>
            </a:r>
            <a:endParaRPr kumimoji="0" lang="ar-MA" sz="1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spTree>
    <p:extLst>
      <p:ext uri="{BB962C8B-B14F-4D97-AF65-F5344CB8AC3E}">
        <p14:creationId xmlns:p14="http://schemas.microsoft.com/office/powerpoint/2010/main" val="270754037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7255239" y="2503441"/>
            <a:ext cx="4893648"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منشط</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endPar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أحد</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في</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20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20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pic>
        <p:nvPicPr>
          <p:cNvPr id="7" name="Google Shape;1113;p76">
            <a:extLst>
              <a:ext uri="{FF2B5EF4-FFF2-40B4-BE49-F238E27FC236}">
                <a16:creationId xmlns:a16="http://schemas.microsoft.com/office/drawing/2014/main" id="{4092AED5-5934-11A3-D48B-72B679583999}"/>
              </a:ext>
            </a:extLst>
          </p:cNvPr>
          <p:cNvPicPr preferRelativeResize="0"/>
          <p:nvPr/>
        </p:nvPicPr>
        <p:blipFill rotWithShape="1">
          <a:blip r:embed="rId4">
            <a:alphaModFix/>
          </a:blip>
          <a:srcRect l="64458"/>
          <a:stretch/>
        </p:blipFill>
        <p:spPr>
          <a:xfrm>
            <a:off x="326628" y="1452506"/>
            <a:ext cx="6164114" cy="3344346"/>
          </a:xfrm>
          <a:prstGeom prst="rect">
            <a:avLst/>
          </a:prstGeom>
          <a:noFill/>
          <a:ln>
            <a:noFill/>
          </a:ln>
        </p:spPr>
      </p:pic>
      <p:sp>
        <p:nvSpPr>
          <p:cNvPr id="8" name="Google Shape;950;p62">
            <a:extLst>
              <a:ext uri="{FF2B5EF4-FFF2-40B4-BE49-F238E27FC236}">
                <a16:creationId xmlns:a16="http://schemas.microsoft.com/office/drawing/2014/main" id="{D6B7CA88-B2ED-DDDB-582E-66D90B1BD06B}"/>
              </a:ext>
            </a:extLst>
          </p:cNvPr>
          <p:cNvSpPr txBox="1"/>
          <p:nvPr/>
        </p:nvSpPr>
        <p:spPr>
          <a:xfrm>
            <a:off x="382241" y="4796852"/>
            <a:ext cx="6052887" cy="1851118"/>
          </a:xfrm>
          <a:prstGeom prst="rect">
            <a:avLst/>
          </a:prstGeom>
          <a:noFill/>
          <a:ln>
            <a:noFill/>
          </a:ln>
        </p:spPr>
        <p:txBody>
          <a:bodyPr spcFirstLastPara="1" wrap="square" lIns="106675" tIns="106675" rIns="106675" bIns="106675" anchor="ctr" anchorCtr="0">
            <a:noAutofit/>
          </a:bodyPr>
          <a:lstStyle/>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ماذا قرأت مريم؟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فيم شاركت مريم؟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بماذا فازت مريم؟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من الذي فرح بفوز مريم؟ </a:t>
            </a:r>
          </a:p>
        </p:txBody>
      </p:sp>
    </p:spTree>
    <p:extLst>
      <p:ext uri="{BB962C8B-B14F-4D97-AF65-F5344CB8AC3E}">
        <p14:creationId xmlns:p14="http://schemas.microsoft.com/office/powerpoint/2010/main" val="100014514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951;p62">
            <a:extLst>
              <a:ext uri="{FF2B5EF4-FFF2-40B4-BE49-F238E27FC236}">
                <a16:creationId xmlns:a16="http://schemas.microsoft.com/office/drawing/2014/main" id="{3C198D78-0F7B-B32A-58BD-B84F6D96E269}"/>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وفهم الفقرات البسيطة</a:t>
            </a:r>
            <a:endParaRPr kumimoji="0" lang="ar-MA" sz="18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p:txBody>
      </p:sp>
    </p:spTree>
    <p:extLst>
      <p:ext uri="{BB962C8B-B14F-4D97-AF65-F5344CB8AC3E}">
        <p14:creationId xmlns:p14="http://schemas.microsoft.com/office/powerpoint/2010/main" val="35178426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 تقديم بطاقة </a:t>
            </a: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قراءة وفهم الفقرات البسيطة</a:t>
            </a:r>
            <a:endParaRPr kumimoji="0" lang="ar-MA" sz="5400" b="0" i="0" u="none" strike="noStrike" kern="1200" cap="none" spc="0" normalizeH="0" baseline="0" noProof="0" dirty="0">
              <a:ln>
                <a:noFill/>
              </a:ln>
              <a:solidFill>
                <a:prstClr val="black"/>
              </a:solidFill>
              <a:effectLst/>
              <a:uLnTx/>
              <a:uFillTx/>
              <a:latin typeface="29LT Bukra Regular" pitchFamily="34" charset="-78"/>
              <a:ea typeface="+mn-ea"/>
              <a:cs typeface="29LT Bukra Regular" pitchFamily="34" charset="-78"/>
            </a:endParaRPr>
          </a:p>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365396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يُحضِّر الميسر الفقرة والأسئلة المصاحبة؛</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بالأهداف المتوخاة من النشاط، وبالنتيجة المنتظرة من المتعلمين: " القراءة بطلاقة وطرح والإجابة عن أسئلة الفهم بجمل تامة." </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قراءة وفهم الفقرات البسيطة -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689231" y="937419"/>
            <a:ext cx="1908579" cy="4352417"/>
          </a:xfrm>
          <a:prstGeom prst="rect">
            <a:avLst/>
          </a:prstGeom>
        </p:spPr>
      </p:pic>
    </p:spTree>
    <p:extLst>
      <p:ext uri="{BB962C8B-B14F-4D97-AF65-F5344CB8AC3E}">
        <p14:creationId xmlns:p14="http://schemas.microsoft.com/office/powerpoint/2010/main" val="83651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1" name="Google Shape;1001;p67"/>
          <p:cNvSpPr/>
          <p:nvPr/>
        </p:nvSpPr>
        <p:spPr>
          <a:xfrm>
            <a:off x="734518" y="1373717"/>
            <a:ext cx="10937041" cy="5624104"/>
          </a:xfrm>
          <a:prstGeom prst="rect">
            <a:avLst/>
          </a:prstGeom>
          <a:noFill/>
          <a:ln>
            <a:noFill/>
          </a:ln>
        </p:spPr>
        <p:txBody>
          <a:bodyPr spcFirstLastPara="1" wrap="square" lIns="91425" tIns="45700" rIns="91425" bIns="45700" anchor="ctr" anchorCtr="0">
            <a:noAutofit/>
          </a:bodyPr>
          <a:lstStyle/>
          <a:p>
            <a:pPr marL="0" marR="0" lvl="0" indent="0" algn="just" defTabSz="914400" rtl="1" eaLnBrk="1" fontAlgn="auto" latinLnBrk="0" hangingPunct="1">
              <a:lnSpc>
                <a:spcPct val="100000"/>
              </a:lnSpc>
              <a:spcBef>
                <a:spcPts val="0"/>
              </a:spcBef>
              <a:spcAft>
                <a:spcPts val="0"/>
              </a:spcAft>
              <a:buClr>
                <a:srgbClr val="2E75B5"/>
              </a:buClr>
              <a:buSzPts val="2400"/>
              <a:buFont typeface="Calibri"/>
              <a:buNone/>
              <a:tabLst/>
              <a:defRPr/>
            </a:pPr>
            <a:r>
              <a:rPr kumimoji="0" lang="ar-MA" sz="2800" b="1" i="0" u="none" strike="noStrike" kern="1200" cap="none" spc="0" normalizeH="0" baseline="0" noProof="0" dirty="0">
                <a:ln>
                  <a:noFill/>
                </a:ln>
                <a:solidFill>
                  <a:srgbClr val="2E75B5"/>
                </a:solidFill>
                <a:effectLst/>
                <a:uLnTx/>
                <a:uFillTx/>
                <a:latin typeface="Calibri"/>
                <a:ea typeface="Calibri"/>
                <a:cs typeface="Calibri"/>
                <a:sym typeface="Calibri"/>
              </a:rPr>
              <a:t>2- </a:t>
            </a:r>
            <a:r>
              <a:rPr kumimoji="0" lang="ar-MA"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نمذجة</a:t>
            </a:r>
            <a:endParaRPr kumimoji="0" sz="2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0" marR="0" lvl="0" indent="0" algn="just" defTabSz="914400" rtl="1" eaLnBrk="1" fontAlgn="auto" latinLnBrk="0" hangingPunct="1">
              <a:lnSpc>
                <a:spcPct val="100000"/>
              </a:lnSpc>
              <a:spcBef>
                <a:spcPts val="0"/>
              </a:spcBef>
              <a:spcAft>
                <a:spcPts val="0"/>
              </a:spcAft>
              <a:buClr>
                <a:prstClr val="black"/>
              </a:buClr>
              <a:buSzPts val="2800"/>
              <a:buFont typeface="Arial"/>
              <a:buNone/>
              <a:tabLst/>
              <a:defRPr/>
            </a:pPr>
            <a:endParaRPr kumimoji="0"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endParaRP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الميسر الفقرة وفق سيرورة قراءة الفقرات البسيطة؛ </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يقرأ الميسر سؤالا ويشير إلى كيفية البحث عن إجابته في الفقرة: رصد الكلمة المفتاح ثم صياغة الجواب؛</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أن ينصتوا إليه باهتمام، وألا يردّدوا خلفه؛</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يجيب الأستاذ عن السؤال بجملة تامة، يصرح بضرورة الإجابة التامة؛</a:t>
            </a:r>
          </a:p>
          <a:p>
            <a:pPr marL="457200" marR="0" lvl="0" indent="-457200" algn="just" defTabSz="914400" rtl="1" eaLnBrk="1" fontAlgn="auto" latinLnBrk="0" hangingPunct="1">
              <a:lnSpc>
                <a:spcPct val="150000"/>
              </a:lnSpc>
              <a:spcBef>
                <a:spcPts val="0"/>
              </a:spcBef>
              <a:spcAft>
                <a:spcPts val="0"/>
              </a:spcAft>
              <a:buClr>
                <a:srgbClr val="000000"/>
              </a:buClr>
              <a:buSzPts val="20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من بعض المتعلمين إعادة طرح السؤال ومن آخرين الإجابة؛</a:t>
            </a: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Tree>
    <p:extLst>
      <p:ext uri="{BB962C8B-B14F-4D97-AF65-F5344CB8AC3E}">
        <p14:creationId xmlns:p14="http://schemas.microsoft.com/office/powerpoint/2010/main" val="7232547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7"/>
        <p:cNvGrpSpPr/>
        <p:nvPr/>
      </p:nvGrpSpPr>
      <p:grpSpPr>
        <a:xfrm>
          <a:off x="0" y="0"/>
          <a:ext cx="0" cy="0"/>
          <a:chOff x="0" y="0"/>
          <a:chExt cx="0" cy="0"/>
        </a:xfrm>
      </p:grpSpPr>
      <p:sp>
        <p:nvSpPr>
          <p:cNvPr id="1008" name="Google Shape;1008;p68"/>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9" name="Google Shape;1009;p68"/>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10" name="Google Shape;1010;p68"/>
          <p:cNvSpPr/>
          <p:nvPr/>
        </p:nvSpPr>
        <p:spPr>
          <a:xfrm>
            <a:off x="204865" y="1210067"/>
            <a:ext cx="11782269" cy="5348131"/>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2E75B5"/>
              </a:buClr>
              <a:buSzPts val="3600"/>
              <a:buFont typeface="Calibri"/>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3- ممارسة موجَّهة</a:t>
            </a:r>
            <a:endPar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يدعو الميسر المتعلمين إلى العمل في مجموعات على قراءة الفقرة (يمكن تنظيم مسابقات قراءة ) والإجابة على الأسئلة؛ (يمكن أن تكون الأسئلة عن مرادف أو ضد أو جمع  أو معلومة في النص) </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إلى العمل في مجموعات، كل مجموعة تطرح سؤالا على مجموعة أخرى ؛</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على كل مجموعة الإجابة بجملة تامة على السؤال، تضاف نقطة لكل جواب سليم أو سؤال لم يستطع الآخرون الإجابة عنه. (في حال كان السؤال المطروح غير مناسب للفقرة، تخصم نقطة من المجموعة التي طرحته،" </a:t>
            </a:r>
          </a:p>
          <a:p>
            <a:pPr marL="0" marR="0" lvl="0" indent="0" algn="r" defTabSz="914400" rtl="1" eaLnBrk="1" fontAlgn="auto" latinLnBrk="0" hangingPunct="1">
              <a:lnSpc>
                <a:spcPct val="150000"/>
              </a:lnSpc>
              <a:spcBef>
                <a:spcPts val="0"/>
              </a:spcBef>
              <a:spcAft>
                <a:spcPts val="0"/>
              </a:spcAft>
              <a:buClr>
                <a:srgbClr val="000000"/>
              </a:buClr>
              <a:buSzPts val="3600"/>
              <a:buFontTx/>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تمنح الفرصة لأحد المتعلمين لاسترجاع الفقرة (إعادة إنتاج الفقرة) باستثمار الإجابات؛</a:t>
            </a:r>
          </a:p>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16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4- </a:t>
            </a:r>
            <a:r>
              <a:rPr kumimoji="0" lang="ar-MA" sz="16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مستقلة  </a:t>
            </a:r>
            <a:endParaRPr kumimoji="0" sz="16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يوجه الميسر المتعلمين إلى فقرة جديدة على الكراسات؛</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يكتب سؤالين أو أكثر على السبورة، ويدعوهم إلى الإجابة كتابيا عنها باتباع الخطوات المطلوبة؛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يتم التصحيح جماعيا على السبورة؛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يصحح المتعلم إنتاجه الفردي؛</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تقدم جائزة رمزية لأحسن إنجاز (خط جميل، إجابات صحيحة تامة، غياب الأخطاء...).</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يشجع الميسر المتعلمين على التفكر فيما تعلموه واسترجاع خطوات الإجابة عن أسئلة </a:t>
            </a:r>
            <a:r>
              <a:rPr kumimoji="0" lang="ar-MA" sz="16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sym typeface="Calibri"/>
              </a:rPr>
              <a:t>الفهم؛ويعبرون</a:t>
            </a:r>
            <a:r>
              <a:rPr kumimoji="0" lang="ar-MA" sz="16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عن رأيهم في النشاط.</a:t>
            </a:r>
          </a:p>
        </p:txBody>
      </p:sp>
      <p:pic>
        <p:nvPicPr>
          <p:cNvPr id="3" name="Picture 5">
            <a:extLst>
              <a:ext uri="{FF2B5EF4-FFF2-40B4-BE49-F238E27FC236}">
                <a16:creationId xmlns:a16="http://schemas.microsoft.com/office/drawing/2014/main" id="{002577B5-031F-38EC-E697-81F9225212D1}"/>
              </a:ext>
            </a:extLst>
          </p:cNvPr>
          <p:cNvPicPr>
            <a:picLocks noChangeAspect="1"/>
          </p:cNvPicPr>
          <p:nvPr/>
        </p:nvPicPr>
        <p:blipFill>
          <a:blip r:embed="rId4">
            <a:alphaModFix amt="31000"/>
          </a:blip>
          <a:stretch>
            <a:fillRect/>
          </a:stretch>
        </p:blipFill>
        <p:spPr>
          <a:xfrm rot="2399460">
            <a:off x="917872" y="-26864"/>
            <a:ext cx="2141648" cy="4883918"/>
          </a:xfrm>
          <a:prstGeom prst="rect">
            <a:avLst/>
          </a:prstGeom>
        </p:spPr>
      </p:pic>
    </p:spTree>
    <p:extLst>
      <p:ext uri="{BB962C8B-B14F-4D97-AF65-F5344CB8AC3E}">
        <p14:creationId xmlns:p14="http://schemas.microsoft.com/office/powerpoint/2010/main" val="283289721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
        <p:cNvGrpSpPr/>
        <p:nvPr/>
      </p:nvGrpSpPr>
      <p:grpSpPr>
        <a:xfrm>
          <a:off x="0" y="0"/>
          <a:ext cx="0" cy="0"/>
          <a:chOff x="0" y="0"/>
          <a:chExt cx="0" cy="0"/>
        </a:xfrm>
      </p:grpSpPr>
      <p:pic>
        <p:nvPicPr>
          <p:cNvPr id="3" name="Picture 5">
            <a:extLst>
              <a:ext uri="{FF2B5EF4-FFF2-40B4-BE49-F238E27FC236}">
                <a16:creationId xmlns:a16="http://schemas.microsoft.com/office/drawing/2014/main" id="{3F0A0610-CD66-3C84-134F-1C36529767E2}"/>
              </a:ext>
            </a:extLst>
          </p:cNvPr>
          <p:cNvPicPr>
            <a:picLocks noChangeAspect="1"/>
          </p:cNvPicPr>
          <p:nvPr/>
        </p:nvPicPr>
        <p:blipFill>
          <a:blip r:embed="rId4">
            <a:alphaModFix amt="31000"/>
          </a:blip>
          <a:stretch>
            <a:fillRect/>
          </a:stretch>
        </p:blipFill>
        <p:spPr>
          <a:xfrm rot="2399460">
            <a:off x="7217851" y="1861681"/>
            <a:ext cx="1908579" cy="4352417"/>
          </a:xfrm>
          <a:prstGeom prst="rect">
            <a:avLst/>
          </a:prstGeom>
        </p:spPr>
      </p:pic>
      <p:sp>
        <p:nvSpPr>
          <p:cNvPr id="921" name="Google Shape;921;p61"/>
          <p:cNvSpPr/>
          <p:nvPr/>
        </p:nvSpPr>
        <p:spPr>
          <a:xfrm>
            <a:off x="5598021" y="2402973"/>
            <a:ext cx="7208779" cy="3623733"/>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نشاط </a:t>
            </a:r>
            <a:endParaRPr kumimoji="0" lang="en-US" sz="48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endParaRPr>
          </a:p>
          <a:p>
            <a:pPr marL="0" marR="0" lvl="0" indent="0" algn="ctr" defTabSz="914400" rtl="1" eaLnBrk="1" fontAlgn="auto" latinLnBrk="0" hangingPunct="1">
              <a:lnSpc>
                <a:spcPct val="9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تصحيح الخطأ</a:t>
            </a:r>
            <a:endParaRPr kumimoji="0" sz="32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1026" name="Picture 2" descr="Introducción a la gamificación para docentes. III convocatoria ...">
            <a:extLst>
              <a:ext uri="{FF2B5EF4-FFF2-40B4-BE49-F238E27FC236}">
                <a16:creationId xmlns:a16="http://schemas.microsoft.com/office/drawing/2014/main" id="{C0592742-41E0-F48B-B9A5-DBFE96305DBD}"/>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3776" y="1869477"/>
            <a:ext cx="3838575" cy="383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68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0"/>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35" name="Google Shape;935;p62"/>
          <p:cNvSpPr txBox="1"/>
          <p:nvPr/>
        </p:nvSpPr>
        <p:spPr>
          <a:xfrm>
            <a:off x="4067886" y="4514735"/>
            <a:ext cx="7643462" cy="1918484"/>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توصيف النشاط :</a:t>
            </a:r>
            <a:endParaRPr kumimoji="0" sz="1800" b="0" i="0" u="none" strike="noStrike" kern="1200" cap="none" spc="0" normalizeH="0" baseline="0" noProof="0" dirty="0">
              <a:ln>
                <a:noFill/>
              </a:ln>
              <a:solidFill>
                <a:srgbClr val="FDBF18"/>
              </a:solidFill>
              <a:effectLst/>
              <a:uLnTx/>
              <a:uFillTx/>
              <a:latin typeface="MadaniArabic-Light" pitchFamily="2" charset="-78"/>
              <a:ea typeface="+mn-ea"/>
              <a:cs typeface="MadaniArabic-Light" pitchFamily="2" charset="-78"/>
            </a:endParaRP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نشاط كتابي يتم فيه استثمار الأخطاء المترددة لنمذجة سيرورة رصد وتصحيح الأخطاء المرتكبة في الإنتاج الكتابي.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endPar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nvGrpSpPr>
          <p:cNvPr id="945" name="Google Shape;945;p62"/>
          <p:cNvGrpSpPr/>
          <p:nvPr/>
        </p:nvGrpSpPr>
        <p:grpSpPr>
          <a:xfrm>
            <a:off x="480652" y="3428111"/>
            <a:ext cx="2647635" cy="3259873"/>
            <a:chOff x="-233493" y="2761"/>
            <a:chExt cx="4163239" cy="3385610"/>
          </a:xfrm>
        </p:grpSpPr>
        <p:sp>
          <p:nvSpPr>
            <p:cNvPr id="946" name="Google Shape;946;p62"/>
            <p:cNvSpPr/>
            <p:nvPr/>
          </p:nvSpPr>
          <p:spPr>
            <a:xfrm>
              <a:off x="167956" y="2761"/>
              <a:ext cx="3761790" cy="2257074"/>
            </a:xfrm>
            <a:prstGeom prst="rect">
              <a:avLst/>
            </a:prstGeom>
            <a:noFill/>
            <a:ln w="12700" cap="flat" cmpd="sng">
              <a:no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Google Shape;947;p62"/>
            <p:cNvSpPr txBox="1"/>
            <p:nvPr/>
          </p:nvSpPr>
          <p:spPr>
            <a:xfrm>
              <a:off x="-233493" y="1131297"/>
              <a:ext cx="3775385" cy="2257074"/>
            </a:xfrm>
            <a:prstGeom prst="rect">
              <a:avLst/>
            </a:prstGeom>
            <a:noFill/>
            <a:ln>
              <a:noFill/>
            </a:ln>
          </p:spPr>
          <p:txBody>
            <a:bodyPr spcFirstLastPara="1" wrap="square" lIns="106675" tIns="106675" rIns="106675" bIns="106675" anchor="ctr" anchorCtr="0">
              <a:noAutofit/>
            </a:bodyPr>
            <a:lstStyle/>
            <a:p>
              <a:pPr marL="0" marR="0" lvl="0" indent="0" algn="ct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المدة الزمنية:</a:t>
              </a:r>
            </a:p>
            <a:p>
              <a:pPr marL="0" marR="0" lvl="0" indent="0" algn="ctr"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15 دقيقة</a:t>
              </a:r>
              <a:endParaRPr kumimoji="0" sz="28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grpSp>
      <p:sp>
        <p:nvSpPr>
          <p:cNvPr id="951" name="Google Shape;951;p62"/>
          <p:cNvSpPr/>
          <p:nvPr/>
        </p:nvSpPr>
        <p:spPr>
          <a:xfrm>
            <a:off x="4107309" y="2983109"/>
            <a:ext cx="7961582"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تصحيح الخطأ</a:t>
            </a:r>
          </a:p>
        </p:txBody>
      </p:sp>
      <p:cxnSp>
        <p:nvCxnSpPr>
          <p:cNvPr id="4" name="Straight Connector 3">
            <a:extLst>
              <a:ext uri="{FF2B5EF4-FFF2-40B4-BE49-F238E27FC236}">
                <a16:creationId xmlns:a16="http://schemas.microsoft.com/office/drawing/2014/main" id="{DECB63F6-2E68-606D-9425-CBF7ACB02E6F}"/>
              </a:ext>
            </a:extLst>
          </p:cNvPr>
          <p:cNvCxnSpPr/>
          <p:nvPr/>
        </p:nvCxnSpPr>
        <p:spPr>
          <a:xfrm>
            <a:off x="3370729" y="4894729"/>
            <a:ext cx="0" cy="1425098"/>
          </a:xfrm>
          <a:prstGeom prst="line">
            <a:avLst/>
          </a:prstGeom>
          <a:ln w="38100">
            <a:solidFill>
              <a:srgbClr val="2B3568"/>
            </a:solidFill>
          </a:ln>
        </p:spPr>
        <p:style>
          <a:lnRef idx="1">
            <a:schemeClr val="accent1"/>
          </a:lnRef>
          <a:fillRef idx="0">
            <a:schemeClr val="accent1"/>
          </a:fillRef>
          <a:effectRef idx="0">
            <a:schemeClr val="accent1"/>
          </a:effectRef>
          <a:fontRef idx="minor">
            <a:schemeClr val="tx1"/>
          </a:fontRef>
        </p:style>
      </p:cxnSp>
      <p:pic>
        <p:nvPicPr>
          <p:cNvPr id="2050" name="Picture 2" descr="Introducción a la gamificación para docentes. III convocatoria ...">
            <a:extLst>
              <a:ext uri="{FF2B5EF4-FFF2-40B4-BE49-F238E27FC236}">
                <a16:creationId xmlns:a16="http://schemas.microsoft.com/office/drawing/2014/main" id="{4A3BB564-425A-FCA4-FA84-D2D6CB6E124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8705" y="2430136"/>
            <a:ext cx="2112106" cy="2112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1518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44" name="Google Shape;944;p62"/>
          <p:cNvSpPr txBox="1"/>
          <p:nvPr/>
        </p:nvSpPr>
        <p:spPr>
          <a:xfrm>
            <a:off x="-1" y="3818216"/>
            <a:ext cx="6424170" cy="2894776"/>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6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أهداف النشاط :</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تمكين المتعلمين من استراتيجية تصحيح الأخطاء؛</a:t>
            </a:r>
          </a:p>
          <a:p>
            <a:pPr marL="0" marR="0" lvl="0" indent="0" algn="just" defTabSz="914400" rtl="1" eaLnBrk="1" fontAlgn="auto" latinLnBrk="0" hangingPunct="1">
              <a:lnSpc>
                <a:spcPct val="90000"/>
              </a:lnSpc>
              <a:spcBef>
                <a:spcPts val="980"/>
              </a:spcBef>
              <a:spcAft>
                <a:spcPts val="0"/>
              </a:spcAft>
              <a:buClr>
                <a:prstClr val="white"/>
              </a:buClr>
              <a:buSzPts val="2800"/>
              <a:buFont typeface="Calibri"/>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التدرب على بعض الظواهر اللغوية؛ </a:t>
            </a: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endParaRPr kumimoji="0"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endParaRPr>
          </a:p>
        </p:txBody>
      </p:sp>
      <p:sp>
        <p:nvSpPr>
          <p:cNvPr id="950" name="Google Shape;950;p62"/>
          <p:cNvSpPr txBox="1"/>
          <p:nvPr/>
        </p:nvSpPr>
        <p:spPr>
          <a:xfrm>
            <a:off x="185641" y="1819112"/>
            <a:ext cx="6052887" cy="1851118"/>
          </a:xfrm>
          <a:prstGeom prst="rect">
            <a:avLst/>
          </a:prstGeom>
          <a:noFill/>
          <a:ln>
            <a:noFill/>
          </a:ln>
        </p:spPr>
        <p:txBody>
          <a:bodyPr spcFirstLastPara="1" wrap="square" lIns="106675" tIns="106675" rIns="106675" bIns="106675" anchor="ctr" anchorCtr="0">
            <a:noAutofit/>
          </a:bodyPr>
          <a:lstStyle/>
          <a:p>
            <a:pPr marL="0" marR="0" lvl="0" indent="0" algn="r" defTabSz="914400" rtl="1" eaLnBrk="1" fontAlgn="auto" latinLnBrk="0" hangingPunct="1">
              <a:lnSpc>
                <a:spcPct val="90000"/>
              </a:lnSpc>
              <a:spcBef>
                <a:spcPts val="0"/>
              </a:spcBef>
              <a:spcAft>
                <a:spcPts val="0"/>
              </a:spcAft>
              <a:buClr>
                <a:prstClr val="white"/>
              </a:buClr>
              <a:buSzPts val="2800"/>
              <a:buFont typeface="Calibri"/>
              <a:buNone/>
              <a:tabLst/>
              <a:defRPr/>
            </a:pPr>
            <a:r>
              <a:rPr kumimoji="0" lang="ar-MA"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rPr>
              <a:t>دعامات النشاط :</a:t>
            </a:r>
            <a:endParaRPr kumimoji="0" sz="3200" b="0" i="0" u="none" strike="noStrike" kern="1200" cap="none" spc="0" normalizeH="0" baseline="0" noProof="0" dirty="0">
              <a:ln>
                <a:noFill/>
              </a:ln>
              <a:solidFill>
                <a:srgbClr val="FDBF18"/>
              </a:solidFill>
              <a:effectLst/>
              <a:uLnTx/>
              <a:uFillTx/>
              <a:latin typeface="MadaniArabic-Light" pitchFamily="2" charset="-78"/>
              <a:ea typeface="Calibri"/>
              <a:cs typeface="MadaniArabic-Light" pitchFamily="2" charset="-78"/>
              <a:sym typeface="Calibri"/>
            </a:endParaRPr>
          </a:p>
          <a:p>
            <a:pPr marL="0" marR="0" lvl="0" indent="0" algn="r" defTabSz="914400" rtl="1" eaLnBrk="1" fontAlgn="auto" latinLnBrk="0" hangingPunct="1">
              <a:lnSpc>
                <a:spcPct val="90000"/>
              </a:lnSpc>
              <a:spcBef>
                <a:spcPts val="910"/>
              </a:spcBef>
              <a:spcAft>
                <a:spcPts val="0"/>
              </a:spcAft>
              <a:buClr>
                <a:prstClr val="white"/>
              </a:buClr>
              <a:buSzPts val="2600"/>
              <a:buFontTx/>
              <a:buNone/>
              <a:tabLst/>
              <a:defRPr/>
            </a:pPr>
            <a:r>
              <a:rPr kumimoji="0" lang="ar-MA" sz="2400" b="0" i="0" u="none" strike="noStrike" kern="1200" cap="none" spc="0" normalizeH="0" baseline="0" noProof="0" dirty="0">
                <a:ln>
                  <a:noFill/>
                </a:ln>
                <a:solidFill>
                  <a:srgbClr val="2B3568"/>
                </a:solidFill>
                <a:effectLst/>
                <a:uLnTx/>
                <a:uFillTx/>
                <a:latin typeface="MadaniArabic-Light" pitchFamily="2" charset="-78"/>
                <a:ea typeface="Calibri"/>
                <a:cs typeface="MadaniArabic-Light" pitchFamily="2" charset="-78"/>
                <a:sym typeface="Calibri"/>
              </a:rPr>
              <a:t>سبورة – أقلام- دفاتر المتعلمين – كراسة المتعلمين. </a:t>
            </a:r>
          </a:p>
        </p:txBody>
      </p:sp>
      <p:sp>
        <p:nvSpPr>
          <p:cNvPr id="2" name="Google Shape;951;p62">
            <a:extLst>
              <a:ext uri="{FF2B5EF4-FFF2-40B4-BE49-F238E27FC236}">
                <a16:creationId xmlns:a16="http://schemas.microsoft.com/office/drawing/2014/main" id="{51B1809B-6D60-EB4C-06E8-A3CCF1757340}"/>
              </a:ext>
            </a:extLst>
          </p:cNvPr>
          <p:cNvSpPr/>
          <p:nvPr/>
        </p:nvSpPr>
        <p:spPr>
          <a:xfrm>
            <a:off x="7445880" y="3429000"/>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تصحيح الخطأ</a:t>
            </a:r>
          </a:p>
        </p:txBody>
      </p:sp>
    </p:spTree>
    <p:extLst>
      <p:ext uri="{BB962C8B-B14F-4D97-AF65-F5344CB8AC3E}">
        <p14:creationId xmlns:p14="http://schemas.microsoft.com/office/powerpoint/2010/main" val="31374811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663659" y="3192117"/>
            <a:ext cx="6052887" cy="1851118"/>
          </a:xfrm>
          <a:prstGeom prst="rect">
            <a:avLst/>
          </a:prstGeom>
          <a:noFill/>
          <a:ln>
            <a:noFill/>
          </a:ln>
        </p:spPr>
        <p:txBody>
          <a:bodyPr spcFirstLastPara="1" wrap="square" lIns="106675" tIns="106675" rIns="106675" bIns="106675" anchor="ctr" anchorCtr="0">
            <a:noAutofit/>
          </a:bodyPr>
          <a:lstStyle/>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نمذجة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منشط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endParaRPr>
          </a:p>
          <a:p>
            <a:pPr marL="457200" marR="0" lvl="0" indent="-342900" algn="r" defTabSz="914400" rtl="1" eaLnBrk="1" fontAlgn="auto" latinLnBrk="0" hangingPunct="1">
              <a:lnSpc>
                <a:spcPct val="100000"/>
              </a:lnSpc>
              <a:spcBef>
                <a:spcPts val="0"/>
              </a:spcBef>
              <a:spcAft>
                <a:spcPts val="600"/>
              </a:spcAft>
              <a:buClr>
                <a:srgbClr val="1E4E79"/>
              </a:buClr>
              <a:buSzPts val="4800"/>
              <a:buFont typeface="+mj-lt"/>
              <a:buAutoNum type="arabicPeriod"/>
              <a:tabLst/>
              <a:defRPr/>
            </a:pP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محاكاة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النشاط</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من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طرف</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أحد</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المشاركين</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في</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r>
              <a:rPr kumimoji="0" lang="en-US" sz="3200" b="0" i="0" u="none" strike="noStrike" kern="1200" cap="none" spc="0" normalizeH="0" baseline="0" noProof="0" dirty="0" err="1">
                <a:ln>
                  <a:noFill/>
                </a:ln>
                <a:solidFill>
                  <a:srgbClr val="2B3568"/>
                </a:solidFill>
                <a:effectLst/>
                <a:uLnTx/>
                <a:uFillTx/>
                <a:latin typeface="29LT Bukra Regular" pitchFamily="34" charset="-78"/>
                <a:ea typeface="+mn-ea"/>
                <a:cs typeface="29LT Bukra Regular" pitchFamily="34" charset="-78"/>
                <a:sym typeface="Calibri"/>
              </a:rPr>
              <a:t>الورشة</a:t>
            </a:r>
            <a:r>
              <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sym typeface="Calibri"/>
              </a:rPr>
              <a:t>  </a:t>
            </a:r>
            <a:endParaRPr kumimoji="0" lang="en-US" sz="3200" b="0" i="0" u="none" strike="noStrike" kern="1200" cap="none" spc="0" normalizeH="0" baseline="0" noProof="0" dirty="0">
              <a:ln>
                <a:noFill/>
              </a:ln>
              <a:solidFill>
                <a:srgbClr val="2B3568"/>
              </a:solidFill>
              <a:effectLst/>
              <a:uLnTx/>
              <a:uFillTx/>
              <a:latin typeface="29LT Bukra Regular" pitchFamily="34" charset="-78"/>
              <a:ea typeface="+mn-ea"/>
              <a:cs typeface="29LT Bukra Regular" pitchFamily="34" charset="-78"/>
            </a:endParaRPr>
          </a:p>
        </p:txBody>
      </p:sp>
      <p:sp>
        <p:nvSpPr>
          <p:cNvPr id="951" name="Google Shape;951;p62"/>
          <p:cNvSpPr/>
          <p:nvPr/>
        </p:nvSpPr>
        <p:spPr>
          <a:xfrm>
            <a:off x="865198" y="2069598"/>
            <a:ext cx="4230578"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تصحيح الخطأ</a:t>
            </a:r>
          </a:p>
        </p:txBody>
      </p:sp>
      <p:pic>
        <p:nvPicPr>
          <p:cNvPr id="3" name="Picture 2" descr="Premium Vector | Five minutes stopwatch icon timer symbol 5 min waiting  time vector illustration">
            <a:extLst>
              <a:ext uri="{FF2B5EF4-FFF2-40B4-BE49-F238E27FC236}">
                <a16:creationId xmlns:a16="http://schemas.microsoft.com/office/drawing/2014/main" id="{E26EAE3B-F001-8FEE-817B-87371BD6A6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ntroducción a la gamificación para docentes. III convocatoria ...">
            <a:extLst>
              <a:ext uri="{FF2B5EF4-FFF2-40B4-BE49-F238E27FC236}">
                <a16:creationId xmlns:a16="http://schemas.microsoft.com/office/drawing/2014/main" id="{0209DD1A-27CD-EE76-BC9A-792FD4ED4761}"/>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51524" y="3778249"/>
            <a:ext cx="2599322" cy="2599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42472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2"/>
        <p:cNvGrpSpPr/>
        <p:nvPr/>
      </p:nvGrpSpPr>
      <p:grpSpPr>
        <a:xfrm>
          <a:off x="0" y="0"/>
          <a:ext cx="0" cy="0"/>
          <a:chOff x="0" y="0"/>
          <a:chExt cx="0" cy="0"/>
        </a:xfrm>
      </p:grpSpPr>
      <p:sp>
        <p:nvSpPr>
          <p:cNvPr id="950" name="Google Shape;950;p62"/>
          <p:cNvSpPr txBox="1"/>
          <p:nvPr/>
        </p:nvSpPr>
        <p:spPr>
          <a:xfrm>
            <a:off x="515542" y="2985773"/>
            <a:ext cx="6052887" cy="1851118"/>
          </a:xfrm>
          <a:prstGeom prst="rect">
            <a:avLst/>
          </a:prstGeom>
          <a:noFill/>
          <a:ln>
            <a:noFill/>
          </a:ln>
        </p:spPr>
        <p:txBody>
          <a:bodyPr spcFirstLastPara="1" wrap="square" lIns="106675" tIns="106675" rIns="106675" bIns="106675" anchor="ctr" anchorCtr="0">
            <a:noAutofit/>
          </a:bodyPr>
          <a:lstStyle/>
          <a:p>
            <a:pPr marL="342900" marR="0" lvl="0" indent="-342900" algn="ctr" defTabSz="914400" rtl="1" eaLnBrk="1" fontAlgn="auto" latinLnBrk="0" hangingPunct="1">
              <a:lnSpc>
                <a:spcPct val="150000"/>
              </a:lnSpc>
              <a:spcBef>
                <a:spcPct val="0"/>
              </a:spcBef>
              <a:spcAft>
                <a:spcPts val="600"/>
              </a:spcAft>
              <a:buClr>
                <a:srgbClr val="1E4E79"/>
              </a:buClr>
              <a:buSzPts val="4800"/>
              <a:buFontTx/>
              <a:buNone/>
              <a:tabLst/>
              <a:defRPr/>
            </a:pP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مناقشة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سيرورة</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ومحاذير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تدبير</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r>
              <a:rPr kumimoji="0" lang="en-US" sz="3200" b="1" i="0" u="none" strike="noStrike" kern="1200" cap="none" spc="0" normalizeH="0" baseline="0" noProof="0" dirty="0" err="1">
                <a:ln>
                  <a:noFill/>
                </a:ln>
                <a:solidFill>
                  <a:prstClr val="black"/>
                </a:solidFill>
                <a:effectLst/>
                <a:uLnTx/>
                <a:uFillTx/>
                <a:latin typeface="29LT Bukra Regular" panose="020B0604020202020204" charset="-78"/>
                <a:ea typeface="+mn-ea"/>
                <a:cs typeface="29LT Bukra Regular" panose="020B0604020202020204" charset="-78"/>
                <a:sym typeface="Calibri"/>
              </a:rPr>
              <a:t>النشاط</a:t>
            </a:r>
            <a:r>
              <a:rPr kumimoji="0" lang="en-US" sz="3200" b="1"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sym typeface="Calibri"/>
              </a:rPr>
              <a:t> </a:t>
            </a:r>
            <a:endParaRPr kumimoji="0" lang="en-US" sz="3200" b="0" i="0" u="none" strike="noStrike" kern="1200" cap="none" spc="0" normalizeH="0" baseline="0" noProof="0" dirty="0">
              <a:ln>
                <a:noFill/>
              </a:ln>
              <a:solidFill>
                <a:prstClr val="black"/>
              </a:solidFill>
              <a:effectLst/>
              <a:uLnTx/>
              <a:uFillTx/>
              <a:latin typeface="29LT Bukra Regular" panose="020B0604020202020204" charset="-78"/>
              <a:ea typeface="+mn-ea"/>
              <a:cs typeface="29LT Bukra Regular" panose="020B0604020202020204" charset="-78"/>
            </a:endParaRPr>
          </a:p>
        </p:txBody>
      </p:sp>
      <p:sp>
        <p:nvSpPr>
          <p:cNvPr id="951" name="Google Shape;951;p62"/>
          <p:cNvSpPr/>
          <p:nvPr/>
        </p:nvSpPr>
        <p:spPr>
          <a:xfrm>
            <a:off x="7375161" y="3571261"/>
            <a:ext cx="4080675" cy="890004"/>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1E4E79"/>
                </a:solidFill>
                <a:effectLst/>
                <a:uLnTx/>
                <a:uFillTx/>
                <a:latin typeface="29LT Bukra Regular" pitchFamily="34" charset="-78"/>
                <a:ea typeface="Calibri"/>
                <a:cs typeface="29LT Bukra Regular" pitchFamily="34" charset="-78"/>
                <a:sym typeface="Calibri"/>
              </a:rPr>
              <a:t>تصحيح الخطأ</a:t>
            </a:r>
          </a:p>
        </p:txBody>
      </p:sp>
      <p:pic>
        <p:nvPicPr>
          <p:cNvPr id="8194" name="Picture 2" descr="Premium Vector | Five minutes stopwatch icon timer symbol 5 min waiting  time vector illustration">
            <a:extLst>
              <a:ext uri="{FF2B5EF4-FFF2-40B4-BE49-F238E27FC236}">
                <a16:creationId xmlns:a16="http://schemas.microsoft.com/office/drawing/2014/main" id="{5BD618CA-3781-B050-C97B-673F87EA1CF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ntroducción a la gamificación para docentes. III convocatoria ...">
            <a:extLst>
              <a:ext uri="{FF2B5EF4-FFF2-40B4-BE49-F238E27FC236}">
                <a16:creationId xmlns:a16="http://schemas.microsoft.com/office/drawing/2014/main" id="{583CBF42-E77C-A68C-E29E-A42C34C0B94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45158" y="5189817"/>
            <a:ext cx="1540680" cy="154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8840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5"/>
        <p:cNvGrpSpPr/>
        <p:nvPr/>
      </p:nvGrpSpPr>
      <p:grpSpPr>
        <a:xfrm>
          <a:off x="0" y="0"/>
          <a:ext cx="0" cy="0"/>
          <a:chOff x="0" y="0"/>
          <a:chExt cx="0" cy="0"/>
        </a:xfrm>
      </p:grpSpPr>
      <p:sp>
        <p:nvSpPr>
          <p:cNvPr id="1092" name="Google Shape;1092;p74"/>
          <p:cNvSpPr/>
          <p:nvPr/>
        </p:nvSpPr>
        <p:spPr>
          <a:xfrm>
            <a:off x="1249680" y="2873204"/>
            <a:ext cx="9753600" cy="1383755"/>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E4E79"/>
              </a:buClr>
              <a:buSzPts val="4800"/>
              <a:buFontTx/>
              <a:buNone/>
              <a:tabLst/>
              <a:defRPr/>
            </a:pPr>
            <a:r>
              <a:rPr kumimoji="0" lang="ar-MA" sz="5400" b="0" i="0" u="none" strike="noStrike" kern="1200" cap="none" spc="0" normalizeH="0" baseline="0" noProof="0" dirty="0">
                <a:ln>
                  <a:noFill/>
                </a:ln>
                <a:solidFill>
                  <a:srgbClr val="1E4E79"/>
                </a:solidFill>
                <a:effectLst/>
                <a:uLnTx/>
                <a:uFillTx/>
                <a:latin typeface="MadaniArabic-Light" pitchFamily="2" charset="-78"/>
                <a:ea typeface="Calibri"/>
                <a:cs typeface="MadaniArabic-Light" pitchFamily="2" charset="-78"/>
                <a:sym typeface="Calibri"/>
              </a:rPr>
              <a:t>تقديم بطاقة تصحيح الخطأ</a:t>
            </a:r>
            <a:endParaRPr kumimoji="0" sz="20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p:txBody>
      </p:sp>
    </p:spTree>
    <p:extLst>
      <p:ext uri="{BB962C8B-B14F-4D97-AF65-F5344CB8AC3E}">
        <p14:creationId xmlns:p14="http://schemas.microsoft.com/office/powerpoint/2010/main" val="98683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9"/>
        <p:cNvGrpSpPr/>
        <p:nvPr/>
      </p:nvGrpSpPr>
      <p:grpSpPr>
        <a:xfrm>
          <a:off x="0" y="0"/>
          <a:ext cx="0" cy="0"/>
          <a:chOff x="0" y="0"/>
          <a:chExt cx="0" cy="0"/>
        </a:xfrm>
      </p:grpSpPr>
      <p:sp>
        <p:nvSpPr>
          <p:cNvPr id="990" name="Google Shape;990;p66"/>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1" name="Google Shape;991;p66"/>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992" name="Google Shape;992;p66"/>
          <p:cNvSpPr/>
          <p:nvPr/>
        </p:nvSpPr>
        <p:spPr>
          <a:xfrm>
            <a:off x="1051089" y="1830983"/>
            <a:ext cx="10089821" cy="5027017"/>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2E75B5"/>
              </a:buClr>
              <a:buSzPts val="2800"/>
              <a:buFont typeface="Sakkal Majalla"/>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1- </a:t>
            </a:r>
            <a:r>
              <a:rPr kumimoji="0" lang="ar-MA" sz="2000" b="0" i="0" u="sng" strike="noStrike" kern="1200" cap="none" spc="0" normalizeH="0" baseline="0" noProof="0" dirty="0">
                <a:ln>
                  <a:noFill/>
                </a:ln>
                <a:solidFill>
                  <a:srgbClr val="2E75B5"/>
                </a:solidFill>
                <a:effectLst/>
                <a:uLnTx/>
                <a:uFillTx/>
                <a:latin typeface="MadaniArabic-Light" pitchFamily="2" charset="-78"/>
                <a:ea typeface="Sakkal Majalla"/>
                <a:cs typeface="MadaniArabic-Light" pitchFamily="2" charset="-78"/>
                <a:sym typeface="Sakkal Majalla"/>
              </a:rPr>
              <a:t>افتتاح الحصة:</a:t>
            </a:r>
            <a:endParaRPr kumimoji="0" sz="140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يرحب الميسر بالمتعلمين؛</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 يثير الميسر انتباه المتعلمين ب (عبارات اعتيادية...)، للإعلان عن بداية النشاط؛</a:t>
            </a:r>
          </a:p>
          <a:p>
            <a:pPr marL="457200" marR="0" lvl="0" indent="-457200" algn="r" defTabSz="914400" rtl="1" eaLnBrk="1" fontAlgn="auto" latinLnBrk="0" hangingPunct="1">
              <a:lnSpc>
                <a:spcPct val="150000"/>
              </a:lnSpc>
              <a:spcBef>
                <a:spcPts val="0"/>
              </a:spcBef>
              <a:spcAft>
                <a:spcPts val="0"/>
              </a:spcAft>
              <a:buClr>
                <a:srgbClr val="000000"/>
              </a:buClr>
              <a:buSzPts val="1100"/>
              <a:buFont typeface="Noto Sans Symbols"/>
              <a:buChar char="❑"/>
              <a:tabLst/>
              <a:defRPr/>
            </a:pPr>
            <a:r>
              <a:rPr kumimoji="0" lang="ar-MA" sz="2000" b="0" i="0" u="none" strike="noStrike" kern="1200" cap="none" spc="0" normalizeH="0" baseline="0" noProof="0" dirty="0">
                <a:ln>
                  <a:noFill/>
                </a:ln>
                <a:solidFill>
                  <a:srgbClr val="000000"/>
                </a:solidFill>
                <a:effectLst/>
                <a:uLnTx/>
                <a:uFillTx/>
                <a:latin typeface="MadaniArabic-Light" pitchFamily="2" charset="-78"/>
                <a:ea typeface="Sakkal Majalla"/>
                <a:cs typeface="MadaniArabic-Light" pitchFamily="2" charset="-78"/>
                <a:sym typeface="Sakkal Majalla"/>
              </a:rPr>
              <a:t>يصرح الميسر بالأهداف المتوخاة من النشاط، وبالنتيجة المنتظرة من المتعلمين: «ستتدربون على كيفية مراجعة إنتاجاتكم الكتابية لرصد الأخطاء وتصحيحها".</a:t>
            </a:r>
          </a:p>
        </p:txBody>
      </p:sp>
      <p:sp>
        <p:nvSpPr>
          <p:cNvPr id="993" name="Google Shape;993;p66"/>
          <p:cNvSpPr txBox="1"/>
          <p:nvPr/>
        </p:nvSpPr>
        <p:spPr>
          <a:xfrm>
            <a:off x="261329" y="1339068"/>
            <a:ext cx="12192000" cy="636874"/>
          </a:xfrm>
          <a:prstGeom prst="rect">
            <a:avLst/>
          </a:prstGeom>
          <a:noFill/>
          <a:ln>
            <a:noFill/>
          </a:ln>
        </p:spPr>
        <p:txBody>
          <a:bodyPr spcFirstLastPara="1" wrap="square" lIns="68550" tIns="34275" rIns="68550" bIns="34275" anchor="b" anchorCtr="0">
            <a:noAutofit/>
          </a:bodyPr>
          <a:lstStyle/>
          <a:p>
            <a:pPr marL="0" marR="0" lvl="0" indent="0" algn="ctr" defTabSz="914400" rtl="1" eaLnBrk="1" fontAlgn="auto" latinLnBrk="0" hangingPunct="1">
              <a:lnSpc>
                <a:spcPct val="90000"/>
              </a:lnSpc>
              <a:spcBef>
                <a:spcPts val="0"/>
              </a:spcBef>
              <a:spcAft>
                <a:spcPts val="0"/>
              </a:spcAft>
              <a:buClr>
                <a:srgbClr val="FFFFFF"/>
              </a:buClr>
              <a:buSzPts val="3600"/>
              <a:buFont typeface="Calibri"/>
              <a:buNone/>
              <a:tabLst/>
              <a:defRPr/>
            </a:pPr>
            <a:r>
              <a:rPr kumimoji="0" lang="ar-MA" sz="3600" b="1" i="0" u="none" strike="noStrike" kern="1200" cap="none" spc="0" normalizeH="0" baseline="0" noProof="0" dirty="0">
                <a:ln>
                  <a:noFill/>
                </a:ln>
                <a:solidFill>
                  <a:srgbClr val="2B3568"/>
                </a:solidFill>
                <a:effectLst/>
                <a:uLnTx/>
                <a:uFillTx/>
                <a:latin typeface="MadaniArabic-Medium" pitchFamily="2" charset="-78"/>
                <a:ea typeface="Calibri"/>
                <a:cs typeface="MadaniArabic-Medium" pitchFamily="2" charset="-78"/>
                <a:sym typeface="Calibri"/>
              </a:rPr>
              <a:t>تصحيح الخطأ- سير النشاط</a:t>
            </a:r>
            <a:endParaRPr kumimoji="0" sz="1800" b="0" i="0" u="none" strike="noStrike" kern="1200" cap="none" spc="0" normalizeH="0" baseline="0" noProof="0" dirty="0">
              <a:ln>
                <a:noFill/>
              </a:ln>
              <a:solidFill>
                <a:srgbClr val="2B3568"/>
              </a:solidFill>
              <a:effectLst/>
              <a:uLnTx/>
              <a:uFillTx/>
              <a:latin typeface="MadaniArabic-Medium" pitchFamily="2" charset="-78"/>
              <a:ea typeface="+mn-ea"/>
              <a:cs typeface="MadaniArabic-Medium" pitchFamily="2" charset="-78"/>
            </a:endParaRPr>
          </a:p>
        </p:txBody>
      </p:sp>
      <p:pic>
        <p:nvPicPr>
          <p:cNvPr id="3" name="Picture 5">
            <a:extLst>
              <a:ext uri="{FF2B5EF4-FFF2-40B4-BE49-F238E27FC236}">
                <a16:creationId xmlns:a16="http://schemas.microsoft.com/office/drawing/2014/main" id="{FFE40C6E-369D-BA6A-AAAF-1143F2D9818B}"/>
              </a:ext>
            </a:extLst>
          </p:cNvPr>
          <p:cNvPicPr>
            <a:picLocks noChangeAspect="1"/>
          </p:cNvPicPr>
          <p:nvPr/>
        </p:nvPicPr>
        <p:blipFill>
          <a:blip r:embed="rId4">
            <a:alphaModFix amt="31000"/>
          </a:blip>
          <a:stretch>
            <a:fillRect/>
          </a:stretch>
        </p:blipFill>
        <p:spPr>
          <a:xfrm rot="2399460">
            <a:off x="914083" y="1761879"/>
            <a:ext cx="1908579" cy="4352417"/>
          </a:xfrm>
          <a:prstGeom prst="rect">
            <a:avLst/>
          </a:prstGeom>
        </p:spPr>
      </p:pic>
    </p:spTree>
    <p:extLst>
      <p:ext uri="{BB962C8B-B14F-4D97-AF65-F5344CB8AC3E}">
        <p14:creationId xmlns:p14="http://schemas.microsoft.com/office/powerpoint/2010/main" val="291918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
        <p:nvSpPr>
          <p:cNvPr id="2" name="Rectangle 3">
            <a:extLst>
              <a:ext uri="{FF2B5EF4-FFF2-40B4-BE49-F238E27FC236}">
                <a16:creationId xmlns:a16="http://schemas.microsoft.com/office/drawing/2014/main" id="{34255FAF-5C34-84F8-DDCB-544631F01A1E}"/>
              </a:ext>
            </a:extLst>
          </p:cNvPr>
          <p:cNvSpPr>
            <a:spLocks noChangeArrowheads="1"/>
          </p:cNvSpPr>
          <p:nvPr/>
        </p:nvSpPr>
        <p:spPr bwMode="auto">
          <a:xfrm>
            <a:off x="1120353" y="2700956"/>
            <a:ext cx="2343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4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a:t>
            </a: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ZoneTexte 5">
            <a:extLst>
              <a:ext uri="{FF2B5EF4-FFF2-40B4-BE49-F238E27FC236}">
                <a16:creationId xmlns:a16="http://schemas.microsoft.com/office/drawing/2014/main" id="{8C55FC51-E7E1-64FE-1B9B-F63336C39E12}"/>
              </a:ext>
            </a:extLst>
          </p:cNvPr>
          <p:cNvSpPr txBox="1"/>
          <p:nvPr/>
        </p:nvSpPr>
        <p:spPr>
          <a:xfrm>
            <a:off x="301354" y="1305341"/>
            <a:ext cx="11589291" cy="5441041"/>
          </a:xfrm>
          <a:prstGeom prst="rect">
            <a:avLst/>
          </a:prstGeom>
          <a:noFill/>
        </p:spPr>
        <p:txBody>
          <a:bodyPr wrap="square">
            <a:spAutoFit/>
          </a:bodyPr>
          <a:lstStyle/>
          <a:p>
            <a:pPr marL="0" marR="0" lvl="0" indent="0" algn="r" defTabSz="914400" rtl="1" eaLnBrk="1" fontAlgn="auto" latinLnBrk="0" hangingPunct="1">
              <a:lnSpc>
                <a:spcPts val="2800"/>
              </a:lnSpc>
              <a:spcBef>
                <a:spcPts val="0"/>
              </a:spcBef>
              <a:spcAft>
                <a:spcPts val="0"/>
              </a:spcAft>
              <a:buClr>
                <a:srgbClr val="2E75B5"/>
              </a:buClr>
              <a:buSzPts val="3600"/>
              <a:buFontTx/>
              <a:buNone/>
              <a:tabLst/>
              <a:defRPr/>
            </a:pPr>
            <a:r>
              <a:rPr kumimoji="0" lang="ar-MA" sz="18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rPr>
              <a:t>خطوات النشاط:</a:t>
            </a: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ينطق الميسر الجملة الصحيحة.</a:t>
            </a:r>
            <a:endParaRPr kumimoji="0" lang="fr-FR"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يدون الميسر الجملة بها خطأ، يعيد قراءة الجملة ويتساءل هل تتضمن خطأ، يرصد الخطأ ويشطب عليه ثم يعيد كتابة الجملة سليمة ويقرؤها؛ (قد يقبل المتعلمون على تصحيح الخطأ مباشرة بعد كتابة الميسر، يتم تشجيعهم مع الحرص على التصريح بالخطوات المنجزة: إعادة القراءة، رصد الخطأ، معالجة الخطأ بتصحيحه مع تعليل بسيط).</a:t>
            </a: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بعدها يدعو المتعلمين إلى السبورة لتصحيح أخطاء ومناقشتها باتباع نفس الخطوات؛</a:t>
            </a: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إذا استطاع المتعلم(ة) تصحيح الخطأ يُصَفَّقُ له، وإن لم يستطع صَحَّحُ له بقية المتعلمين دون تدخل الميسر.</a:t>
            </a:r>
            <a:endParaRPr kumimoji="0" lang="fr-FR"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يُكرَّرُ النشاط أكثر من مرة. </a:t>
            </a: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 بعدها يطلب من المتعلمين/</a:t>
            </a:r>
            <a:r>
              <a:rPr kumimoji="0" lang="ar-MA" sz="1800" b="0" i="0" u="none" strike="noStrike" kern="1200" cap="none" spc="0" normalizeH="0" baseline="0" noProof="0" dirty="0" err="1">
                <a:ln>
                  <a:noFill/>
                </a:ln>
                <a:solidFill>
                  <a:srgbClr val="000000"/>
                </a:solidFill>
                <a:effectLst/>
                <a:uLnTx/>
                <a:uFillTx/>
                <a:latin typeface="MadaniArabic-Light" pitchFamily="2" charset="-78"/>
                <a:ea typeface="Calibri"/>
                <a:cs typeface="MadaniArabic-Light" pitchFamily="2" charset="-78"/>
              </a:rPr>
              <a:t>ات</a:t>
            </a: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 تصحيح خطأ آخر بكتابة الجملة الصحيحة على الألواح ثم على الدفاتر؛</a:t>
            </a:r>
            <a:endParaRPr kumimoji="0" lang="fr-FR"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 يبدأ الميسر بجمل بسيطة، وكذلك الأخطاء تكون بسيطة ثم يتدرج في الصعوبة؛ (يتم تنظيم كتابة الجمل للتصحيح على شكل جدول )</a:t>
            </a:r>
            <a:endParaRPr kumimoji="0" lang="fr-FR"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من الممكن أن يكون الخطأ في الضمائر، في معاني الكلمات أو في علامات الترقيم؛ (في المرحلة الأولى يتم التركيز على تصحيح الأخطاء الإملائية الشائعة مع تذكير بسيط بالقواعد دون إغراق) </a:t>
            </a:r>
            <a:endParaRPr kumimoji="0" lang="fr-FR"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endParaRPr>
          </a:p>
          <a:p>
            <a:pPr marL="0" marR="0" lvl="0" indent="0" algn="r" defTabSz="914400" rtl="1" eaLnBrk="1" fontAlgn="auto" latinLnBrk="0" hangingPunct="1">
              <a:lnSpc>
                <a:spcPts val="2800"/>
              </a:lnSpc>
              <a:spcBef>
                <a:spcPts val="0"/>
              </a:spcBef>
              <a:spcAft>
                <a:spcPts val="0"/>
              </a:spcAft>
              <a:buClr>
                <a:srgbClr val="000000"/>
              </a:buClr>
              <a:buSzPts val="3600"/>
              <a:buFontTx/>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rPr>
              <a:t>يبدأ الميسر في كتابة جملة واحدة تتضمن أكثر من خطأ؛ (هذه الأخطاء تكون مفتعلة ويستحسن أن تستقى من الأخطاء المترددة الملاحظة في أنشطة الكتابة.)</a:t>
            </a:r>
            <a:endParaRPr kumimoji="0" lang="fr-FR"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endParaRPr>
          </a:p>
        </p:txBody>
      </p:sp>
    </p:spTree>
    <p:extLst>
      <p:ext uri="{BB962C8B-B14F-4D97-AF65-F5344CB8AC3E}">
        <p14:creationId xmlns:p14="http://schemas.microsoft.com/office/powerpoint/2010/main" val="16768444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98"/>
        <p:cNvGrpSpPr/>
        <p:nvPr/>
      </p:nvGrpSpPr>
      <p:grpSpPr>
        <a:xfrm>
          <a:off x="0" y="0"/>
          <a:ext cx="0" cy="0"/>
          <a:chOff x="0" y="0"/>
          <a:chExt cx="0" cy="0"/>
        </a:xfrm>
      </p:grpSpPr>
      <p:sp>
        <p:nvSpPr>
          <p:cNvPr id="999" name="Google Shape;999;p67"/>
          <p:cNvSpPr/>
          <p:nvPr/>
        </p:nvSpPr>
        <p:spPr>
          <a:xfrm>
            <a:off x="0" y="0"/>
            <a:ext cx="12192000" cy="45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1000" name="Google Shape;1000;p67"/>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pic>
        <p:nvPicPr>
          <p:cNvPr id="3" name="Picture 5">
            <a:extLst>
              <a:ext uri="{FF2B5EF4-FFF2-40B4-BE49-F238E27FC236}">
                <a16:creationId xmlns:a16="http://schemas.microsoft.com/office/drawing/2014/main" id="{9B1AB44F-075F-BF8B-92FE-ADBBC192C284}"/>
              </a:ext>
            </a:extLst>
          </p:cNvPr>
          <p:cNvPicPr>
            <a:picLocks noChangeAspect="1"/>
          </p:cNvPicPr>
          <p:nvPr/>
        </p:nvPicPr>
        <p:blipFill>
          <a:blip r:embed="rId4">
            <a:alphaModFix amt="31000"/>
          </a:blip>
          <a:stretch>
            <a:fillRect/>
          </a:stretch>
        </p:blipFill>
        <p:spPr>
          <a:xfrm rot="2399460">
            <a:off x="1368589" y="969565"/>
            <a:ext cx="2439423" cy="5562980"/>
          </a:xfrm>
          <a:prstGeom prst="rect">
            <a:avLst/>
          </a:prstGeom>
        </p:spPr>
      </p:pic>
      <p:sp>
        <p:nvSpPr>
          <p:cNvPr id="2" name="Rectangle 3">
            <a:extLst>
              <a:ext uri="{FF2B5EF4-FFF2-40B4-BE49-F238E27FC236}">
                <a16:creationId xmlns:a16="http://schemas.microsoft.com/office/drawing/2014/main" id="{34255FAF-5C34-84F8-DDCB-544631F01A1E}"/>
              </a:ext>
            </a:extLst>
          </p:cNvPr>
          <p:cNvSpPr>
            <a:spLocks noChangeArrowheads="1"/>
          </p:cNvSpPr>
          <p:nvPr/>
        </p:nvSpPr>
        <p:spPr bwMode="auto">
          <a:xfrm>
            <a:off x="1120353" y="2700956"/>
            <a:ext cx="2343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4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a:t>
            </a: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ZoneTexte 8">
            <a:extLst>
              <a:ext uri="{FF2B5EF4-FFF2-40B4-BE49-F238E27FC236}">
                <a16:creationId xmlns:a16="http://schemas.microsoft.com/office/drawing/2014/main" id="{B74336A6-654D-9EB4-FECC-FC9083BFF95E}"/>
              </a:ext>
            </a:extLst>
          </p:cNvPr>
          <p:cNvSpPr txBox="1"/>
          <p:nvPr/>
        </p:nvSpPr>
        <p:spPr>
          <a:xfrm>
            <a:off x="-133749" y="2015664"/>
            <a:ext cx="11722307" cy="2826671"/>
          </a:xfrm>
          <a:prstGeom prst="rect">
            <a:avLst/>
          </a:prstGeom>
          <a:noFill/>
        </p:spPr>
        <p:txBody>
          <a:bodyPr wrap="square">
            <a:spAutoFit/>
          </a:bodyPr>
          <a:lstStyle/>
          <a:p>
            <a:pPr marL="0" marR="0" lvl="0" indent="0" algn="r" defTabSz="914400" rtl="1" eaLnBrk="1" fontAlgn="auto" latinLnBrk="0" hangingPunct="1">
              <a:lnSpc>
                <a:spcPct val="107000"/>
              </a:lnSpc>
              <a:spcBef>
                <a:spcPts val="800"/>
              </a:spcBef>
              <a:spcAft>
                <a:spcPts val="0"/>
              </a:spcAft>
              <a:buClr>
                <a:srgbClr val="2E75B5"/>
              </a:buClr>
              <a:buSzPts val="4000"/>
              <a:buFont typeface="Calibri"/>
              <a:buNone/>
              <a:tabLst/>
              <a:defRPr/>
            </a:pPr>
            <a:r>
              <a:rPr kumimoji="0" lang="ar-MA" sz="2000" b="0" i="0" u="none"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 </a:t>
            </a: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ممارسة مستقلة  </a:t>
            </a:r>
            <a:endParaRPr kumimoji="0" lang="ar-MA" sz="1050" b="0" i="0" u="none" strike="noStrike" kern="1200" cap="none" spc="0" normalizeH="0" baseline="0" noProof="0" dirty="0">
              <a:ln>
                <a:noFill/>
              </a:ln>
              <a:solidFill>
                <a:prstClr val="black"/>
              </a:solidFill>
              <a:effectLst/>
              <a:uLnTx/>
              <a:uFillTx/>
              <a:latin typeface="MadaniArabic-Light" pitchFamily="2" charset="-78"/>
              <a:ea typeface="+mn-ea"/>
              <a:cs typeface="MadaniArabic-Light" pitchFamily="2" charset="-78"/>
            </a:endParaRP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يدعو الميسر المتعلمين للقيام بنفس الخطوات بشكل فردي انطلاقا من إنتاجاتهم الكتابية؛</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يعرض كل متعلم إنجازه على زميله ويناقشان أخطاءهما.</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 يشجع الميسر المتعلمين على التساؤل عن مصدر الخطأ وتعليل التصحيح المقترح.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2000" b="0" i="0" u="sng" strike="noStrike" kern="1200" cap="none" spc="0" normalizeH="0" baseline="0" noProof="0" dirty="0">
                <a:ln>
                  <a:noFill/>
                </a:ln>
                <a:solidFill>
                  <a:srgbClr val="2E75B5"/>
                </a:solidFill>
                <a:effectLst/>
                <a:uLnTx/>
                <a:uFillTx/>
                <a:latin typeface="MadaniArabic-Light" pitchFamily="2" charset="-78"/>
                <a:ea typeface="Calibri"/>
                <a:cs typeface="MadaniArabic-Light" pitchFamily="2" charset="-78"/>
                <a:sym typeface="Calibri"/>
              </a:rPr>
              <a:t>5- اختتام الحصة </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يطلب الميسر من المتعلمين التذكير بخطوات تصحيح الأخطاء أو بالقواعد البسيطة التي يمكن ترويجها؛</a:t>
            </a:r>
          </a:p>
          <a:p>
            <a:pPr marL="0" marR="0" lvl="0" indent="0" algn="r" defTabSz="914400" rtl="1" eaLnBrk="1" fontAlgn="auto" latinLnBrk="0" hangingPunct="1">
              <a:lnSpc>
                <a:spcPct val="107000"/>
              </a:lnSpc>
              <a:spcBef>
                <a:spcPts val="800"/>
              </a:spcBef>
              <a:spcAft>
                <a:spcPts val="0"/>
              </a:spcAft>
              <a:buClr>
                <a:srgbClr val="000000"/>
              </a:buClr>
              <a:buSzPts val="4000"/>
              <a:buFont typeface="Calibri"/>
              <a:buNone/>
              <a:tabLst/>
              <a:defRPr/>
            </a:pPr>
            <a:r>
              <a:rPr kumimoji="0" lang="ar-MA" sz="1800" b="0" i="0" u="none" strike="noStrike" kern="1200" cap="none" spc="0" normalizeH="0" baseline="0" noProof="0" dirty="0">
                <a:ln>
                  <a:noFill/>
                </a:ln>
                <a:solidFill>
                  <a:srgbClr val="000000"/>
                </a:solidFill>
                <a:effectLst/>
                <a:uLnTx/>
                <a:uFillTx/>
                <a:latin typeface="MadaniArabic-Light" pitchFamily="2" charset="-78"/>
                <a:ea typeface="Calibri"/>
                <a:cs typeface="MadaniArabic-Light" pitchFamily="2" charset="-78"/>
                <a:sym typeface="Calibri"/>
              </a:rPr>
              <a:t>ينقل المتعلمون حصيلة النشاط (الإنتاجات الجديدة أو بعض الأمثلة عن الظواهر المرصودة على دفاترهم).</a:t>
            </a:r>
          </a:p>
        </p:txBody>
      </p:sp>
    </p:spTree>
    <p:extLst>
      <p:ext uri="{BB962C8B-B14F-4D97-AF65-F5344CB8AC3E}">
        <p14:creationId xmlns:p14="http://schemas.microsoft.com/office/powerpoint/2010/main" val="81230923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6283EF-FFAD-E442-6CD4-E4369BF0EAEA}"/>
              </a:ext>
            </a:extLst>
          </p:cNvPr>
          <p:cNvSpPr>
            <a:spLocks noGrp="1"/>
          </p:cNvSpPr>
          <p:nvPr>
            <p:ph type="ctrTitle"/>
          </p:nvPr>
        </p:nvSpPr>
        <p:spPr>
          <a:xfrm>
            <a:off x="-1062070" y="2909256"/>
            <a:ext cx="11121483" cy="1325563"/>
          </a:xfrm>
        </p:spPr>
        <p:txBody>
          <a:bodyPr vert="horz" lIns="91440" tIns="45720" rIns="91440" bIns="45720" rtlCol="0" anchor="ctr">
            <a:noAutofit/>
          </a:bodyPr>
          <a:lstStyle/>
          <a:p>
            <a:pPr rtl="1"/>
            <a:r>
              <a:rPr lang="en-US" sz="6600" dirty="0" err="1">
                <a:latin typeface="MadaniArabic-Light" pitchFamily="2" charset="-78"/>
                <a:ea typeface="+mn-ea"/>
                <a:cs typeface="MadaniArabic-Light" pitchFamily="2" charset="-78"/>
                <a:sym typeface="Calibri"/>
              </a:rPr>
              <a:t>هل</a:t>
            </a:r>
            <a:r>
              <a:rPr lang="en-US" sz="6600" dirty="0">
                <a:latin typeface="MadaniArabic-Light" pitchFamily="2" charset="-78"/>
                <a:ea typeface="+mn-ea"/>
                <a:cs typeface="MadaniArabic-Light" pitchFamily="2" charset="-78"/>
                <a:sym typeface="Calibri"/>
              </a:rPr>
              <a:t> </a:t>
            </a:r>
            <a:r>
              <a:rPr lang="en-US" sz="6600" dirty="0" err="1">
                <a:latin typeface="MadaniArabic-Light" pitchFamily="2" charset="-78"/>
                <a:ea typeface="+mn-ea"/>
                <a:cs typeface="MadaniArabic-Light" pitchFamily="2" charset="-78"/>
                <a:sym typeface="Calibri"/>
              </a:rPr>
              <a:t>بلغنا</a:t>
            </a:r>
            <a:r>
              <a:rPr lang="en-US" sz="6600" dirty="0">
                <a:latin typeface="MadaniArabic-Light" pitchFamily="2" charset="-78"/>
                <a:ea typeface="+mn-ea"/>
                <a:cs typeface="MadaniArabic-Light" pitchFamily="2" charset="-78"/>
                <a:sym typeface="Calibri"/>
              </a:rPr>
              <a:t> </a:t>
            </a:r>
            <a:br>
              <a:rPr lang="en-US" sz="6600" dirty="0">
                <a:latin typeface="MadaniArabic-Light" pitchFamily="2" charset="-78"/>
                <a:ea typeface="+mn-ea"/>
                <a:cs typeface="MadaniArabic-Light" pitchFamily="2" charset="-78"/>
                <a:sym typeface="Calibri"/>
              </a:rPr>
            </a:br>
            <a:r>
              <a:rPr lang="en-US" sz="6600" dirty="0" err="1">
                <a:latin typeface="MadaniArabic-Light" pitchFamily="2" charset="-78"/>
                <a:ea typeface="+mn-ea"/>
                <a:cs typeface="MadaniArabic-Light" pitchFamily="2" charset="-78"/>
                <a:sym typeface="Calibri"/>
              </a:rPr>
              <a:t>أهداف</a:t>
            </a:r>
            <a:r>
              <a:rPr lang="en-US" sz="6600" dirty="0">
                <a:latin typeface="MadaniArabic-Light" pitchFamily="2" charset="-78"/>
                <a:ea typeface="+mn-ea"/>
                <a:cs typeface="MadaniArabic-Light" pitchFamily="2" charset="-78"/>
                <a:sym typeface="Calibri"/>
              </a:rPr>
              <a:t> </a:t>
            </a:r>
            <a:r>
              <a:rPr lang="en-US" sz="6600" dirty="0" err="1">
                <a:latin typeface="MadaniArabic-Light" pitchFamily="2" charset="-78"/>
                <a:ea typeface="+mn-ea"/>
                <a:cs typeface="MadaniArabic-Light" pitchFamily="2" charset="-78"/>
                <a:sym typeface="Calibri"/>
              </a:rPr>
              <a:t>الورشة</a:t>
            </a:r>
            <a:r>
              <a:rPr lang="ar-MA" sz="6600" dirty="0">
                <a:latin typeface="MadaniArabic-Light" pitchFamily="2" charset="-78"/>
                <a:ea typeface="+mn-ea"/>
                <a:cs typeface="MadaniArabic-Light" pitchFamily="2" charset="-78"/>
                <a:sym typeface="Calibri"/>
              </a:rPr>
              <a:t>؟</a:t>
            </a:r>
            <a:r>
              <a:rPr lang="en-US" sz="6600" dirty="0">
                <a:latin typeface="MadaniArabic-Light" pitchFamily="2" charset="-78"/>
                <a:ea typeface="+mn-ea"/>
                <a:cs typeface="MadaniArabic-Light" pitchFamily="2" charset="-78"/>
                <a:sym typeface="Calibri"/>
              </a:rPr>
              <a:t> </a:t>
            </a:r>
            <a:br>
              <a:rPr lang="en-US" sz="8000" dirty="0">
                <a:latin typeface="MadaniArabic-Light" pitchFamily="2" charset="-78"/>
                <a:cs typeface="MadaniArabic-Light" pitchFamily="2" charset="-78"/>
              </a:rPr>
            </a:br>
            <a:endParaRPr lang="en-US" sz="8000" dirty="0">
              <a:latin typeface="MadaniArabic-Light" pitchFamily="2" charset="-78"/>
              <a:cs typeface="MadaniArabic-Light" pitchFamily="2" charset="-78"/>
            </a:endParaRPr>
          </a:p>
        </p:txBody>
      </p:sp>
      <p:sp>
        <p:nvSpPr>
          <p:cNvPr id="3" name="Sous-titre 2">
            <a:extLst>
              <a:ext uri="{FF2B5EF4-FFF2-40B4-BE49-F238E27FC236}">
                <a16:creationId xmlns:a16="http://schemas.microsoft.com/office/drawing/2014/main" id="{5D1ECB70-6A9A-4009-96B4-374A0A9EA195}"/>
              </a:ext>
            </a:extLst>
          </p:cNvPr>
          <p:cNvSpPr>
            <a:spLocks noGrp="1"/>
          </p:cNvSpPr>
          <p:nvPr>
            <p:ph type="subTitle" idx="1"/>
          </p:nvPr>
        </p:nvSpPr>
        <p:spPr>
          <a:xfrm>
            <a:off x="6198156" y="5596906"/>
            <a:ext cx="5114150" cy="681590"/>
          </a:xfrm>
        </p:spPr>
        <p:txBody>
          <a:bodyPr vert="horz" lIns="91440" tIns="45720" rIns="91440" bIns="45720" rtlCol="0">
            <a:normAutofit/>
          </a:bodyPr>
          <a:lstStyle/>
          <a:p>
            <a:pPr indent="-228600" algn="r" rtl="1">
              <a:buFont typeface="Arial" panose="020B0604020202020204" pitchFamily="34" charset="0"/>
              <a:buChar char="•"/>
            </a:pPr>
            <a:r>
              <a:rPr lang="en-US" b="1" dirty="0" err="1">
                <a:latin typeface="29LT Bukra Bold" panose="020B0604020202020204" charset="-78"/>
                <a:cs typeface="29LT Bukra Bold" panose="020B0604020202020204" charset="-78"/>
                <a:sym typeface="Calibri"/>
              </a:rPr>
              <a:t>ملاحظاتكم</a:t>
            </a:r>
            <a:r>
              <a:rPr lang="en-US" b="1" dirty="0">
                <a:latin typeface="29LT Bukra Bold" panose="020B0604020202020204" charset="-78"/>
                <a:cs typeface="29LT Bukra Bold" panose="020B0604020202020204" charset="-78"/>
                <a:sym typeface="Calibri"/>
              </a:rPr>
              <a:t> </a:t>
            </a:r>
            <a:r>
              <a:rPr lang="en-US" b="1" dirty="0" err="1">
                <a:latin typeface="29LT Bukra Bold" panose="020B0604020202020204" charset="-78"/>
                <a:cs typeface="29LT Bukra Bold" panose="020B0604020202020204" charset="-78"/>
                <a:sym typeface="Calibri"/>
              </a:rPr>
              <a:t>حول</a:t>
            </a:r>
            <a:r>
              <a:rPr lang="en-US" b="1" dirty="0">
                <a:latin typeface="29LT Bukra Bold" panose="020B0604020202020204" charset="-78"/>
                <a:cs typeface="29LT Bukra Bold" panose="020B0604020202020204" charset="-78"/>
                <a:sym typeface="Calibri"/>
              </a:rPr>
              <a:t> </a:t>
            </a:r>
            <a:r>
              <a:rPr lang="en-US" b="1" dirty="0" err="1">
                <a:latin typeface="29LT Bukra Bold" panose="020B0604020202020204" charset="-78"/>
                <a:cs typeface="29LT Bukra Bold" panose="020B0604020202020204" charset="-78"/>
                <a:sym typeface="Calibri"/>
              </a:rPr>
              <a:t>الورشة</a:t>
            </a:r>
            <a:endParaRPr lang="en-US" dirty="0">
              <a:latin typeface="29LT Bukra Bold" panose="020B0604020202020204" charset="-78"/>
              <a:cs typeface="29LT Bukra Bold" panose="020B0604020202020204" charset="-78"/>
            </a:endParaRPr>
          </a:p>
          <a:p>
            <a:pPr indent="-228600" algn="l">
              <a:buFont typeface="Arial" panose="020B0604020202020204" pitchFamily="34" charset="0"/>
              <a:buChar char="•"/>
            </a:pPr>
            <a:endParaRPr lang="en-US" dirty="0">
              <a:latin typeface="29LT Bukra Bold" panose="020B0604020202020204" charset="-78"/>
              <a:cs typeface="29LT Bukra Bold" panose="020B0604020202020204" charset="-78"/>
            </a:endParaRPr>
          </a:p>
        </p:txBody>
      </p:sp>
      <p:sp>
        <p:nvSpPr>
          <p:cNvPr id="16" name="ZoneTexte 15">
            <a:extLst>
              <a:ext uri="{FF2B5EF4-FFF2-40B4-BE49-F238E27FC236}">
                <a16:creationId xmlns:a16="http://schemas.microsoft.com/office/drawing/2014/main" id="{07B25319-8BEA-A3FA-7375-8C41CAEBF771}"/>
              </a:ext>
            </a:extLst>
          </p:cNvPr>
          <p:cNvSpPr txBox="1"/>
          <p:nvPr/>
        </p:nvSpPr>
        <p:spPr>
          <a:xfrm>
            <a:off x="-209796" y="5596905"/>
            <a:ext cx="6093500" cy="461665"/>
          </a:xfrm>
          <a:prstGeom prst="rect">
            <a:avLst/>
          </a:prstGeom>
          <a:noFill/>
        </p:spPr>
        <p:txBody>
          <a:bodyPr wrap="square">
            <a:spAutoFit/>
          </a:bodyPr>
          <a:lstStyle/>
          <a:p>
            <a:pPr lvl="1" indent="-228600" algn="r" rtl="1">
              <a:buFont typeface="Arial" panose="020B0604020202020204" pitchFamily="34" charset="0"/>
              <a:buChar char="•"/>
            </a:pPr>
            <a:r>
              <a:rPr lang="en-US" sz="2400" b="1" dirty="0">
                <a:latin typeface="29LT Bukra Bold" panose="020B0604020202020204" charset="-78"/>
                <a:cs typeface="29LT Bukra Bold" panose="020B0604020202020204" charset="-78"/>
                <a:sym typeface="Calibri"/>
              </a:rPr>
              <a:t>ما </a:t>
            </a:r>
            <a:r>
              <a:rPr lang="en-US" sz="2400" b="1" dirty="0" err="1">
                <a:latin typeface="29LT Bukra Bold" panose="020B0604020202020204" charset="-78"/>
                <a:cs typeface="29LT Bukra Bold" panose="020B0604020202020204" charset="-78"/>
                <a:sym typeface="Calibri"/>
              </a:rPr>
              <a:t>انتظاراتكم</a:t>
            </a:r>
            <a:r>
              <a:rPr lang="en-US" sz="2400" b="1" dirty="0">
                <a:latin typeface="29LT Bukra Bold" panose="020B0604020202020204" charset="-78"/>
                <a:cs typeface="29LT Bukra Bold" panose="020B0604020202020204" charset="-78"/>
                <a:sym typeface="Calibri"/>
              </a:rPr>
              <a:t> في </a:t>
            </a:r>
            <a:r>
              <a:rPr lang="en-US" sz="2400" b="1" dirty="0" err="1">
                <a:latin typeface="29LT Bukra Bold" panose="020B0604020202020204" charset="-78"/>
                <a:cs typeface="29LT Bukra Bold" panose="020B0604020202020204" charset="-78"/>
                <a:sym typeface="Calibri"/>
              </a:rPr>
              <a:t>الورشة</a:t>
            </a:r>
            <a:r>
              <a:rPr lang="en-US" sz="2400" b="1" dirty="0">
                <a:latin typeface="29LT Bukra Bold" panose="020B0604020202020204" charset="-78"/>
                <a:cs typeface="29LT Bukra Bold" panose="020B0604020202020204" charset="-78"/>
                <a:sym typeface="Calibri"/>
              </a:rPr>
              <a:t> </a:t>
            </a:r>
            <a:r>
              <a:rPr lang="en-US" sz="2400" b="1" dirty="0" err="1">
                <a:latin typeface="29LT Bukra Bold" panose="020B0604020202020204" charset="-78"/>
                <a:cs typeface="29LT Bukra Bold" panose="020B0604020202020204" charset="-78"/>
                <a:sym typeface="Calibri"/>
              </a:rPr>
              <a:t>المقبلة</a:t>
            </a:r>
            <a:r>
              <a:rPr lang="en-US" sz="2400" b="1" dirty="0">
                <a:latin typeface="29LT Bukra Bold" panose="020B0604020202020204" charset="-78"/>
                <a:cs typeface="29LT Bukra Bold" panose="020B0604020202020204" charset="-78"/>
                <a:sym typeface="Calibri"/>
              </a:rPr>
              <a:t>؟ </a:t>
            </a:r>
            <a:endParaRPr lang="en-US" sz="2400" b="1" dirty="0">
              <a:latin typeface="29LT Bukra Bold" panose="020B0604020202020204" charset="-78"/>
              <a:cs typeface="29LT Bukra Bold" panose="020B0604020202020204" charset="-78"/>
            </a:endParaRPr>
          </a:p>
        </p:txBody>
      </p:sp>
      <p:pic>
        <p:nvPicPr>
          <p:cNvPr id="5" name="Picture 4">
            <a:extLst>
              <a:ext uri="{FF2B5EF4-FFF2-40B4-BE49-F238E27FC236}">
                <a16:creationId xmlns:a16="http://schemas.microsoft.com/office/drawing/2014/main" id="{D7B49E54-D3E3-4ACA-9FBC-CCA35452AEAD}"/>
              </a:ext>
            </a:extLst>
          </p:cNvPr>
          <p:cNvPicPr>
            <a:picLocks noChangeAspect="1"/>
          </p:cNvPicPr>
          <p:nvPr/>
        </p:nvPicPr>
        <p:blipFill>
          <a:blip r:embed="rId3">
            <a:alphaModFix/>
          </a:blip>
          <a:stretch>
            <a:fillRect/>
          </a:stretch>
        </p:blipFill>
        <p:spPr>
          <a:xfrm>
            <a:off x="7753409" y="1762822"/>
            <a:ext cx="1234474" cy="1234474"/>
          </a:xfrm>
          <a:prstGeom prst="rect">
            <a:avLst/>
          </a:prstGeom>
        </p:spPr>
      </p:pic>
      <p:pic>
        <p:nvPicPr>
          <p:cNvPr id="7" name="Picture 6">
            <a:extLst>
              <a:ext uri="{FF2B5EF4-FFF2-40B4-BE49-F238E27FC236}">
                <a16:creationId xmlns:a16="http://schemas.microsoft.com/office/drawing/2014/main" id="{3145AD40-5EED-7665-A24B-1D10DA183A2B}"/>
              </a:ext>
            </a:extLst>
          </p:cNvPr>
          <p:cNvPicPr>
            <a:picLocks noChangeAspect="1"/>
          </p:cNvPicPr>
          <p:nvPr/>
        </p:nvPicPr>
        <p:blipFill>
          <a:blip r:embed="rId3">
            <a:alphaModFix/>
          </a:blip>
          <a:stretch>
            <a:fillRect/>
          </a:stretch>
        </p:blipFill>
        <p:spPr>
          <a:xfrm>
            <a:off x="8755231" y="2380059"/>
            <a:ext cx="2015989" cy="2015989"/>
          </a:xfrm>
          <a:prstGeom prst="rect">
            <a:avLst/>
          </a:prstGeom>
        </p:spPr>
      </p:pic>
      <p:pic>
        <p:nvPicPr>
          <p:cNvPr id="8" name="Picture 7">
            <a:extLst>
              <a:ext uri="{FF2B5EF4-FFF2-40B4-BE49-F238E27FC236}">
                <a16:creationId xmlns:a16="http://schemas.microsoft.com/office/drawing/2014/main" id="{4036F153-E045-9C10-AF2F-57AC49A74CF6}"/>
              </a:ext>
            </a:extLst>
          </p:cNvPr>
          <p:cNvPicPr>
            <a:picLocks noChangeAspect="1"/>
          </p:cNvPicPr>
          <p:nvPr/>
        </p:nvPicPr>
        <p:blipFill>
          <a:blip r:embed="rId3">
            <a:alphaModFix/>
          </a:blip>
          <a:stretch>
            <a:fillRect/>
          </a:stretch>
        </p:blipFill>
        <p:spPr>
          <a:xfrm>
            <a:off x="9108615" y="1395451"/>
            <a:ext cx="654611" cy="654611"/>
          </a:xfrm>
          <a:prstGeom prst="rect">
            <a:avLst/>
          </a:prstGeom>
        </p:spPr>
      </p:pic>
      <p:pic>
        <p:nvPicPr>
          <p:cNvPr id="16386" name="Picture 2" descr="Note - Free education icons">
            <a:extLst>
              <a:ext uri="{FF2B5EF4-FFF2-40B4-BE49-F238E27FC236}">
                <a16:creationId xmlns:a16="http://schemas.microsoft.com/office/drawing/2014/main" id="{E8098BF5-E439-55EA-FA44-DAAF42E5A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4145" y="5125482"/>
            <a:ext cx="1085226" cy="108522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Thinking icons for free download | Freepik">
            <a:extLst>
              <a:ext uri="{FF2B5EF4-FFF2-40B4-BE49-F238E27FC236}">
                <a16:creationId xmlns:a16="http://schemas.microsoft.com/office/drawing/2014/main" id="{FA619BCE-5416-41D8-BBFB-2AA9B25417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8084" y="4579469"/>
            <a:ext cx="1631239" cy="1631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916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3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4004</TotalTime>
  <Words>6707</Words>
  <Application>Microsoft Office PowerPoint</Application>
  <PresentationFormat>Grand écran</PresentationFormat>
  <Paragraphs>833</Paragraphs>
  <Slides>148</Slides>
  <Notes>123</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148</vt:i4>
      </vt:variant>
    </vt:vector>
  </HeadingPairs>
  <TitlesOfParts>
    <vt:vector size="162" baseType="lpstr">
      <vt:lpstr>Calibri Light</vt:lpstr>
      <vt:lpstr>29LT Bukra Bold</vt:lpstr>
      <vt:lpstr>Noto Sans Symbols</vt:lpstr>
      <vt:lpstr>Aptos</vt:lpstr>
      <vt:lpstr>Gill Sans</vt:lpstr>
      <vt:lpstr>29LT Bukra Regular</vt:lpstr>
      <vt:lpstr>MadaniArabic-Light</vt:lpstr>
      <vt:lpstr>Arial</vt:lpstr>
      <vt:lpstr>MadaniArabic-Medium</vt:lpstr>
      <vt:lpstr>Wingdings</vt:lpstr>
      <vt:lpstr>Calibri</vt:lpstr>
      <vt:lpstr>Sakkal Majalla</vt:lpstr>
      <vt:lpstr>Office Theme</vt:lpstr>
      <vt:lpstr>think-cell Slide</vt:lpstr>
      <vt:lpstr>الدورة الوطنية للتكوين في مقاربات التدريس الفعال لفائدة أساتذة مؤسسات الريادة </vt:lpstr>
      <vt:lpstr>اليوم الرابع</vt:lpstr>
      <vt:lpstr>برنامج عمل  اليوم الرابع </vt:lpstr>
      <vt:lpstr>برنامج عمل  اليوم الرابع </vt:lpstr>
      <vt:lpstr>قراءة تقرير اليوم الثالث   </vt:lpstr>
      <vt:lpstr>الورشة3: أنشطة لبنة حرف  </vt:lpstr>
      <vt:lpstr>1. تقديم عام لأنشطة لبنة حرف  2. أنشطة الطقوس الاعتيادية الخاصة بلبنة حرف  3. محاكاة أنشطة رئيسية للبنة حرف:  . قراءة لوحة المقاطع والحروف.  . خريطة الحرف  . تركيب سلسلة مقاطع 4. ألعاب </vt:lpstr>
      <vt:lpstr>Présentation PowerPoint</vt:lpstr>
      <vt:lpstr>Présentation PowerPoint</vt:lpstr>
      <vt:lpstr>Présentation PowerPoint</vt:lpstr>
      <vt:lpstr>موضوع التعلم في لبنة حرف: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تقديم عام لأنشطة لبنة كلمة؛  2. أنشطة الطقوس الاعتيادية الخاصة بلبنة كلمة  3. محاكاة أنشطة رئيسية للبنة كلمة:  . قراءة سلاسل الكلمات؛ . خريطة الكلمة؛ . تركيب وقراءة كلمات وجمل؛ . قراءة الصورة 4. ألعاب </vt:lpstr>
      <vt:lpstr>Présentation PowerPoint</vt:lpstr>
      <vt:lpstr>Présentation PowerPoint</vt:lpstr>
      <vt:lpstr>موضوع التعلم الخاص بلبنة كلمة: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تقديم عام لأنشطة لبنة فقرة  2. أنشطة الطقوس الاعتيادية الخاصة بلبنة فقرة  3. محاكاة أنشطة رئيسية للبنة فقرة: . قراءة وفهم الفقرات البسيطة؛ . الخريطة الذهنية؛  . تصحيح الخطأ؛ . حلقة الأسئلة؛ </vt:lpstr>
      <vt:lpstr>Présentation PowerPoint</vt:lpstr>
      <vt:lpstr>Présentation PowerPoint</vt:lpstr>
      <vt:lpstr>Présentation PowerPoint</vt:lpstr>
      <vt:lpstr>مضامين تعلم لبنة فقرة: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هل بلغنا  أهداف الورشة؟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ABDELOUAHED.AOMARI</dc:creator>
  <cp:lastModifiedBy>EL HAMDOUNI BTIHAJ</cp:lastModifiedBy>
  <cp:revision>41</cp:revision>
  <dcterms:created xsi:type="dcterms:W3CDTF">2024-04-12T12:09:48Z</dcterms:created>
  <dcterms:modified xsi:type="dcterms:W3CDTF">2024-05-20T22:17:24Z</dcterms:modified>
</cp:coreProperties>
</file>